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49"/>
  </p:notesMasterIdLst>
  <p:sldIdLst>
    <p:sldId id="292" r:id="rId5"/>
    <p:sldId id="838840882" r:id="rId6"/>
    <p:sldId id="304" r:id="rId7"/>
    <p:sldId id="838840865" r:id="rId8"/>
    <p:sldId id="838840864" r:id="rId9"/>
    <p:sldId id="838840883" r:id="rId10"/>
    <p:sldId id="838840902" r:id="rId11"/>
    <p:sldId id="838840903" r:id="rId12"/>
    <p:sldId id="838840922" r:id="rId13"/>
    <p:sldId id="838840868" r:id="rId14"/>
    <p:sldId id="838840926" r:id="rId15"/>
    <p:sldId id="838840920" r:id="rId16"/>
    <p:sldId id="838840921" r:id="rId17"/>
    <p:sldId id="838840885" r:id="rId18"/>
    <p:sldId id="838840937" r:id="rId19"/>
    <p:sldId id="838840927" r:id="rId20"/>
    <p:sldId id="838840928" r:id="rId21"/>
    <p:sldId id="838840886" r:id="rId22"/>
    <p:sldId id="838840891" r:id="rId23"/>
    <p:sldId id="838840892" r:id="rId24"/>
    <p:sldId id="838840938" r:id="rId25"/>
    <p:sldId id="838840929" r:id="rId26"/>
    <p:sldId id="838840893" r:id="rId27"/>
    <p:sldId id="838840894" r:id="rId28"/>
    <p:sldId id="838840939" r:id="rId29"/>
    <p:sldId id="838840930" r:id="rId30"/>
    <p:sldId id="838840931" r:id="rId31"/>
    <p:sldId id="838840895" r:id="rId32"/>
    <p:sldId id="838840940" r:id="rId33"/>
    <p:sldId id="838840932" r:id="rId34"/>
    <p:sldId id="838840896" r:id="rId35"/>
    <p:sldId id="838840933" r:id="rId36"/>
    <p:sldId id="838840925" r:id="rId37"/>
    <p:sldId id="838840897" r:id="rId38"/>
    <p:sldId id="838840941" r:id="rId39"/>
    <p:sldId id="838840934" r:id="rId40"/>
    <p:sldId id="838840887" r:id="rId41"/>
    <p:sldId id="838840898" r:id="rId42"/>
    <p:sldId id="838840942" r:id="rId43"/>
    <p:sldId id="838840935" r:id="rId44"/>
    <p:sldId id="838840936" r:id="rId45"/>
    <p:sldId id="838840901" r:id="rId46"/>
    <p:sldId id="838840923" r:id="rId47"/>
    <p:sldId id="286" r:id="rId48"/>
  </p:sldIdLst>
  <p:sldSz cx="12192000" cy="6858000"/>
  <p:notesSz cx="6805613"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AAB1"/>
    <a:srgbClr val="85699F"/>
    <a:srgbClr val="FDD000"/>
    <a:srgbClr val="76B059"/>
    <a:srgbClr val="D4E9E5"/>
    <a:srgbClr val="007A63"/>
    <a:srgbClr val="EFF4EF"/>
    <a:srgbClr val="E3EFED"/>
    <a:srgbClr val="DCEEED"/>
    <a:srgbClr val="D7E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3784" autoAdjust="0"/>
  </p:normalViewPr>
  <p:slideViewPr>
    <p:cSldViewPr snapToGrid="0">
      <p:cViewPr varScale="1">
        <p:scale>
          <a:sx n="107" d="100"/>
          <a:sy n="107" d="100"/>
        </p:scale>
        <p:origin x="462"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24881906442047"/>
          <c:y val="9.4300065955305185E-2"/>
          <c:w val="0.58873718960544552"/>
          <c:h val="0.88151939952161351"/>
        </c:manualLayout>
      </c:layout>
      <c:doughnutChart>
        <c:varyColors val="1"/>
        <c:ser>
          <c:idx val="0"/>
          <c:order val="0"/>
          <c:tx>
            <c:strRef>
              <c:f>Sheet1!$B$1</c:f>
              <c:strCache>
                <c:ptCount val="1"/>
                <c:pt idx="0">
                  <c:v>地域別売上高（億円）</c:v>
                </c:pt>
              </c:strCache>
            </c:strRef>
          </c:tx>
          <c:spPr>
            <a:solidFill>
              <a:srgbClr val="0E7BFF"/>
            </a:solidFill>
            <a:effectLst>
              <a:outerShdw blurRad="342900" dist="139700" dir="7380000" algn="t" rotWithShape="0">
                <a:prstClr val="black">
                  <a:alpha val="43000"/>
                </a:prstClr>
              </a:outerShdw>
            </a:effectLst>
          </c:spPr>
          <c:dPt>
            <c:idx val="0"/>
            <c:bubble3D val="0"/>
            <c:spPr>
              <a:solidFill>
                <a:schemeClr val="accent6">
                  <a:lumMod val="60000"/>
                  <a:lumOff val="40000"/>
                </a:schemeClr>
              </a:solidFill>
              <a:ln>
                <a:solidFill>
                  <a:schemeClr val="accent6">
                    <a:lumMod val="60000"/>
                    <a:lumOff val="40000"/>
                  </a:schemeClr>
                </a:solidFill>
              </a:ln>
              <a:effectLst>
                <a:outerShdw blurRad="342900" dist="139700" dir="7380000" algn="t" rotWithShape="0">
                  <a:prstClr val="black">
                    <a:alpha val="43000"/>
                  </a:prstClr>
                </a:outerShdw>
              </a:effectLst>
            </c:spPr>
            <c:extLst>
              <c:ext xmlns:c16="http://schemas.microsoft.com/office/drawing/2014/chart" uri="{C3380CC4-5D6E-409C-BE32-E72D297353CC}">
                <c16:uniqueId val="{00000000-E643-4C9D-AD74-76076B37CA54}"/>
              </c:ext>
            </c:extLst>
          </c:dPt>
          <c:dPt>
            <c:idx val="1"/>
            <c:bubble3D val="0"/>
            <c:spPr>
              <a:solidFill>
                <a:schemeClr val="accent2">
                  <a:lumMod val="60000"/>
                  <a:lumOff val="40000"/>
                </a:schemeClr>
              </a:solidFill>
              <a:ln>
                <a:solidFill>
                  <a:schemeClr val="accent2">
                    <a:lumMod val="60000"/>
                    <a:lumOff val="40000"/>
                  </a:schemeClr>
                </a:solidFill>
              </a:ln>
              <a:effectLst>
                <a:outerShdw blurRad="342900" dist="139700" dir="7380000" algn="t" rotWithShape="0">
                  <a:prstClr val="black">
                    <a:alpha val="43000"/>
                  </a:prstClr>
                </a:outerShdw>
              </a:effectLst>
            </c:spPr>
            <c:extLst>
              <c:ext xmlns:c16="http://schemas.microsoft.com/office/drawing/2014/chart" uri="{C3380CC4-5D6E-409C-BE32-E72D297353CC}">
                <c16:uniqueId val="{00000002-E643-4C9D-AD74-76076B37CA54}"/>
              </c:ext>
            </c:extLst>
          </c:dPt>
          <c:dPt>
            <c:idx val="2"/>
            <c:bubble3D val="0"/>
            <c:spPr>
              <a:solidFill>
                <a:schemeClr val="accent5"/>
              </a:solidFill>
              <a:ln>
                <a:solidFill>
                  <a:schemeClr val="accent5"/>
                </a:solidFill>
              </a:ln>
              <a:effectLst>
                <a:outerShdw blurRad="342900" dist="139700" dir="7380000" algn="t" rotWithShape="0">
                  <a:prstClr val="black">
                    <a:alpha val="43000"/>
                  </a:prstClr>
                </a:outerShdw>
              </a:effectLst>
            </c:spPr>
            <c:extLst>
              <c:ext xmlns:c16="http://schemas.microsoft.com/office/drawing/2014/chart" uri="{C3380CC4-5D6E-409C-BE32-E72D297353CC}">
                <c16:uniqueId val="{00000004-E643-4C9D-AD74-76076B37CA54}"/>
              </c:ext>
            </c:extLst>
          </c:dPt>
          <c:dPt>
            <c:idx val="3"/>
            <c:bubble3D val="0"/>
            <c:extLst>
              <c:ext xmlns:c16="http://schemas.microsoft.com/office/drawing/2014/chart" uri="{C3380CC4-5D6E-409C-BE32-E72D297353CC}">
                <c16:uniqueId val="{00000005-E643-4C9D-AD74-76076B37CA54}"/>
              </c:ext>
            </c:extLst>
          </c:dPt>
          <c:dPt>
            <c:idx val="4"/>
            <c:bubble3D val="0"/>
            <c:extLst>
              <c:ext xmlns:c16="http://schemas.microsoft.com/office/drawing/2014/chart" uri="{C3380CC4-5D6E-409C-BE32-E72D297353CC}">
                <c16:uniqueId val="{00000006-E643-4C9D-AD74-76076B37CA54}"/>
              </c:ext>
            </c:extLst>
          </c:dPt>
          <c:dPt>
            <c:idx val="5"/>
            <c:bubble3D val="0"/>
            <c:extLst>
              <c:ext xmlns:c16="http://schemas.microsoft.com/office/drawing/2014/chart" uri="{C3380CC4-5D6E-409C-BE32-E72D297353CC}">
                <c16:uniqueId val="{00000007-E643-4C9D-AD74-76076B37CA54}"/>
              </c:ext>
            </c:extLst>
          </c:dPt>
          <c:dLbls>
            <c:delete val="1"/>
          </c:dLbls>
          <c:cat>
            <c:strRef>
              <c:f>Sheet1!$A$2:$A$8</c:f>
              <c:strCache>
                <c:ptCount val="7"/>
                <c:pt idx="0">
                  <c:v>横河電機</c:v>
                </c:pt>
                <c:pt idx="1">
                  <c:v>国内関係会社</c:v>
                </c:pt>
                <c:pt idx="2">
                  <c:v>海外関係会社</c:v>
                </c:pt>
                <c:pt idx="3">
                  <c:v>アジア･オセアニア</c:v>
                </c:pt>
                <c:pt idx="4">
                  <c:v>欧州･CIS</c:v>
                </c:pt>
                <c:pt idx="5">
                  <c:v>北米･南米</c:v>
                </c:pt>
                <c:pt idx="6">
                  <c:v>中東ア･フリカ</c:v>
                </c:pt>
              </c:strCache>
            </c:strRef>
          </c:cat>
          <c:val>
            <c:numRef>
              <c:f>Sheet1!$B$2:$B$8</c:f>
              <c:numCache>
                <c:formatCode>#,##0_);[Red]\(#,##0\)</c:formatCode>
                <c:ptCount val="7"/>
                <c:pt idx="0">
                  <c:v>2503</c:v>
                </c:pt>
                <c:pt idx="1">
                  <c:v>3846</c:v>
                </c:pt>
                <c:pt idx="2">
                  <c:v>10909</c:v>
                </c:pt>
              </c:numCache>
            </c:numRef>
          </c:val>
          <c:extLst>
            <c:ext xmlns:c16="http://schemas.microsoft.com/office/drawing/2014/chart" uri="{C3380CC4-5D6E-409C-BE32-E72D297353CC}">
              <c16:uniqueId val="{00000008-E643-4C9D-AD74-76076B37CA54}"/>
            </c:ext>
          </c:extLst>
        </c:ser>
        <c:ser>
          <c:idx val="1"/>
          <c:order val="1"/>
          <c:tx>
            <c:strRef>
              <c:f>Sheet1!$C$1</c:f>
              <c:strCache>
                <c:ptCount val="1"/>
                <c:pt idx="0">
                  <c:v>海外関係会社内訳</c:v>
                </c:pt>
              </c:strCache>
            </c:strRef>
          </c:tx>
          <c:dPt>
            <c:idx val="0"/>
            <c:bubble3D val="0"/>
            <c:spPr>
              <a:solidFill>
                <a:schemeClr val="accent6">
                  <a:lumMod val="60000"/>
                  <a:lumOff val="40000"/>
                </a:schemeClr>
              </a:solidFill>
            </c:spPr>
            <c:extLst>
              <c:ext xmlns:c16="http://schemas.microsoft.com/office/drawing/2014/chart" uri="{C3380CC4-5D6E-409C-BE32-E72D297353CC}">
                <c16:uniqueId val="{0000000A-6266-41AA-9A2F-562F9DF5A3EC}"/>
              </c:ext>
            </c:extLst>
          </c:dPt>
          <c:dPt>
            <c:idx val="1"/>
            <c:bubble3D val="0"/>
            <c:spPr>
              <a:solidFill>
                <a:schemeClr val="accent2">
                  <a:lumMod val="60000"/>
                  <a:lumOff val="40000"/>
                </a:schemeClr>
              </a:solidFill>
            </c:spPr>
            <c:extLst>
              <c:ext xmlns:c16="http://schemas.microsoft.com/office/drawing/2014/chart" uri="{C3380CC4-5D6E-409C-BE32-E72D297353CC}">
                <c16:uniqueId val="{0000000F-6266-41AA-9A2F-562F9DF5A3EC}"/>
              </c:ext>
            </c:extLst>
          </c:dPt>
          <c:dPt>
            <c:idx val="3"/>
            <c:bubble3D val="0"/>
            <c:spPr>
              <a:solidFill>
                <a:srgbClr val="60C1C8"/>
              </a:solidFill>
            </c:spPr>
            <c:extLst>
              <c:ext xmlns:c16="http://schemas.microsoft.com/office/drawing/2014/chart" uri="{C3380CC4-5D6E-409C-BE32-E72D297353CC}">
                <c16:uniqueId val="{0000000B-6266-41AA-9A2F-562F9DF5A3EC}"/>
              </c:ext>
            </c:extLst>
          </c:dPt>
          <c:dPt>
            <c:idx val="4"/>
            <c:bubble3D val="0"/>
            <c:spPr>
              <a:solidFill>
                <a:schemeClr val="accent5">
                  <a:lumMod val="60000"/>
                  <a:lumOff val="40000"/>
                </a:schemeClr>
              </a:solidFill>
            </c:spPr>
            <c:extLst>
              <c:ext xmlns:c16="http://schemas.microsoft.com/office/drawing/2014/chart" uri="{C3380CC4-5D6E-409C-BE32-E72D297353CC}">
                <c16:uniqueId val="{0000000C-6266-41AA-9A2F-562F9DF5A3EC}"/>
              </c:ext>
            </c:extLst>
          </c:dPt>
          <c:dPt>
            <c:idx val="5"/>
            <c:bubble3D val="0"/>
            <c:spPr>
              <a:solidFill>
                <a:schemeClr val="accent5">
                  <a:lumMod val="40000"/>
                  <a:lumOff val="60000"/>
                </a:schemeClr>
              </a:solidFill>
            </c:spPr>
            <c:extLst>
              <c:ext xmlns:c16="http://schemas.microsoft.com/office/drawing/2014/chart" uri="{C3380CC4-5D6E-409C-BE32-E72D297353CC}">
                <c16:uniqueId val="{0000000D-6266-41AA-9A2F-562F9DF5A3EC}"/>
              </c:ext>
            </c:extLst>
          </c:dPt>
          <c:dPt>
            <c:idx val="6"/>
            <c:bubble3D val="0"/>
            <c:spPr>
              <a:solidFill>
                <a:schemeClr val="accent5">
                  <a:lumMod val="20000"/>
                  <a:lumOff val="80000"/>
                </a:schemeClr>
              </a:solidFill>
            </c:spPr>
            <c:extLst>
              <c:ext xmlns:c16="http://schemas.microsoft.com/office/drawing/2014/chart" uri="{C3380CC4-5D6E-409C-BE32-E72D297353CC}">
                <c16:uniqueId val="{0000000E-6266-41AA-9A2F-562F9DF5A3EC}"/>
              </c:ext>
            </c:extLst>
          </c:dPt>
          <c:dLbls>
            <c:dLbl>
              <c:idx val="0"/>
              <c:delete val="1"/>
              <c:extLst>
                <c:ext xmlns:c15="http://schemas.microsoft.com/office/drawing/2012/chart" uri="{CE6537A1-D6FC-4f65-9D91-7224C49458BB}"/>
                <c:ext xmlns:c16="http://schemas.microsoft.com/office/drawing/2014/chart" uri="{C3380CC4-5D6E-409C-BE32-E72D297353CC}">
                  <c16:uniqueId val="{0000000A-6266-41AA-9A2F-562F9DF5A3EC}"/>
                </c:ext>
              </c:extLst>
            </c:dLbl>
            <c:dLbl>
              <c:idx val="1"/>
              <c:delete val="1"/>
              <c:extLst>
                <c:ext xmlns:c15="http://schemas.microsoft.com/office/drawing/2012/chart" uri="{CE6537A1-D6FC-4f65-9D91-7224C49458BB}"/>
                <c:ext xmlns:c16="http://schemas.microsoft.com/office/drawing/2014/chart" uri="{C3380CC4-5D6E-409C-BE32-E72D297353CC}">
                  <c16:uniqueId val="{0000000F-6266-41AA-9A2F-562F9DF5A3EC}"/>
                </c:ext>
              </c:extLst>
            </c:dLbl>
            <c:dLbl>
              <c:idx val="3"/>
              <c:layout>
                <c:manualLayout>
                  <c:x val="-0.28788931703042575"/>
                  <c:y val="-0.19156068484167135"/>
                </c:manualLayout>
              </c:layout>
              <c:tx>
                <c:rich>
                  <a:bodyPr wrap="none" anchorCtr="0"/>
                  <a:lstStyle/>
                  <a:p>
                    <a:pPr algn="r">
                      <a:spcBef>
                        <a:spcPts val="300"/>
                      </a:spcBef>
                      <a:defRPr sz="1000">
                        <a:solidFill>
                          <a:schemeClr val="tx1">
                            <a:lumMod val="85000"/>
                            <a:lumOff val="15000"/>
                          </a:schemeClr>
                        </a:solidFill>
                      </a:defRPr>
                    </a:pPr>
                    <a:fld id="{334C8026-EB08-4002-AFF4-611D248E18D7}" type="CATEGORYNAME">
                      <a:rPr lang="ja-JP" altLang="en-US" sz="1000">
                        <a:solidFill>
                          <a:schemeClr val="tx1">
                            <a:lumMod val="85000"/>
                            <a:lumOff val="15000"/>
                          </a:schemeClr>
                        </a:solidFill>
                      </a:rPr>
                      <a:pPr algn="r">
                        <a:spcBef>
                          <a:spcPts val="300"/>
                        </a:spcBef>
                        <a:defRPr sz="1000">
                          <a:solidFill>
                            <a:schemeClr val="tx1">
                              <a:lumMod val="85000"/>
                              <a:lumOff val="15000"/>
                            </a:schemeClr>
                          </a:solidFill>
                        </a:defRPr>
                      </a:pPr>
                      <a:t>[分類名]</a:t>
                    </a:fld>
                    <a:endParaRPr lang="ja-JP" altLang="en-US" sz="1000" baseline="0" dirty="0">
                      <a:solidFill>
                        <a:schemeClr val="tx1">
                          <a:lumMod val="85000"/>
                          <a:lumOff val="15000"/>
                        </a:schemeClr>
                      </a:solidFill>
                    </a:endParaRPr>
                  </a:p>
                  <a:p>
                    <a:pPr algn="r">
                      <a:spcBef>
                        <a:spcPts val="300"/>
                      </a:spcBef>
                      <a:defRPr sz="1000">
                        <a:solidFill>
                          <a:schemeClr val="tx1">
                            <a:lumMod val="85000"/>
                            <a:lumOff val="15000"/>
                          </a:schemeClr>
                        </a:solidFill>
                      </a:defRPr>
                    </a:pPr>
                    <a:fld id="{F07A49D7-A442-4DC6-BC18-38B95285EDBC}" type="VALUE">
                      <a:rPr lang="en-US" altLang="ja-JP" sz="1600" smtClean="0">
                        <a:solidFill>
                          <a:schemeClr val="tx1">
                            <a:lumMod val="85000"/>
                            <a:lumOff val="15000"/>
                          </a:schemeClr>
                        </a:solidFill>
                      </a:rPr>
                      <a:pPr algn="r">
                        <a:spcBef>
                          <a:spcPts val="300"/>
                        </a:spcBef>
                        <a:defRPr sz="1000">
                          <a:solidFill>
                            <a:schemeClr val="tx1">
                              <a:lumMod val="85000"/>
                              <a:lumOff val="15000"/>
                            </a:schemeClr>
                          </a:solidFill>
                        </a:defRPr>
                      </a:pPr>
                      <a:t>[値]</a:t>
                    </a:fld>
                    <a:r>
                      <a:rPr lang="ja-JP" altLang="en-US" sz="1000" dirty="0">
                        <a:solidFill>
                          <a:schemeClr val="tx1">
                            <a:lumMod val="85000"/>
                            <a:lumOff val="15000"/>
                          </a:schemeClr>
                        </a:solidFill>
                      </a:rPr>
                      <a:t>人</a:t>
                    </a:r>
                  </a:p>
                </c:rich>
              </c:tx>
              <c:spPr>
                <a:noFill/>
                <a:ln w="6350" cap="flat" cmpd="sng" algn="ctr">
                  <a:solidFill>
                    <a:prstClr val="black">
                      <a:lumMod val="65000"/>
                      <a:lumOff val="3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callout2">
                      <a:avLst>
                        <a:gd name="adj1" fmla="val 49466"/>
                        <a:gd name="adj2" fmla="val -87"/>
                        <a:gd name="adj3" fmla="val 49899"/>
                        <a:gd name="adj4" fmla="val 99926"/>
                        <a:gd name="adj5" fmla="val 76912"/>
                        <a:gd name="adj6" fmla="val 121558"/>
                      </a:avLst>
                    </a:prstGeom>
                  </c15:spPr>
                  <c15:dlblFieldTable/>
                  <c15:showDataLabelsRange val="0"/>
                </c:ext>
                <c:ext xmlns:c16="http://schemas.microsoft.com/office/drawing/2014/chart" uri="{C3380CC4-5D6E-409C-BE32-E72D297353CC}">
                  <c16:uniqueId val="{0000000B-6266-41AA-9A2F-562F9DF5A3EC}"/>
                </c:ext>
              </c:extLst>
            </c:dLbl>
            <c:dLbl>
              <c:idx val="4"/>
              <c:layout>
                <c:manualLayout>
                  <c:x val="-0.13818687217460437"/>
                  <c:y val="-1.1929298607207999E-3"/>
                </c:manualLayout>
              </c:layout>
              <c:tx>
                <c:rich>
                  <a:bodyPr wrap="none" anchorCtr="0"/>
                  <a:lstStyle/>
                  <a:p>
                    <a:pPr algn="r">
                      <a:spcBef>
                        <a:spcPts val="300"/>
                      </a:spcBef>
                      <a:defRPr sz="1000">
                        <a:solidFill>
                          <a:schemeClr val="tx1">
                            <a:lumMod val="85000"/>
                            <a:lumOff val="15000"/>
                          </a:schemeClr>
                        </a:solidFill>
                      </a:defRPr>
                    </a:pPr>
                    <a:fld id="{1B5BB991-8542-4512-9BCB-C4A74A525CA3}" type="CATEGORYNAME">
                      <a:rPr lang="en-US" altLang="ja-JP" sz="1000">
                        <a:solidFill>
                          <a:schemeClr val="tx1">
                            <a:lumMod val="85000"/>
                            <a:lumOff val="15000"/>
                          </a:schemeClr>
                        </a:solidFill>
                      </a:rPr>
                      <a:pPr algn="r">
                        <a:spcBef>
                          <a:spcPts val="300"/>
                        </a:spcBef>
                        <a:defRPr sz="1000">
                          <a:solidFill>
                            <a:schemeClr val="tx1">
                              <a:lumMod val="85000"/>
                              <a:lumOff val="15000"/>
                            </a:schemeClr>
                          </a:solidFill>
                        </a:defRPr>
                      </a:pPr>
                      <a:t>[分類名]</a:t>
                    </a:fld>
                    <a:endParaRPr lang="en-US" altLang="ja-JP" sz="1600" baseline="0" dirty="0">
                      <a:solidFill>
                        <a:schemeClr val="tx1">
                          <a:lumMod val="85000"/>
                          <a:lumOff val="15000"/>
                        </a:schemeClr>
                      </a:solidFill>
                    </a:endParaRPr>
                  </a:p>
                  <a:p>
                    <a:pPr algn="r">
                      <a:spcBef>
                        <a:spcPts val="300"/>
                      </a:spcBef>
                      <a:defRPr sz="1000">
                        <a:solidFill>
                          <a:schemeClr val="tx1">
                            <a:lumMod val="85000"/>
                            <a:lumOff val="15000"/>
                          </a:schemeClr>
                        </a:solidFill>
                      </a:defRPr>
                    </a:pPr>
                    <a:fld id="{CA11591E-F3EF-4D7A-8366-1BE830FDEECC}" type="VALUE">
                      <a:rPr lang="en-US" altLang="ja-JP" sz="1600" smtClean="0">
                        <a:solidFill>
                          <a:schemeClr val="tx1">
                            <a:lumMod val="85000"/>
                            <a:lumOff val="15000"/>
                          </a:schemeClr>
                        </a:solidFill>
                      </a:rPr>
                      <a:pPr algn="r">
                        <a:spcBef>
                          <a:spcPts val="300"/>
                        </a:spcBef>
                        <a:defRPr sz="1000">
                          <a:solidFill>
                            <a:schemeClr val="tx1">
                              <a:lumMod val="85000"/>
                              <a:lumOff val="15000"/>
                            </a:schemeClr>
                          </a:solidFill>
                        </a:defRPr>
                      </a:pPr>
                      <a:t>[値]</a:t>
                    </a:fld>
                    <a:r>
                      <a:rPr lang="ja-JP" altLang="en-US" sz="1000" dirty="0">
                        <a:solidFill>
                          <a:schemeClr val="tx1">
                            <a:lumMod val="85000"/>
                            <a:lumOff val="15000"/>
                          </a:schemeClr>
                        </a:solidFill>
                      </a:rPr>
                      <a:t>人</a:t>
                    </a:r>
                  </a:p>
                </c:rich>
              </c:tx>
              <c:spPr>
                <a:noFill/>
                <a:ln w="6350" cap="flat" cmpd="sng" algn="ctr">
                  <a:solidFill>
                    <a:prstClr val="black">
                      <a:lumMod val="65000"/>
                      <a:lumOff val="3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callout2">
                      <a:avLst>
                        <a:gd name="adj1" fmla="val 50331"/>
                        <a:gd name="adj2" fmla="val -397"/>
                        <a:gd name="adj3" fmla="val 50331"/>
                        <a:gd name="adj4" fmla="val 100176"/>
                        <a:gd name="adj5" fmla="val 70540"/>
                        <a:gd name="adj6" fmla="val 122190"/>
                      </a:avLst>
                    </a:prstGeom>
                  </c15:spPr>
                  <c15:dlblFieldTable/>
                  <c15:showDataLabelsRange val="0"/>
                </c:ext>
                <c:ext xmlns:c16="http://schemas.microsoft.com/office/drawing/2014/chart" uri="{C3380CC4-5D6E-409C-BE32-E72D297353CC}">
                  <c16:uniqueId val="{0000000C-6266-41AA-9A2F-562F9DF5A3EC}"/>
                </c:ext>
              </c:extLst>
            </c:dLbl>
            <c:dLbl>
              <c:idx val="5"/>
              <c:layout>
                <c:manualLayout>
                  <c:x val="-0.19576473558068952"/>
                  <c:y val="-2.176960370994941E-2"/>
                </c:manualLayout>
              </c:layout>
              <c:tx>
                <c:rich>
                  <a:bodyPr wrap="none" anchorCtr="0"/>
                  <a:lstStyle/>
                  <a:p>
                    <a:pPr algn="r">
                      <a:spcBef>
                        <a:spcPts val="300"/>
                      </a:spcBef>
                      <a:defRPr sz="1000">
                        <a:solidFill>
                          <a:schemeClr val="tx1">
                            <a:lumMod val="85000"/>
                            <a:lumOff val="15000"/>
                          </a:schemeClr>
                        </a:solidFill>
                      </a:defRPr>
                    </a:pPr>
                    <a:fld id="{BF37466F-A397-4C1D-BE2F-94E5FD73CA33}" type="CATEGORYNAME">
                      <a:rPr lang="ja-JP" altLang="en-US" sz="1000">
                        <a:solidFill>
                          <a:schemeClr val="tx1">
                            <a:lumMod val="85000"/>
                            <a:lumOff val="15000"/>
                          </a:schemeClr>
                        </a:solidFill>
                      </a:rPr>
                      <a:pPr algn="r">
                        <a:spcBef>
                          <a:spcPts val="300"/>
                        </a:spcBef>
                        <a:defRPr sz="1000">
                          <a:solidFill>
                            <a:schemeClr val="tx1">
                              <a:lumMod val="85000"/>
                              <a:lumOff val="15000"/>
                            </a:schemeClr>
                          </a:solidFill>
                        </a:defRPr>
                      </a:pPr>
                      <a:t>[分類名]</a:t>
                    </a:fld>
                    <a:endParaRPr lang="ja-JP" altLang="en-US" sz="1600" baseline="0" dirty="0">
                      <a:solidFill>
                        <a:schemeClr val="tx1">
                          <a:lumMod val="85000"/>
                          <a:lumOff val="15000"/>
                        </a:schemeClr>
                      </a:solidFill>
                    </a:endParaRPr>
                  </a:p>
                  <a:p>
                    <a:pPr algn="r">
                      <a:spcBef>
                        <a:spcPts val="300"/>
                      </a:spcBef>
                      <a:defRPr sz="1000">
                        <a:solidFill>
                          <a:schemeClr val="tx1">
                            <a:lumMod val="85000"/>
                            <a:lumOff val="15000"/>
                          </a:schemeClr>
                        </a:solidFill>
                      </a:defRPr>
                    </a:pPr>
                    <a:fld id="{473C29F2-F1FF-40B1-A41E-F37B0746A6F5}" type="VALUE">
                      <a:rPr lang="en-US" altLang="ja-JP" sz="1600" smtClean="0">
                        <a:solidFill>
                          <a:schemeClr val="tx1">
                            <a:lumMod val="85000"/>
                            <a:lumOff val="15000"/>
                          </a:schemeClr>
                        </a:solidFill>
                      </a:rPr>
                      <a:pPr algn="r">
                        <a:spcBef>
                          <a:spcPts val="300"/>
                        </a:spcBef>
                        <a:defRPr sz="1000">
                          <a:solidFill>
                            <a:schemeClr val="tx1">
                              <a:lumMod val="85000"/>
                              <a:lumOff val="15000"/>
                            </a:schemeClr>
                          </a:solidFill>
                        </a:defRPr>
                      </a:pPr>
                      <a:t>[値]</a:t>
                    </a:fld>
                    <a:r>
                      <a:rPr lang="ja-JP" altLang="en-US" sz="1000" dirty="0">
                        <a:solidFill>
                          <a:schemeClr val="tx1">
                            <a:lumMod val="85000"/>
                            <a:lumOff val="15000"/>
                          </a:schemeClr>
                        </a:solidFill>
                      </a:rPr>
                      <a:t>人</a:t>
                    </a:r>
                  </a:p>
                </c:rich>
              </c:tx>
              <c:spPr>
                <a:noFill/>
                <a:ln w="6350" cap="flat" cmpd="sng" algn="ctr">
                  <a:solidFill>
                    <a:prstClr val="black">
                      <a:lumMod val="65000"/>
                      <a:lumOff val="3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callout2">
                      <a:avLst>
                        <a:gd name="adj1" fmla="val 49899"/>
                        <a:gd name="adj2" fmla="val -6"/>
                        <a:gd name="adj3" fmla="val 49466"/>
                        <a:gd name="adj4" fmla="val 99014"/>
                        <a:gd name="adj5" fmla="val 70338"/>
                        <a:gd name="adj6" fmla="val 190500"/>
                      </a:avLst>
                    </a:prstGeom>
                  </c15:spPr>
                  <c15:dlblFieldTable/>
                  <c15:showDataLabelsRange val="0"/>
                </c:ext>
                <c:ext xmlns:c16="http://schemas.microsoft.com/office/drawing/2014/chart" uri="{C3380CC4-5D6E-409C-BE32-E72D297353CC}">
                  <c16:uniqueId val="{0000000D-6266-41AA-9A2F-562F9DF5A3EC}"/>
                </c:ext>
              </c:extLst>
            </c:dLbl>
            <c:dLbl>
              <c:idx val="6"/>
              <c:layout>
                <c:manualLayout>
                  <c:x val="-0.15430867392830822"/>
                  <c:y val="-8.7290378489788267E-2"/>
                </c:manualLayout>
              </c:layout>
              <c:tx>
                <c:rich>
                  <a:bodyPr wrap="none" anchorCtr="0"/>
                  <a:lstStyle/>
                  <a:p>
                    <a:pPr algn="r">
                      <a:spcBef>
                        <a:spcPts val="300"/>
                      </a:spcBef>
                      <a:defRPr sz="1100">
                        <a:solidFill>
                          <a:schemeClr val="tx1">
                            <a:lumMod val="85000"/>
                            <a:lumOff val="15000"/>
                          </a:schemeClr>
                        </a:solidFill>
                      </a:defRPr>
                    </a:pPr>
                    <a:fld id="{F9482153-03E1-4AF7-AFC8-A6A0415451ED}" type="CATEGORYNAME">
                      <a:rPr lang="ja-JP" altLang="en-US" sz="1100">
                        <a:solidFill>
                          <a:schemeClr val="tx1">
                            <a:lumMod val="85000"/>
                            <a:lumOff val="15000"/>
                          </a:schemeClr>
                        </a:solidFill>
                      </a:rPr>
                      <a:pPr algn="r">
                        <a:spcBef>
                          <a:spcPts val="300"/>
                        </a:spcBef>
                        <a:defRPr sz="1100">
                          <a:solidFill>
                            <a:schemeClr val="tx1">
                              <a:lumMod val="85000"/>
                              <a:lumOff val="15000"/>
                            </a:schemeClr>
                          </a:solidFill>
                        </a:defRPr>
                      </a:pPr>
                      <a:t>[分類名]</a:t>
                    </a:fld>
                    <a:endParaRPr lang="ja-JP" altLang="en-US" sz="1100" baseline="0" dirty="0">
                      <a:solidFill>
                        <a:schemeClr val="tx1">
                          <a:lumMod val="85000"/>
                          <a:lumOff val="15000"/>
                        </a:schemeClr>
                      </a:solidFill>
                    </a:endParaRPr>
                  </a:p>
                  <a:p>
                    <a:pPr algn="r">
                      <a:spcBef>
                        <a:spcPts val="300"/>
                      </a:spcBef>
                      <a:defRPr sz="1100">
                        <a:solidFill>
                          <a:schemeClr val="tx1">
                            <a:lumMod val="85000"/>
                            <a:lumOff val="15000"/>
                          </a:schemeClr>
                        </a:solidFill>
                      </a:defRPr>
                    </a:pPr>
                    <a:fld id="{463EEE45-9238-4314-AFBD-A31542886240}" type="VALUE">
                      <a:rPr lang="en-US" altLang="ja-JP" sz="1600" smtClean="0">
                        <a:solidFill>
                          <a:schemeClr val="tx1">
                            <a:lumMod val="85000"/>
                            <a:lumOff val="15000"/>
                          </a:schemeClr>
                        </a:solidFill>
                      </a:rPr>
                      <a:pPr algn="r">
                        <a:spcBef>
                          <a:spcPts val="300"/>
                        </a:spcBef>
                        <a:defRPr sz="1100">
                          <a:solidFill>
                            <a:schemeClr val="tx1">
                              <a:lumMod val="85000"/>
                              <a:lumOff val="15000"/>
                            </a:schemeClr>
                          </a:solidFill>
                        </a:defRPr>
                      </a:pPr>
                      <a:t>[値]</a:t>
                    </a:fld>
                    <a:r>
                      <a:rPr lang="ja-JP" altLang="en-US" sz="1100" dirty="0">
                        <a:solidFill>
                          <a:schemeClr val="tx1">
                            <a:lumMod val="85000"/>
                            <a:lumOff val="15000"/>
                          </a:schemeClr>
                        </a:solidFill>
                      </a:rPr>
                      <a:t>人</a:t>
                    </a:r>
                  </a:p>
                </c:rich>
              </c:tx>
              <c:spPr>
                <a:noFill/>
                <a:ln w="6350" cap="flat" cmpd="sng" algn="ctr">
                  <a:solidFill>
                    <a:prstClr val="black">
                      <a:lumMod val="65000"/>
                      <a:lumOff val="3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callout2">
                      <a:avLst>
                        <a:gd name="adj1" fmla="val 50232"/>
                        <a:gd name="adj2" fmla="val -30"/>
                        <a:gd name="adj3" fmla="val 49787"/>
                        <a:gd name="adj4" fmla="val 100317"/>
                        <a:gd name="adj5" fmla="val 119567"/>
                        <a:gd name="adj6" fmla="val 152225"/>
                      </a:avLst>
                    </a:prstGeom>
                  </c15:spPr>
                  <c15:dlblFieldTable/>
                  <c15:showDataLabelsRange val="0"/>
                </c:ext>
                <c:ext xmlns:c16="http://schemas.microsoft.com/office/drawing/2014/chart" uri="{C3380CC4-5D6E-409C-BE32-E72D297353CC}">
                  <c16:uniqueId val="{0000000E-6266-41AA-9A2F-562F9DF5A3EC}"/>
                </c:ext>
              </c:extLst>
            </c:dLbl>
            <c:spPr>
              <a:noFill/>
              <a:ln>
                <a:noFill/>
              </a:ln>
              <a:effectLst/>
            </c:spPr>
            <c:txPr>
              <a:bodyPr wrap="none" lIns="38100" tIns="19050" rIns="38100" bIns="19050" anchor="ctr" anchorCtr="0">
                <a:spAutoFit/>
              </a:bodyPr>
              <a:lstStyle/>
              <a:p>
                <a:pPr algn="r">
                  <a:defRPr sz="1000">
                    <a:solidFill>
                      <a:schemeClr val="tx1">
                        <a:lumMod val="85000"/>
                        <a:lumOff val="15000"/>
                      </a:schemeClr>
                    </a:solidFill>
                  </a:defRPr>
                </a:pPr>
                <a:endParaRPr lang="ja-JP"/>
              </a:p>
            </c:txPr>
            <c:showLegendKey val="0"/>
            <c:showVal val="1"/>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ext>
            </c:extLst>
          </c:dLbls>
          <c:cat>
            <c:strRef>
              <c:f>Sheet1!$A$2:$A$8</c:f>
              <c:strCache>
                <c:ptCount val="7"/>
                <c:pt idx="0">
                  <c:v>横河電機</c:v>
                </c:pt>
                <c:pt idx="1">
                  <c:v>国内関係会社</c:v>
                </c:pt>
                <c:pt idx="2">
                  <c:v>海外関係会社</c:v>
                </c:pt>
                <c:pt idx="3">
                  <c:v>アジア･オセアニア</c:v>
                </c:pt>
                <c:pt idx="4">
                  <c:v>欧州･CIS</c:v>
                </c:pt>
                <c:pt idx="5">
                  <c:v>北米･南米</c:v>
                </c:pt>
                <c:pt idx="6">
                  <c:v>中東ア･フリカ</c:v>
                </c:pt>
              </c:strCache>
            </c:strRef>
          </c:cat>
          <c:val>
            <c:numRef>
              <c:f>Sheet1!$C$2:$C$8</c:f>
              <c:numCache>
                <c:formatCode>#,##0_);[Red]\(#,##0\)</c:formatCode>
                <c:ptCount val="7"/>
                <c:pt idx="0">
                  <c:v>2503</c:v>
                </c:pt>
                <c:pt idx="1">
                  <c:v>3846</c:v>
                </c:pt>
                <c:pt idx="3">
                  <c:v>6743</c:v>
                </c:pt>
                <c:pt idx="4">
                  <c:v>2095</c:v>
                </c:pt>
                <c:pt idx="5">
                  <c:v>1078</c:v>
                </c:pt>
                <c:pt idx="6">
                  <c:v>1050</c:v>
                </c:pt>
              </c:numCache>
            </c:numRef>
          </c:val>
          <c:extLst>
            <c:ext xmlns:c16="http://schemas.microsoft.com/office/drawing/2014/chart" uri="{C3380CC4-5D6E-409C-BE32-E72D297353CC}">
              <c16:uniqueId val="{00000009-6266-41AA-9A2F-562F9DF5A3EC}"/>
            </c:ext>
          </c:extLst>
        </c:ser>
        <c:dLbls>
          <c:showLegendKey val="0"/>
          <c:showVal val="1"/>
          <c:showCatName val="0"/>
          <c:showSerName val="0"/>
          <c:showPercent val="0"/>
          <c:showBubbleSize val="0"/>
          <c:showLeaderLines val="1"/>
        </c:dLbls>
        <c:firstSliceAng val="0"/>
        <c:holeSize val="65"/>
      </c:doughnutChart>
    </c:plotArea>
    <c:plotVisOnly val="1"/>
    <c:dispBlanksAs val="gap"/>
    <c:showDLblsOverMax val="0"/>
  </c:chart>
  <c:spPr>
    <a:effectLst>
      <a:outerShdw sx="1000" sy="1000" algn="ctr" rotWithShape="0">
        <a:srgbClr val="000000"/>
      </a:outerShdw>
    </a:effectLst>
  </c:spPr>
  <c:txPr>
    <a:bodyPr/>
    <a:lstStyle/>
    <a:p>
      <a:pPr>
        <a:defRPr sz="1800"/>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0.3677</cdr:x>
      <cdr:y>0.45875</cdr:y>
    </cdr:from>
    <cdr:to>
      <cdr:x>0.6323</cdr:x>
      <cdr:y>0.60142</cdr:y>
    </cdr:to>
    <cdr:sp macro="" textlink="">
      <cdr:nvSpPr>
        <cdr:cNvPr id="2" name="正方形/長方形 1">
          <a:extLst xmlns:a="http://schemas.openxmlformats.org/drawingml/2006/main">
            <a:ext uri="{FF2B5EF4-FFF2-40B4-BE49-F238E27FC236}">
              <a16:creationId xmlns:a16="http://schemas.microsoft.com/office/drawing/2014/main" id="{CE3BC2E1-E2F7-4E51-B621-6C35C8481046}"/>
            </a:ext>
          </a:extLst>
        </cdr:cNvPr>
        <cdr:cNvSpPr/>
      </cdr:nvSpPr>
      <cdr:spPr>
        <a:xfrm xmlns:a="http://schemas.openxmlformats.org/drawingml/2006/main">
          <a:off x="2027610" y="2350415"/>
          <a:ext cx="1459053" cy="730969"/>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ja-JP" altLang="en-US" sz="1350" dirty="0">
              <a:solidFill>
                <a:schemeClr val="accent1"/>
              </a:solidFill>
            </a:rPr>
            <a:t>グループ合計</a:t>
          </a:r>
          <a:endParaRPr lang="en-US" altLang="ja-JP" sz="1350" dirty="0">
            <a:solidFill>
              <a:schemeClr val="accent1"/>
            </a:solidFill>
          </a:endParaRPr>
        </a:p>
        <a:p xmlns:a="http://schemas.openxmlformats.org/drawingml/2006/main">
          <a:pPr algn="ctr"/>
          <a:r>
            <a:rPr lang="en-US" altLang="ja-JP" sz="2800" b="1" dirty="0">
              <a:solidFill>
                <a:schemeClr val="accent1"/>
              </a:solidFill>
            </a:rPr>
            <a:t>17,084</a:t>
          </a:r>
          <a:r>
            <a:rPr lang="ja-JP" altLang="en-US" sz="1350" b="1" dirty="0">
              <a:solidFill>
                <a:schemeClr val="accent1"/>
              </a:solidFill>
            </a:rPr>
            <a:t>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2023/8/16</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22539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73100" y="1143000"/>
            <a:ext cx="3600450" cy="202565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02760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337444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67521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049200" y="1758333"/>
            <a:ext cx="2326656" cy="3314089"/>
          </a:xfrm>
          <a:prstGeom prst="rect">
            <a:avLst/>
          </a:prstGeom>
        </p:spPr>
      </p:pic>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572000"/>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4983688"/>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677611"/>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
        <p:nvSpPr>
          <p:cNvPr id="16" name="タイトル 1">
            <a:extLst>
              <a:ext uri="{FF2B5EF4-FFF2-40B4-BE49-F238E27FC236}">
                <a16:creationId xmlns:a16="http://schemas.microsoft.com/office/drawing/2014/main" id="{73511DAD-DAC2-4EC3-AAAE-F83387A57EF1}"/>
              </a:ext>
            </a:extLst>
          </p:cNvPr>
          <p:cNvSpPr>
            <a:spLocks noGrp="1"/>
          </p:cNvSpPr>
          <p:nvPr>
            <p:ph type="ctrTitle" hasCustomPrompt="1"/>
          </p:nvPr>
        </p:nvSpPr>
        <p:spPr>
          <a:xfrm>
            <a:off x="5264402" y="2528950"/>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Tree>
    <p:extLst>
      <p:ext uri="{BB962C8B-B14F-4D97-AF65-F5344CB8AC3E}">
        <p14:creationId xmlns:p14="http://schemas.microsoft.com/office/powerpoint/2010/main" val="50217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扉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中扉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7" name="正方形/長方形 16">
            <a:extLst>
              <a:ext uri="{FF2B5EF4-FFF2-40B4-BE49-F238E27FC236}">
                <a16:creationId xmlns:a16="http://schemas.microsoft.com/office/drawing/2014/main" id="{F6D24CE9-F289-46A5-B2F9-F4EDB2F0F6B4}"/>
              </a:ext>
            </a:extLst>
          </p:cNvPr>
          <p:cNvSpPr/>
          <p:nvPr userDrawn="1"/>
        </p:nvSpPr>
        <p:spPr>
          <a:xfrm>
            <a:off x="0" y="707386"/>
            <a:ext cx="12192000" cy="5545008"/>
          </a:xfrm>
          <a:prstGeom prst="rect">
            <a:avLst/>
          </a:prstGeom>
          <a:solidFill>
            <a:srgbClr val="003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2213067"/>
      </p:ext>
    </p:extLst>
  </p:cSld>
  <p:clrMapOvr>
    <a:masterClrMapping/>
  </p:clrMapOvr>
  <p:extLst>
    <p:ext uri="{DCECCB84-F9BA-43D5-87BE-67443E8EF086}">
      <p15:sldGuideLst xmlns:p15="http://schemas.microsoft.com/office/powerpoint/2012/main">
        <p15:guide id="1" orient="horz" pos="3725"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686" userDrawn="1">
          <p15:clr>
            <a:srgbClr val="FBAE40"/>
          </p15:clr>
        </p15:guide>
        <p15:guide id="6" pos="2661" userDrawn="1">
          <p15:clr>
            <a:srgbClr val="FBAE40"/>
          </p15:clr>
        </p15:guide>
        <p15:guide id="7" pos="5019" userDrawn="1">
          <p15:clr>
            <a:srgbClr val="FBAE40"/>
          </p15:clr>
        </p15:guide>
        <p15:guide id="8" pos="2570" userDrawn="1">
          <p15:clr>
            <a:srgbClr val="FBAE40"/>
          </p15:clr>
        </p15:guide>
        <p15:guide id="9" pos="2751" userDrawn="1">
          <p15:clr>
            <a:srgbClr val="FBAE40"/>
          </p15:clr>
        </p15:guide>
        <p15:guide id="10" pos="4929" userDrawn="1">
          <p15:clr>
            <a:srgbClr val="FBAE40"/>
          </p15:clr>
        </p15:guide>
        <p15:guide id="11" pos="5110" userDrawn="1">
          <p15:clr>
            <a:srgbClr val="FBAE40"/>
          </p15:clr>
        </p15:guide>
        <p15:guide id="12" orient="horz" pos="11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0" name="タイトル 3">
            <a:extLst>
              <a:ext uri="{FF2B5EF4-FFF2-40B4-BE49-F238E27FC236}">
                <a16:creationId xmlns:a16="http://schemas.microsoft.com/office/drawing/2014/main" id="{3B4294A5-4368-43F3-BD77-D029B745A5C6}"/>
              </a:ext>
            </a:extLst>
          </p:cNvPr>
          <p:cNvSpPr txBox="1">
            <a:spLocks/>
          </p:cNvSpPr>
          <p:nvPr userDrawn="1"/>
        </p:nvSpPr>
        <p:spPr>
          <a:xfrm>
            <a:off x="4949853" y="6502680"/>
            <a:ext cx="2449388" cy="138499"/>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z="1000" b="0" dirty="0">
                <a:solidFill>
                  <a:schemeClr val="tx1">
                    <a:lumMod val="50000"/>
                    <a:lumOff val="50000"/>
                  </a:schemeClr>
                </a:solidFill>
                <a:latin typeface="+mn-ea"/>
                <a:ea typeface="+mn-ea"/>
              </a:rPr>
              <a:t>持続可能な社会に向かって </a:t>
            </a:r>
            <a:r>
              <a:rPr lang="en-US" altLang="ja-JP" sz="1000" b="0" dirty="0">
                <a:solidFill>
                  <a:schemeClr val="tx1">
                    <a:lumMod val="50000"/>
                    <a:lumOff val="50000"/>
                  </a:schemeClr>
                </a:solidFill>
                <a:latin typeface="+mn-ea"/>
                <a:ea typeface="+mn-ea"/>
              </a:rPr>
              <a:t>| 2023</a:t>
            </a:r>
            <a:r>
              <a:rPr lang="ja-JP" altLang="en-US" sz="1000" b="0" dirty="0">
                <a:solidFill>
                  <a:schemeClr val="tx1">
                    <a:lumMod val="50000"/>
                    <a:lumOff val="50000"/>
                  </a:schemeClr>
                </a:solidFill>
                <a:latin typeface="+mn-ea"/>
                <a:ea typeface="+mn-ea"/>
              </a:rPr>
              <a:t>年</a:t>
            </a:r>
            <a:r>
              <a:rPr lang="en-US" altLang="ja-JP" sz="1000" b="0" dirty="0">
                <a:solidFill>
                  <a:schemeClr val="tx1">
                    <a:lumMod val="50000"/>
                    <a:lumOff val="50000"/>
                  </a:schemeClr>
                </a:solidFill>
                <a:latin typeface="+mn-ea"/>
                <a:ea typeface="+mn-ea"/>
              </a:rPr>
              <a:t>8</a:t>
            </a:r>
            <a:r>
              <a:rPr lang="ja-JP" altLang="en-US" sz="1000" b="0" dirty="0">
                <a:solidFill>
                  <a:schemeClr val="tx1">
                    <a:lumMod val="50000"/>
                    <a:lumOff val="50000"/>
                  </a:schemeClr>
                </a:solidFill>
                <a:latin typeface="+mn-ea"/>
                <a:ea typeface="+mn-ea"/>
              </a:rPr>
              <a:t>月発行</a:t>
            </a:r>
          </a:p>
        </p:txBody>
      </p:sp>
    </p:spTree>
    <p:extLst>
      <p:ext uri="{BB962C8B-B14F-4D97-AF65-F5344CB8AC3E}">
        <p14:creationId xmlns:p14="http://schemas.microsoft.com/office/powerpoint/2010/main" val="2984797597"/>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572" userDrawn="1">
          <p15:clr>
            <a:srgbClr val="FBAE40"/>
          </p15:clr>
        </p15:guide>
        <p15:guide id="12" orient="horz" pos="11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pic>
        <p:nvPicPr>
          <p:cNvPr id="24" name="図 23">
            <a:extLst>
              <a:ext uri="{FF2B5EF4-FFF2-40B4-BE49-F238E27FC236}">
                <a16:creationId xmlns:a16="http://schemas.microsoft.com/office/drawing/2014/main" id="{733BE810-6A80-4EB4-9B6E-DB6C320CCA4B}"/>
              </a:ext>
            </a:extLst>
          </p:cNvPr>
          <p:cNvPicPr>
            <a:picLocks noChangeAspect="1"/>
          </p:cNvPicPr>
          <p:nvPr userDrawn="1"/>
        </p:nvPicPr>
        <p:blipFill>
          <a:blip r:embed="rId4"/>
          <a:stretch>
            <a:fillRect/>
          </a:stretch>
        </p:blipFill>
        <p:spPr>
          <a:xfrm>
            <a:off x="0" y="722157"/>
            <a:ext cx="12192000" cy="5522976"/>
          </a:xfrm>
          <a:prstGeom prst="rect">
            <a:avLst/>
          </a:prstGeom>
        </p:spPr>
      </p:pic>
      <p:sp>
        <p:nvSpPr>
          <p:cNvPr id="2" name="タイトル 3">
            <a:extLst>
              <a:ext uri="{FF2B5EF4-FFF2-40B4-BE49-F238E27FC236}">
                <a16:creationId xmlns:a16="http://schemas.microsoft.com/office/drawing/2014/main" id="{D9F821EF-9881-68CA-946D-BDD73EEDEF5B}"/>
              </a:ext>
            </a:extLst>
          </p:cNvPr>
          <p:cNvSpPr txBox="1">
            <a:spLocks/>
          </p:cNvSpPr>
          <p:nvPr userDrawn="1"/>
        </p:nvSpPr>
        <p:spPr>
          <a:xfrm>
            <a:off x="4949853" y="6502680"/>
            <a:ext cx="2449388" cy="138499"/>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z="1000" b="0" dirty="0">
                <a:solidFill>
                  <a:schemeClr val="tx1">
                    <a:lumMod val="50000"/>
                    <a:lumOff val="50000"/>
                  </a:schemeClr>
                </a:solidFill>
                <a:latin typeface="+mn-ea"/>
                <a:ea typeface="+mn-ea"/>
              </a:rPr>
              <a:t>持続可能な社会に向かって </a:t>
            </a:r>
            <a:r>
              <a:rPr lang="en-US" altLang="ja-JP" sz="1000" b="0" dirty="0">
                <a:solidFill>
                  <a:schemeClr val="tx1">
                    <a:lumMod val="50000"/>
                    <a:lumOff val="50000"/>
                  </a:schemeClr>
                </a:solidFill>
                <a:latin typeface="+mn-ea"/>
                <a:ea typeface="+mn-ea"/>
              </a:rPr>
              <a:t>| 2023</a:t>
            </a:r>
            <a:r>
              <a:rPr lang="ja-JP" altLang="en-US" sz="1000" b="0" dirty="0">
                <a:solidFill>
                  <a:schemeClr val="tx1">
                    <a:lumMod val="50000"/>
                    <a:lumOff val="50000"/>
                  </a:schemeClr>
                </a:solidFill>
                <a:latin typeface="+mn-ea"/>
                <a:ea typeface="+mn-ea"/>
              </a:rPr>
              <a:t>年</a:t>
            </a:r>
            <a:r>
              <a:rPr lang="en-US" altLang="ja-JP" sz="1000" b="0" dirty="0">
                <a:solidFill>
                  <a:schemeClr val="tx1">
                    <a:lumMod val="50000"/>
                    <a:lumOff val="50000"/>
                  </a:schemeClr>
                </a:solidFill>
                <a:latin typeface="+mn-ea"/>
                <a:ea typeface="+mn-ea"/>
              </a:rPr>
              <a:t>8</a:t>
            </a:r>
            <a:r>
              <a:rPr lang="ja-JP" altLang="en-US" sz="1000" b="0" dirty="0">
                <a:solidFill>
                  <a:schemeClr val="tx1">
                    <a:lumMod val="50000"/>
                    <a:lumOff val="50000"/>
                  </a:schemeClr>
                </a:solidFill>
                <a:latin typeface="+mn-ea"/>
                <a:ea typeface="+mn-ea"/>
              </a:rPr>
              <a:t>月発行</a:t>
            </a:r>
          </a:p>
        </p:txBody>
      </p:sp>
    </p:spTree>
    <p:extLst>
      <p:ext uri="{BB962C8B-B14F-4D97-AF65-F5344CB8AC3E}">
        <p14:creationId xmlns:p14="http://schemas.microsoft.com/office/powerpoint/2010/main" val="434678642"/>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572" userDrawn="1">
          <p15:clr>
            <a:srgbClr val="FBAE40"/>
          </p15:clr>
        </p15:guide>
        <p15:guide id="12" orient="horz" pos="1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E76307C4-5951-4EF3-AE49-EB51E3D74711}"/>
              </a:ext>
            </a:extLst>
          </p:cNvPr>
          <p:cNvSpPr>
            <a:spLocks noGrp="1"/>
          </p:cNvSpPr>
          <p:nvPr>
            <p:ph type="body" sz="quarter" idx="11" hasCustomPrompt="1"/>
          </p:nvPr>
        </p:nvSpPr>
        <p:spPr>
          <a:xfrm>
            <a:off x="517056" y="914201"/>
            <a:ext cx="11159007" cy="276999"/>
          </a:xfrm>
        </p:spPr>
        <p:txBody>
          <a:bodyPr lIns="0" tIns="0" rIns="0" bIns="0">
            <a:spAutoFit/>
          </a:bodyPr>
          <a:lstStyle>
            <a:lvl1pPr marL="0" indent="0" algn="l">
              <a:buClr>
                <a:schemeClr val="accent1"/>
              </a:buClr>
              <a:buFontTx/>
              <a:buNone/>
              <a:defRPr sz="2000" b="0">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level.1 </a:t>
            </a:r>
            <a:r>
              <a:rPr kumimoji="1" lang="ja-JP" altLang="en-US" dirty="0"/>
              <a:t>箇条書きレベル</a:t>
            </a:r>
            <a:r>
              <a:rPr kumimoji="1" lang="en-US" altLang="ja-JP" dirty="0"/>
              <a:t>1</a:t>
            </a:r>
            <a:r>
              <a:rPr kumimoji="1" lang="ja-JP" altLang="en-US" dirty="0"/>
              <a:t>　テキスト　</a:t>
            </a:r>
            <a:r>
              <a:rPr kumimoji="1" lang="en-US" altLang="ja-JP" dirty="0"/>
              <a:t>24pt.</a:t>
            </a:r>
            <a:endParaRPr kumimoji="1" lang="ja-JP" altLang="en-US" dirty="0"/>
          </a:p>
        </p:txBody>
      </p:sp>
      <p:sp>
        <p:nvSpPr>
          <p:cNvPr id="2" name="タイトル 3">
            <a:extLst>
              <a:ext uri="{FF2B5EF4-FFF2-40B4-BE49-F238E27FC236}">
                <a16:creationId xmlns:a16="http://schemas.microsoft.com/office/drawing/2014/main" id="{755D9106-0CAF-C85F-19D5-4EFBF005E569}"/>
              </a:ext>
            </a:extLst>
          </p:cNvPr>
          <p:cNvSpPr txBox="1">
            <a:spLocks/>
          </p:cNvSpPr>
          <p:nvPr userDrawn="1"/>
        </p:nvSpPr>
        <p:spPr>
          <a:xfrm>
            <a:off x="4949853" y="6502680"/>
            <a:ext cx="2449388" cy="138499"/>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z="1000" b="0" dirty="0">
                <a:solidFill>
                  <a:schemeClr val="tx1">
                    <a:lumMod val="50000"/>
                    <a:lumOff val="50000"/>
                  </a:schemeClr>
                </a:solidFill>
                <a:latin typeface="+mn-ea"/>
                <a:ea typeface="+mn-ea"/>
              </a:rPr>
              <a:t>持続可能な社会に向かって </a:t>
            </a:r>
            <a:r>
              <a:rPr lang="en-US" altLang="ja-JP" sz="1000" b="0" dirty="0">
                <a:solidFill>
                  <a:schemeClr val="tx1">
                    <a:lumMod val="50000"/>
                    <a:lumOff val="50000"/>
                  </a:schemeClr>
                </a:solidFill>
                <a:latin typeface="+mn-ea"/>
                <a:ea typeface="+mn-ea"/>
              </a:rPr>
              <a:t>| 2023</a:t>
            </a:r>
            <a:r>
              <a:rPr lang="ja-JP" altLang="en-US" sz="1000" b="0" dirty="0">
                <a:solidFill>
                  <a:schemeClr val="tx1">
                    <a:lumMod val="50000"/>
                    <a:lumOff val="50000"/>
                  </a:schemeClr>
                </a:solidFill>
                <a:latin typeface="+mn-ea"/>
                <a:ea typeface="+mn-ea"/>
              </a:rPr>
              <a:t>年</a:t>
            </a:r>
            <a:r>
              <a:rPr lang="en-US" altLang="ja-JP" sz="1000" b="0" dirty="0">
                <a:solidFill>
                  <a:schemeClr val="tx1">
                    <a:lumMod val="50000"/>
                    <a:lumOff val="50000"/>
                  </a:schemeClr>
                </a:solidFill>
                <a:latin typeface="+mn-ea"/>
                <a:ea typeface="+mn-ea"/>
              </a:rPr>
              <a:t>8</a:t>
            </a:r>
            <a:r>
              <a:rPr lang="ja-JP" altLang="en-US" sz="1000" b="0" dirty="0">
                <a:solidFill>
                  <a:schemeClr val="tx1">
                    <a:lumMod val="50000"/>
                    <a:lumOff val="50000"/>
                  </a:schemeClr>
                </a:solidFill>
                <a:latin typeface="+mn-ea"/>
                <a:ea typeface="+mn-ea"/>
              </a:rPr>
              <a:t>月発行</a:t>
            </a:r>
          </a:p>
        </p:txBody>
      </p:sp>
    </p:spTree>
    <p:extLst>
      <p:ext uri="{BB962C8B-B14F-4D97-AF65-F5344CB8AC3E}">
        <p14:creationId xmlns:p14="http://schemas.microsoft.com/office/powerpoint/2010/main" val="2442069153"/>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572" userDrawn="1">
          <p15:clr>
            <a:srgbClr val="FBAE40"/>
          </p15:clr>
        </p15:guide>
        <p15:guide id="12" orient="horz" pos="1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エンディン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8102" y="410845"/>
            <a:ext cx="2152996" cy="377496"/>
          </a:xfrm>
          <a:prstGeom prst="rect">
            <a:avLst/>
          </a:prstGeom>
        </p:spPr>
      </p:pic>
      <p:pic>
        <p:nvPicPr>
          <p:cNvPr id="11" name="図 10">
            <a:extLst>
              <a:ext uri="{FF2B5EF4-FFF2-40B4-BE49-F238E27FC236}">
                <a16:creationId xmlns:a16="http://schemas.microsoft.com/office/drawing/2014/main" id="{DE7E8BDF-005C-477E-9B14-B8C0389C9C2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48102" y="3240249"/>
            <a:ext cx="4770178" cy="377496"/>
          </a:xfrm>
          <a:prstGeom prst="rect">
            <a:avLst/>
          </a:prstGeom>
        </p:spPr>
      </p:pic>
    </p:spTree>
    <p:extLst>
      <p:ext uri="{BB962C8B-B14F-4D97-AF65-F5344CB8AC3E}">
        <p14:creationId xmlns:p14="http://schemas.microsoft.com/office/powerpoint/2010/main" val="283865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Month DD, YYYY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01" r:id="rId5"/>
    <p:sldLayoutId id="2147483818" r:id="rId6"/>
    <p:sldLayoutId id="2147483821" r:id="rId7"/>
    <p:sldLayoutId id="2147483820" r:id="rId8"/>
    <p:sldLayoutId id="2147483802" r:id="rId9"/>
    <p:sldLayoutId id="2147483763" r:id="rId1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1.emf"/><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62.emf"/><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58.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58.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58.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58.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6.emf"/><Relationship Id="rId5" Type="http://schemas.openxmlformats.org/officeDocument/2006/relationships/image" Target="../media/image58.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58.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jpe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80.jpe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83.emf"/><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4.png"/><Relationship Id="rId2" Type="http://schemas.openxmlformats.org/officeDocument/2006/relationships/image" Target="../media/image84.emf"/><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2.wdp"/><Relationship Id="rId7"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91.emf"/></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jp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CA8F5E-F657-4BC4-805D-C527CEE78652}"/>
              </a:ext>
            </a:extLst>
          </p:cNvPr>
          <p:cNvSpPr>
            <a:spLocks noGrp="1"/>
          </p:cNvSpPr>
          <p:nvPr>
            <p:ph type="ctrTitle"/>
          </p:nvPr>
        </p:nvSpPr>
        <p:spPr>
          <a:xfrm>
            <a:off x="5264402" y="2548485"/>
            <a:ext cx="6512266" cy="1772496"/>
          </a:xfrm>
        </p:spPr>
        <p:txBody>
          <a:bodyPr/>
          <a:lstStyle/>
          <a:p>
            <a:r>
              <a:rPr kumimoji="1" lang="ja-JP" altLang="en-US" sz="3200" b="1" i="0" u="none" strike="noStrike" kern="1200" cap="none" spc="0" normalizeH="0" baseline="0" noProof="0" dirty="0">
                <a:ln>
                  <a:noFill/>
                </a:ln>
                <a:solidFill>
                  <a:prstClr val="white"/>
                </a:solidFill>
                <a:effectLst/>
                <a:uLnTx/>
                <a:uFillTx/>
                <a:latin typeface="Arial"/>
                <a:ea typeface="Meiryo UI"/>
                <a:cs typeface="+mj-cs"/>
              </a:rPr>
              <a:t>持続可能な社会に向かって</a:t>
            </a:r>
            <a:br>
              <a:rPr kumimoji="1" lang="en-US" altLang="ja-JP" sz="3200" b="1" i="0" u="none" strike="noStrike" kern="1200" cap="none" spc="0" normalizeH="0" baseline="0" noProof="0" dirty="0">
                <a:ln>
                  <a:noFill/>
                </a:ln>
                <a:solidFill>
                  <a:prstClr val="white"/>
                </a:solidFill>
                <a:effectLst/>
                <a:uLnTx/>
                <a:uFillTx/>
                <a:latin typeface="Arial"/>
                <a:ea typeface="Meiryo UI"/>
                <a:cs typeface="+mj-cs"/>
              </a:rPr>
            </a:br>
            <a:br>
              <a:rPr kumimoji="1" lang="en-US" altLang="ja-JP" sz="3200" b="1" i="0" u="none" strike="noStrike" kern="1200" cap="none" spc="0" normalizeH="0" baseline="0" noProof="0" dirty="0">
                <a:ln>
                  <a:noFill/>
                </a:ln>
                <a:solidFill>
                  <a:prstClr val="white"/>
                </a:solidFill>
                <a:effectLst/>
                <a:uLnTx/>
                <a:uFillTx/>
                <a:latin typeface="Arial"/>
                <a:ea typeface="Meiryo UI"/>
                <a:cs typeface="+mj-cs"/>
              </a:rPr>
            </a:br>
            <a: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t>-YOKOGAWA</a:t>
            </a: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のサステナビリティへの取り組み</a:t>
            </a:r>
            <a: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t>-</a:t>
            </a:r>
            <a:endParaRPr kumimoji="1" lang="ja-JP" altLang="en-US" dirty="0"/>
          </a:p>
        </p:txBody>
      </p:sp>
      <p:sp>
        <p:nvSpPr>
          <p:cNvPr id="3" name="テキスト プレースホルダー 2">
            <a:extLst>
              <a:ext uri="{FF2B5EF4-FFF2-40B4-BE49-F238E27FC236}">
                <a16:creationId xmlns:a16="http://schemas.microsoft.com/office/drawing/2014/main" id="{5D1900B2-F571-4B5B-88B7-A76E43AC3715}"/>
              </a:ext>
            </a:extLst>
          </p:cNvPr>
          <p:cNvSpPr>
            <a:spLocks noGrp="1"/>
          </p:cNvSpPr>
          <p:nvPr>
            <p:ph type="body" sz="quarter" idx="13"/>
          </p:nvPr>
        </p:nvSpPr>
        <p:spPr>
          <a:xfrm>
            <a:off x="5264402" y="4672668"/>
            <a:ext cx="5307863" cy="416078"/>
          </a:xfrm>
        </p:spPr>
        <p:txBody>
          <a:bodyPr/>
          <a:lstStyle/>
          <a:p>
            <a:endParaRPr kumimoji="1" lang="ja-JP" altLang="en-US" dirty="0"/>
          </a:p>
        </p:txBody>
      </p:sp>
      <p:sp>
        <p:nvSpPr>
          <p:cNvPr id="4" name="テキスト プレースホルダー 3">
            <a:extLst>
              <a:ext uri="{FF2B5EF4-FFF2-40B4-BE49-F238E27FC236}">
                <a16:creationId xmlns:a16="http://schemas.microsoft.com/office/drawing/2014/main" id="{442BA41B-1E6D-4EE9-91A4-8A678E6A37B5}"/>
              </a:ext>
            </a:extLst>
          </p:cNvPr>
          <p:cNvSpPr>
            <a:spLocks noGrp="1"/>
          </p:cNvSpPr>
          <p:nvPr>
            <p:ph type="body" sz="quarter" idx="14"/>
          </p:nvPr>
        </p:nvSpPr>
        <p:spPr>
          <a:xfrm>
            <a:off x="5264402" y="5084356"/>
            <a:ext cx="5307863" cy="630302"/>
          </a:xfrm>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78227EFC-3291-40CE-8FDC-BFDBF31DF42B}"/>
              </a:ext>
            </a:extLst>
          </p:cNvPr>
          <p:cNvSpPr>
            <a:spLocks noGrp="1"/>
          </p:cNvSpPr>
          <p:nvPr>
            <p:ph type="body" sz="quarter" idx="15"/>
          </p:nvPr>
        </p:nvSpPr>
        <p:spPr>
          <a:xfrm>
            <a:off x="5264403" y="5778279"/>
            <a:ext cx="3867622" cy="267216"/>
          </a:xfrm>
        </p:spPr>
        <p:txBody>
          <a:bodyPr/>
          <a:lstStyle/>
          <a:p>
            <a:endParaRPr kumimoji="1" lang="ja-JP" altLang="en-US"/>
          </a:p>
        </p:txBody>
      </p:sp>
    </p:spTree>
    <p:extLst>
      <p:ext uri="{BB962C8B-B14F-4D97-AF65-F5344CB8AC3E}">
        <p14:creationId xmlns:p14="http://schemas.microsoft.com/office/powerpoint/2010/main" val="2694762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lang="ja-JP" altLang="en-US" dirty="0"/>
              <a:t>事業セグメントとあるべき姿</a:t>
            </a:r>
            <a:endParaRPr kumimoji="1" lang="ja-JP" altLang="en-US" dirty="0"/>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681B1C42-32D6-4ECD-BD7E-D031388F87B2}"/>
              </a:ext>
            </a:extLst>
          </p:cNvPr>
          <p:cNvSpPr>
            <a:spLocks noGrp="1"/>
          </p:cNvSpPr>
          <p:nvPr>
            <p:ph type="body" sz="quarter" idx="11"/>
          </p:nvPr>
        </p:nvSpPr>
        <p:spPr>
          <a:xfrm>
            <a:off x="517056" y="914201"/>
            <a:ext cx="11159007" cy="664797"/>
          </a:xfrm>
        </p:spPr>
        <p:txBody>
          <a:bodyPr/>
          <a:lstStyle/>
          <a:p>
            <a:r>
              <a:rPr lang="ja-JP" altLang="en-US" dirty="0"/>
              <a:t>世界中のエネルギー＆サステナビリティ、マテリアル、ライフ業種のお客様に幅広いソリューションを提供</a:t>
            </a:r>
          </a:p>
        </p:txBody>
      </p:sp>
      <p:grpSp>
        <p:nvGrpSpPr>
          <p:cNvPr id="11" name="グループ化 10">
            <a:extLst>
              <a:ext uri="{FF2B5EF4-FFF2-40B4-BE49-F238E27FC236}">
                <a16:creationId xmlns:a16="http://schemas.microsoft.com/office/drawing/2014/main" id="{E4B28913-6AD5-43B5-A2AE-78540EF02743}"/>
              </a:ext>
            </a:extLst>
          </p:cNvPr>
          <p:cNvGrpSpPr/>
          <p:nvPr/>
        </p:nvGrpSpPr>
        <p:grpSpPr>
          <a:xfrm>
            <a:off x="521426" y="1549565"/>
            <a:ext cx="2705232" cy="3960000"/>
            <a:chOff x="521426" y="1549565"/>
            <a:chExt cx="2705232" cy="3960000"/>
          </a:xfrm>
        </p:grpSpPr>
        <p:pic>
          <p:nvPicPr>
            <p:cNvPr id="8" name="図 7" descr="屋外, 水, 男, ブルー が含まれている画像&#10;&#10;自動的に生成された説明">
              <a:extLst>
                <a:ext uri="{FF2B5EF4-FFF2-40B4-BE49-F238E27FC236}">
                  <a16:creationId xmlns:a16="http://schemas.microsoft.com/office/drawing/2014/main" id="{EBBB2DCC-314E-42F5-861E-0F917ED1BC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1426" y="2804333"/>
              <a:ext cx="2705232" cy="2705232"/>
            </a:xfrm>
            <a:prstGeom prst="rect">
              <a:avLst/>
            </a:prstGeom>
          </p:spPr>
        </p:pic>
        <p:sp>
          <p:nvSpPr>
            <p:cNvPr id="14" name="正方形/長方形 13">
              <a:extLst>
                <a:ext uri="{FF2B5EF4-FFF2-40B4-BE49-F238E27FC236}">
                  <a16:creationId xmlns:a16="http://schemas.microsoft.com/office/drawing/2014/main" id="{7FECA692-C6B8-49D7-86E8-5BE9FFD6F822}"/>
                </a:ext>
              </a:extLst>
            </p:cNvPr>
            <p:cNvSpPr/>
            <p:nvPr/>
          </p:nvSpPr>
          <p:spPr>
            <a:xfrm>
              <a:off x="524042" y="1549565"/>
              <a:ext cx="2700000" cy="3960000"/>
            </a:xfrm>
            <a:prstGeom prst="rect">
              <a:avLst/>
            </a:prstGeom>
            <a:gradFill>
              <a:gsLst>
                <a:gs pos="0">
                  <a:schemeClr val="accent5">
                    <a:lumMod val="20000"/>
                    <a:lumOff val="80000"/>
                  </a:schemeClr>
                </a:gs>
                <a:gs pos="100000">
                  <a:srgbClr val="E5EBDF">
                    <a:alpha val="25000"/>
                  </a:srgbClr>
                </a:gs>
                <a:gs pos="50000">
                  <a:schemeClr val="accent5">
                    <a:lumMod val="20000"/>
                    <a:lumOff val="80000"/>
                  </a:schemeClr>
                </a:gs>
                <a:gs pos="60000">
                  <a:srgbClr val="EBF2EB">
                    <a:alpha val="80000"/>
                  </a:srgbClr>
                </a:gs>
              </a:gsLst>
              <a:lin ang="48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 tIns="108000" rIns="252000" rtlCol="0" anchor="t"/>
            <a:lstStyle/>
            <a:p>
              <a:pPr algn="ctr">
                <a:lnSpc>
                  <a:spcPct val="120000"/>
                </a:lnSpc>
              </a:pPr>
              <a:r>
                <a:rPr kumimoji="1" lang="ja-JP" altLang="en-US" sz="2000" b="1" dirty="0">
                  <a:solidFill>
                    <a:schemeClr val="accent1"/>
                  </a:solidFill>
                </a:rPr>
                <a:t>エネルギー＆</a:t>
              </a:r>
              <a:endParaRPr kumimoji="1" lang="en-US" altLang="ja-JP" sz="2000" b="1" dirty="0">
                <a:solidFill>
                  <a:schemeClr val="accent1"/>
                </a:solidFill>
              </a:endParaRPr>
            </a:p>
            <a:p>
              <a:pPr algn="ctr">
                <a:lnSpc>
                  <a:spcPct val="90000"/>
                </a:lnSpc>
              </a:pPr>
              <a:r>
                <a:rPr kumimoji="1" lang="ja-JP" altLang="en-US" sz="2000" b="1" dirty="0">
                  <a:solidFill>
                    <a:schemeClr val="accent1"/>
                  </a:solidFill>
                </a:rPr>
                <a:t>サステナビリティ事業</a:t>
              </a:r>
              <a:endParaRPr kumimoji="1" lang="en-US" altLang="ja-JP" sz="2000" b="1" dirty="0">
                <a:solidFill>
                  <a:schemeClr val="accent1"/>
                </a:solidFill>
              </a:endParaRPr>
            </a:p>
            <a:p>
              <a:pPr>
                <a:lnSpc>
                  <a:spcPct val="120000"/>
                </a:lnSpc>
                <a:spcBef>
                  <a:spcPts val="2200"/>
                </a:spcBef>
              </a:pPr>
              <a:r>
                <a:rPr kumimoji="1" lang="ja-JP" altLang="en-US" sz="1400" dirty="0">
                  <a:solidFill>
                    <a:schemeClr val="accent1"/>
                  </a:solidFill>
                </a:rPr>
                <a:t>多様化するエネルギーの生産・供給・利用・廃棄・リサイクルのバリューチェーン全体にわたり安全かつ最適な運用を支える。</a:t>
              </a:r>
              <a:endParaRPr kumimoji="1" lang="en-US" altLang="ja-JP" sz="1400" dirty="0">
                <a:solidFill>
                  <a:schemeClr val="accent1"/>
                </a:solidFill>
              </a:endParaRPr>
            </a:p>
            <a:p>
              <a:pPr marL="360363" marR="0" lvl="0" indent="-180975" defTabSz="4572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オイル＆ガス</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石油化学</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再生可能エネルギー</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電力</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エネルギーマネジメントシステム（</a:t>
              </a:r>
              <a:r>
                <a:rPr kumimoji="1" lang="en-US" altLang="ja-JP" sz="1400" dirty="0">
                  <a:solidFill>
                    <a:schemeClr val="accent1"/>
                  </a:solidFill>
                  <a:latin typeface="Arial"/>
                  <a:ea typeface="Meiryo UI"/>
                </a:rPr>
                <a:t>EMS</a:t>
              </a:r>
              <a:r>
                <a:rPr kumimoji="1" lang="ja-JP" altLang="en-US" sz="1400" dirty="0">
                  <a:solidFill>
                    <a:schemeClr val="accent1"/>
                  </a:solidFill>
                  <a:latin typeface="Arial"/>
                  <a:ea typeface="Meiryo UI"/>
                </a:rPr>
                <a:t>）</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エネルギーストレージ</a:t>
              </a:r>
            </a:p>
          </p:txBody>
        </p:sp>
        <p:sp>
          <p:nvSpPr>
            <p:cNvPr id="37" name="フリーフォーム: 図形 36">
              <a:extLst>
                <a:ext uri="{FF2B5EF4-FFF2-40B4-BE49-F238E27FC236}">
                  <a16:creationId xmlns:a16="http://schemas.microsoft.com/office/drawing/2014/main" id="{4AB5FFE6-7396-4224-A3B4-71D8C151DF4F}"/>
                </a:ext>
              </a:extLst>
            </p:cNvPr>
            <p:cNvSpPr/>
            <p:nvPr/>
          </p:nvSpPr>
          <p:spPr>
            <a:xfrm>
              <a:off x="812042" y="2410919"/>
              <a:ext cx="2124000" cy="0"/>
            </a:xfrm>
            <a:custGeom>
              <a:avLst/>
              <a:gdLst>
                <a:gd name="connsiteX0" fmla="*/ 0 w 2106118"/>
                <a:gd name="connsiteY0" fmla="*/ 0 h 0"/>
                <a:gd name="connsiteX1" fmla="*/ 2106118 w 2106118"/>
                <a:gd name="connsiteY1" fmla="*/ 0 h 0"/>
              </a:gdLst>
              <a:ahLst/>
              <a:cxnLst>
                <a:cxn ang="0">
                  <a:pos x="connsiteX0" y="connsiteY0"/>
                </a:cxn>
                <a:cxn ang="0">
                  <a:pos x="connsiteX1" y="connsiteY1"/>
                </a:cxn>
              </a:cxnLst>
              <a:rect l="l" t="t" r="r" b="b"/>
              <a:pathLst>
                <a:path w="2106118">
                  <a:moveTo>
                    <a:pt x="0" y="0"/>
                  </a:moveTo>
                  <a:lnTo>
                    <a:pt x="2106118"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grpSp>
      <p:grpSp>
        <p:nvGrpSpPr>
          <p:cNvPr id="12" name="グループ化 11">
            <a:extLst>
              <a:ext uri="{FF2B5EF4-FFF2-40B4-BE49-F238E27FC236}">
                <a16:creationId xmlns:a16="http://schemas.microsoft.com/office/drawing/2014/main" id="{BC731FC9-4A21-4D51-9392-EA76D815C4B8}"/>
              </a:ext>
            </a:extLst>
          </p:cNvPr>
          <p:cNvGrpSpPr/>
          <p:nvPr/>
        </p:nvGrpSpPr>
        <p:grpSpPr>
          <a:xfrm>
            <a:off x="3335401" y="1549565"/>
            <a:ext cx="2700967" cy="3960000"/>
            <a:chOff x="3335401" y="1549565"/>
            <a:chExt cx="2700967" cy="3960000"/>
          </a:xfrm>
        </p:grpSpPr>
        <p:pic>
          <p:nvPicPr>
            <p:cNvPr id="6" name="図 5" descr="吊るす, アクセサリー, 屋内, 金属 が含まれている画像&#10;&#10;自動的に生成された説明">
              <a:extLst>
                <a:ext uri="{FF2B5EF4-FFF2-40B4-BE49-F238E27FC236}">
                  <a16:creationId xmlns:a16="http://schemas.microsoft.com/office/drawing/2014/main" id="{318FB822-2791-4EEB-A3B6-09320EC7A6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35401" y="2808598"/>
              <a:ext cx="2700967" cy="2700967"/>
            </a:xfrm>
            <a:prstGeom prst="rect">
              <a:avLst/>
            </a:prstGeom>
          </p:spPr>
        </p:pic>
        <p:sp>
          <p:nvSpPr>
            <p:cNvPr id="17" name="正方形/長方形 16">
              <a:extLst>
                <a:ext uri="{FF2B5EF4-FFF2-40B4-BE49-F238E27FC236}">
                  <a16:creationId xmlns:a16="http://schemas.microsoft.com/office/drawing/2014/main" id="{D19EF226-7F49-4A06-9778-35495E0B0A32}"/>
                </a:ext>
              </a:extLst>
            </p:cNvPr>
            <p:cNvSpPr/>
            <p:nvPr/>
          </p:nvSpPr>
          <p:spPr>
            <a:xfrm>
              <a:off x="3335884" y="1549565"/>
              <a:ext cx="2700000" cy="3960000"/>
            </a:xfrm>
            <a:prstGeom prst="rect">
              <a:avLst/>
            </a:prstGeom>
            <a:gradFill>
              <a:gsLst>
                <a:gs pos="0">
                  <a:schemeClr val="accent5">
                    <a:lumMod val="20000"/>
                    <a:lumOff val="80000"/>
                  </a:schemeClr>
                </a:gs>
                <a:gs pos="100000">
                  <a:srgbClr val="E5EBDF">
                    <a:alpha val="25000"/>
                  </a:srgbClr>
                </a:gs>
                <a:gs pos="50000">
                  <a:schemeClr val="accent5">
                    <a:lumMod val="20000"/>
                    <a:lumOff val="80000"/>
                  </a:schemeClr>
                </a:gs>
                <a:gs pos="60000">
                  <a:srgbClr val="EBF2EB">
                    <a:alpha val="80000"/>
                  </a:srgbClr>
                </a:gs>
              </a:gsLst>
              <a:lin ang="48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 tIns="288000" rIns="252000" rtlCol="0" anchor="t"/>
            <a:lstStyle/>
            <a:p>
              <a:pPr algn="ctr">
                <a:lnSpc>
                  <a:spcPct val="120000"/>
                </a:lnSpc>
              </a:pPr>
              <a:r>
                <a:rPr kumimoji="1" lang="ja-JP" altLang="en-US" sz="2000" b="1" dirty="0">
                  <a:solidFill>
                    <a:schemeClr val="accent1"/>
                  </a:solidFill>
                </a:rPr>
                <a:t>マテリアル事業</a:t>
              </a:r>
              <a:endParaRPr kumimoji="1" lang="en-US" altLang="ja-JP" sz="2000" b="1" dirty="0">
                <a:solidFill>
                  <a:schemeClr val="accent1"/>
                </a:solidFill>
              </a:endParaRPr>
            </a:p>
            <a:p>
              <a:pPr>
                <a:lnSpc>
                  <a:spcPct val="120000"/>
                </a:lnSpc>
                <a:spcBef>
                  <a:spcPts val="3000"/>
                </a:spcBef>
              </a:pPr>
              <a:r>
                <a:rPr kumimoji="1" lang="ja-JP" altLang="en-US" sz="1400" dirty="0">
                  <a:solidFill>
                    <a:schemeClr val="accent1"/>
                  </a:solidFill>
                </a:rPr>
                <a:t>地球環境と共存可能な新しい循環型社会の実現に貢献する。</a:t>
              </a:r>
              <a:endParaRPr kumimoji="1" lang="en-US" altLang="ja-JP" sz="1400" dirty="0">
                <a:solidFill>
                  <a:schemeClr val="accent1"/>
                </a:solidFill>
              </a:endParaRPr>
            </a:p>
            <a:p>
              <a:pPr marL="360363" marR="0" lvl="0" indent="-180975"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高機能化学</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バイオマスマテリアル</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紙パルプ</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繊維</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鉄鋼</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非鉄</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マイニング</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モビリティ</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電機・電子</a:t>
              </a:r>
            </a:p>
          </p:txBody>
        </p:sp>
        <p:sp>
          <p:nvSpPr>
            <p:cNvPr id="38" name="フリーフォーム: 図形 37">
              <a:extLst>
                <a:ext uri="{FF2B5EF4-FFF2-40B4-BE49-F238E27FC236}">
                  <a16:creationId xmlns:a16="http://schemas.microsoft.com/office/drawing/2014/main" id="{1B3B1CE2-4B4A-4D9D-ACC5-0B3D627E14B0}"/>
                </a:ext>
              </a:extLst>
            </p:cNvPr>
            <p:cNvSpPr/>
            <p:nvPr/>
          </p:nvSpPr>
          <p:spPr>
            <a:xfrm>
              <a:off x="3623884" y="2410919"/>
              <a:ext cx="2124000" cy="0"/>
            </a:xfrm>
            <a:custGeom>
              <a:avLst/>
              <a:gdLst>
                <a:gd name="connsiteX0" fmla="*/ 0 w 2106118"/>
                <a:gd name="connsiteY0" fmla="*/ 0 h 0"/>
                <a:gd name="connsiteX1" fmla="*/ 2106118 w 2106118"/>
                <a:gd name="connsiteY1" fmla="*/ 0 h 0"/>
              </a:gdLst>
              <a:ahLst/>
              <a:cxnLst>
                <a:cxn ang="0">
                  <a:pos x="connsiteX0" y="connsiteY0"/>
                </a:cxn>
                <a:cxn ang="0">
                  <a:pos x="connsiteX1" y="connsiteY1"/>
                </a:cxn>
              </a:cxnLst>
              <a:rect l="l" t="t" r="r" b="b"/>
              <a:pathLst>
                <a:path w="2106118">
                  <a:moveTo>
                    <a:pt x="0" y="0"/>
                  </a:moveTo>
                  <a:lnTo>
                    <a:pt x="2106118"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grpSp>
      <p:grpSp>
        <p:nvGrpSpPr>
          <p:cNvPr id="13" name="グループ化 12">
            <a:extLst>
              <a:ext uri="{FF2B5EF4-FFF2-40B4-BE49-F238E27FC236}">
                <a16:creationId xmlns:a16="http://schemas.microsoft.com/office/drawing/2014/main" id="{04BA4FF8-6E2B-4BB8-99CF-FD9E84E5CEDB}"/>
              </a:ext>
            </a:extLst>
          </p:cNvPr>
          <p:cNvGrpSpPr/>
          <p:nvPr/>
        </p:nvGrpSpPr>
        <p:grpSpPr>
          <a:xfrm>
            <a:off x="6159414" y="1549565"/>
            <a:ext cx="2700001" cy="3960000"/>
            <a:chOff x="6159414" y="1549565"/>
            <a:chExt cx="2700001" cy="3960000"/>
          </a:xfrm>
        </p:grpSpPr>
        <p:pic>
          <p:nvPicPr>
            <p:cNvPr id="10" name="図 9" descr="座る, テーブル, 水, 食品 が含まれている画像&#10;&#10;自動的に生成された説明">
              <a:extLst>
                <a:ext uri="{FF2B5EF4-FFF2-40B4-BE49-F238E27FC236}">
                  <a16:creationId xmlns:a16="http://schemas.microsoft.com/office/drawing/2014/main" id="{8451739D-2D0F-4CC1-98AE-330AE923AC04}"/>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a:xfrm>
              <a:off x="6159414" y="2809564"/>
              <a:ext cx="2700001" cy="2700001"/>
            </a:xfrm>
            <a:prstGeom prst="rect">
              <a:avLst/>
            </a:prstGeom>
          </p:spPr>
        </p:pic>
        <p:sp>
          <p:nvSpPr>
            <p:cNvPr id="20" name="正方形/長方形 19">
              <a:extLst>
                <a:ext uri="{FF2B5EF4-FFF2-40B4-BE49-F238E27FC236}">
                  <a16:creationId xmlns:a16="http://schemas.microsoft.com/office/drawing/2014/main" id="{13E77AED-6E40-4776-B17E-9B4FC2717043}"/>
                </a:ext>
              </a:extLst>
            </p:cNvPr>
            <p:cNvSpPr/>
            <p:nvPr/>
          </p:nvSpPr>
          <p:spPr>
            <a:xfrm>
              <a:off x="6159414" y="1549565"/>
              <a:ext cx="2700000" cy="3960000"/>
            </a:xfrm>
            <a:prstGeom prst="rect">
              <a:avLst/>
            </a:prstGeom>
            <a:gradFill>
              <a:gsLst>
                <a:gs pos="0">
                  <a:schemeClr val="accent5">
                    <a:lumMod val="20000"/>
                    <a:lumOff val="80000"/>
                  </a:schemeClr>
                </a:gs>
                <a:gs pos="100000">
                  <a:srgbClr val="E5EBDF">
                    <a:alpha val="25000"/>
                  </a:srgbClr>
                </a:gs>
                <a:gs pos="50000">
                  <a:schemeClr val="accent5">
                    <a:lumMod val="20000"/>
                    <a:lumOff val="80000"/>
                  </a:schemeClr>
                </a:gs>
                <a:gs pos="60000">
                  <a:srgbClr val="EBF2EB">
                    <a:alpha val="80000"/>
                  </a:srgbClr>
                </a:gs>
              </a:gsLst>
              <a:lin ang="48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 tIns="288000" rIns="252000" rtlCol="0" anchor="t"/>
            <a:lstStyle/>
            <a:p>
              <a:pPr algn="ctr">
                <a:lnSpc>
                  <a:spcPct val="120000"/>
                </a:lnSpc>
              </a:pPr>
              <a:r>
                <a:rPr kumimoji="1" lang="ja-JP" altLang="en-US" sz="2000" b="1" dirty="0">
                  <a:solidFill>
                    <a:schemeClr val="accent1"/>
                  </a:solidFill>
                </a:rPr>
                <a:t>ライフ事業</a:t>
              </a:r>
              <a:endParaRPr kumimoji="1" lang="en-US" altLang="ja-JP" sz="2000" b="1" dirty="0">
                <a:solidFill>
                  <a:schemeClr val="accent1"/>
                </a:solidFill>
              </a:endParaRPr>
            </a:p>
            <a:p>
              <a:pPr>
                <a:lnSpc>
                  <a:spcPct val="120000"/>
                </a:lnSpc>
                <a:spcBef>
                  <a:spcPts val="3000"/>
                </a:spcBef>
              </a:pPr>
              <a:r>
                <a:rPr kumimoji="1" lang="ja-JP" altLang="en-US" sz="1400" dirty="0">
                  <a:solidFill>
                    <a:schemeClr val="accent1"/>
                  </a:solidFill>
                </a:rPr>
                <a:t>人々の命と健康を守る医薬、誰もが安心して口にできる安全な水と食料の供給に貢献する。</a:t>
              </a:r>
              <a:endParaRPr kumimoji="1" lang="en-US" altLang="ja-JP" sz="1400" dirty="0">
                <a:solidFill>
                  <a:schemeClr val="accent1"/>
                </a:solidFill>
              </a:endParaRPr>
            </a:p>
            <a:p>
              <a:pPr marL="809625" marR="0" lvl="0" indent="-179388"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医薬品</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809625" marR="0" lvl="0" indent="-179388"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医療</a:t>
              </a:r>
              <a:endParaRPr kumimoji="1" lang="en-US" altLang="ja-JP" sz="1400" dirty="0">
                <a:solidFill>
                  <a:schemeClr val="accent1"/>
                </a:solidFill>
                <a:latin typeface="Arial"/>
                <a:ea typeface="Meiryo UI"/>
              </a:endParaRPr>
            </a:p>
            <a:p>
              <a:pPr marL="809625" marR="0" lvl="0" indent="-179388"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食品</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809625" marR="0" lvl="0" indent="-179388"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水</a:t>
              </a:r>
              <a:endParaRPr kumimoji="1" lang="ja-JP" altLang="en-US" sz="1400" b="0" i="0" u="none" strike="noStrike" kern="1200" cap="none" spc="0" normalizeH="0" baseline="0" noProof="0" dirty="0">
                <a:ln>
                  <a:noFill/>
                </a:ln>
                <a:solidFill>
                  <a:schemeClr val="accent1"/>
                </a:solidFill>
                <a:effectLst/>
                <a:uLnTx/>
                <a:uFillTx/>
                <a:latin typeface="Arial"/>
                <a:ea typeface="Meiryo UI"/>
                <a:cs typeface="+mn-cs"/>
              </a:endParaRPr>
            </a:p>
          </p:txBody>
        </p:sp>
        <p:sp>
          <p:nvSpPr>
            <p:cNvPr id="39" name="フリーフォーム: 図形 38">
              <a:extLst>
                <a:ext uri="{FF2B5EF4-FFF2-40B4-BE49-F238E27FC236}">
                  <a16:creationId xmlns:a16="http://schemas.microsoft.com/office/drawing/2014/main" id="{844E38BB-9AAE-4679-B716-F449EC991B06}"/>
                </a:ext>
              </a:extLst>
            </p:cNvPr>
            <p:cNvSpPr/>
            <p:nvPr/>
          </p:nvSpPr>
          <p:spPr>
            <a:xfrm>
              <a:off x="6447414" y="2410919"/>
              <a:ext cx="2124000" cy="0"/>
            </a:xfrm>
            <a:custGeom>
              <a:avLst/>
              <a:gdLst>
                <a:gd name="connsiteX0" fmla="*/ 0 w 2106118"/>
                <a:gd name="connsiteY0" fmla="*/ 0 h 0"/>
                <a:gd name="connsiteX1" fmla="*/ 2106118 w 2106118"/>
                <a:gd name="connsiteY1" fmla="*/ 0 h 0"/>
              </a:gdLst>
              <a:ahLst/>
              <a:cxnLst>
                <a:cxn ang="0">
                  <a:pos x="connsiteX0" y="connsiteY0"/>
                </a:cxn>
                <a:cxn ang="0">
                  <a:pos x="connsiteX1" y="connsiteY1"/>
                </a:cxn>
              </a:cxnLst>
              <a:rect l="l" t="t" r="r" b="b"/>
              <a:pathLst>
                <a:path w="2106118">
                  <a:moveTo>
                    <a:pt x="0" y="0"/>
                  </a:moveTo>
                  <a:lnTo>
                    <a:pt x="2106118"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grpSp>
      <p:grpSp>
        <p:nvGrpSpPr>
          <p:cNvPr id="46" name="グループ化 45">
            <a:extLst>
              <a:ext uri="{FF2B5EF4-FFF2-40B4-BE49-F238E27FC236}">
                <a16:creationId xmlns:a16="http://schemas.microsoft.com/office/drawing/2014/main" id="{B48A81C2-6433-4748-8ADB-D52874AD7364}"/>
              </a:ext>
            </a:extLst>
          </p:cNvPr>
          <p:cNvGrpSpPr/>
          <p:nvPr/>
        </p:nvGrpSpPr>
        <p:grpSpPr>
          <a:xfrm>
            <a:off x="8976063" y="1549565"/>
            <a:ext cx="2700000" cy="1908000"/>
            <a:chOff x="8976063" y="1647000"/>
            <a:chExt cx="2700000" cy="1908000"/>
          </a:xfrm>
        </p:grpSpPr>
        <p:sp>
          <p:nvSpPr>
            <p:cNvPr id="33" name="正方形/長方形 32">
              <a:extLst>
                <a:ext uri="{FF2B5EF4-FFF2-40B4-BE49-F238E27FC236}">
                  <a16:creationId xmlns:a16="http://schemas.microsoft.com/office/drawing/2014/main" id="{1DA7EA0D-0BDB-4214-B7E0-3FB9B6E593B7}"/>
                </a:ext>
              </a:extLst>
            </p:cNvPr>
            <p:cNvSpPr/>
            <p:nvPr/>
          </p:nvSpPr>
          <p:spPr>
            <a:xfrm>
              <a:off x="8976063" y="1647000"/>
              <a:ext cx="2700000" cy="1908000"/>
            </a:xfrm>
            <a:prstGeom prst="rect">
              <a:avLst/>
            </a:prstGeom>
            <a:gradFill>
              <a:gsLst>
                <a:gs pos="0">
                  <a:schemeClr val="accent5">
                    <a:lumMod val="20000"/>
                    <a:lumOff val="80000"/>
                  </a:schemeClr>
                </a:gs>
                <a:gs pos="100000">
                  <a:srgbClr val="E5EBDF">
                    <a:alpha val="25000"/>
                  </a:srgbClr>
                </a:gs>
                <a:gs pos="30000">
                  <a:schemeClr val="accent5">
                    <a:lumMod val="20000"/>
                    <a:lumOff val="80000"/>
                  </a:schemeClr>
                </a:gs>
                <a:gs pos="70000">
                  <a:srgbClr val="EBF2EB">
                    <a:alpha val="80000"/>
                  </a:srgbClr>
                </a:gs>
              </a:gsLst>
              <a:lin ang="27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 tIns="288000" rIns="252000" rtlCol="0" anchor="t"/>
            <a:lstStyle/>
            <a:p>
              <a:pPr algn="ctr">
                <a:lnSpc>
                  <a:spcPct val="120000"/>
                </a:lnSpc>
              </a:pPr>
              <a:r>
                <a:rPr kumimoji="1" lang="ja-JP" altLang="en-US" sz="2000" b="1" dirty="0">
                  <a:solidFill>
                    <a:schemeClr val="accent1"/>
                  </a:solidFill>
                </a:rPr>
                <a:t>測定器事業</a:t>
              </a:r>
              <a:endParaRPr kumimoji="1" lang="en-US" altLang="ja-JP" sz="2000" b="1" dirty="0">
                <a:solidFill>
                  <a:schemeClr val="accent1"/>
                </a:solidFill>
              </a:endParaRPr>
            </a:p>
            <a:p>
              <a:pPr marL="360363" marR="0" lvl="0" indent="-180975" defTabSz="4572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エネルギー</a:t>
              </a:r>
              <a:endParaRPr kumimoji="1" lang="en-US" altLang="ja-JP" sz="1400" b="0" i="0" u="none" strike="noStrike" kern="1200" cap="none" spc="0" normalizeH="0" baseline="0" noProof="0" dirty="0">
                <a:ln>
                  <a:noFill/>
                </a:ln>
                <a:solidFill>
                  <a:schemeClr val="accent1"/>
                </a:solidFill>
                <a:effectLst/>
                <a:uLnTx/>
                <a:uFillTx/>
                <a:latin typeface="Arial"/>
                <a:ea typeface="Meiryo UI"/>
                <a:cs typeface="+mn-cs"/>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chemeClr val="accent1"/>
                  </a:solidFill>
                  <a:latin typeface="Arial"/>
                  <a:ea typeface="Meiryo UI"/>
                </a:rPr>
                <a:t>情報通信</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医療</a:t>
              </a:r>
            </a:p>
          </p:txBody>
        </p:sp>
        <p:sp>
          <p:nvSpPr>
            <p:cNvPr id="40" name="フリーフォーム: 図形 39">
              <a:extLst>
                <a:ext uri="{FF2B5EF4-FFF2-40B4-BE49-F238E27FC236}">
                  <a16:creationId xmlns:a16="http://schemas.microsoft.com/office/drawing/2014/main" id="{D293293F-9619-4A65-B281-5AEFEBF32D0F}"/>
                </a:ext>
              </a:extLst>
            </p:cNvPr>
            <p:cNvSpPr/>
            <p:nvPr/>
          </p:nvSpPr>
          <p:spPr>
            <a:xfrm>
              <a:off x="9264063" y="2508354"/>
              <a:ext cx="2124000" cy="0"/>
            </a:xfrm>
            <a:custGeom>
              <a:avLst/>
              <a:gdLst>
                <a:gd name="connsiteX0" fmla="*/ 0 w 2106118"/>
                <a:gd name="connsiteY0" fmla="*/ 0 h 0"/>
                <a:gd name="connsiteX1" fmla="*/ 2106118 w 2106118"/>
                <a:gd name="connsiteY1" fmla="*/ 0 h 0"/>
              </a:gdLst>
              <a:ahLst/>
              <a:cxnLst>
                <a:cxn ang="0">
                  <a:pos x="connsiteX0" y="connsiteY0"/>
                </a:cxn>
                <a:cxn ang="0">
                  <a:pos x="connsiteX1" y="connsiteY1"/>
                </a:cxn>
              </a:cxnLst>
              <a:rect l="l" t="t" r="r" b="b"/>
              <a:pathLst>
                <a:path w="2106118">
                  <a:moveTo>
                    <a:pt x="0" y="0"/>
                  </a:moveTo>
                  <a:lnTo>
                    <a:pt x="2106118"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grpSp>
      <p:grpSp>
        <p:nvGrpSpPr>
          <p:cNvPr id="47" name="グループ化 46">
            <a:extLst>
              <a:ext uri="{FF2B5EF4-FFF2-40B4-BE49-F238E27FC236}">
                <a16:creationId xmlns:a16="http://schemas.microsoft.com/office/drawing/2014/main" id="{EB872D02-3CEC-46E2-9EDB-0E3667D6A1AA}"/>
              </a:ext>
            </a:extLst>
          </p:cNvPr>
          <p:cNvGrpSpPr/>
          <p:nvPr/>
        </p:nvGrpSpPr>
        <p:grpSpPr>
          <a:xfrm>
            <a:off x="8980332" y="3601565"/>
            <a:ext cx="2700000" cy="1908000"/>
            <a:chOff x="8980332" y="3717900"/>
            <a:chExt cx="2700000" cy="1908000"/>
          </a:xfrm>
        </p:grpSpPr>
        <p:sp>
          <p:nvSpPr>
            <p:cNvPr id="34" name="正方形/長方形 33">
              <a:extLst>
                <a:ext uri="{FF2B5EF4-FFF2-40B4-BE49-F238E27FC236}">
                  <a16:creationId xmlns:a16="http://schemas.microsoft.com/office/drawing/2014/main" id="{422D7C72-B1E3-4266-B482-E09E0943B41F}"/>
                </a:ext>
              </a:extLst>
            </p:cNvPr>
            <p:cNvSpPr/>
            <p:nvPr/>
          </p:nvSpPr>
          <p:spPr>
            <a:xfrm>
              <a:off x="8980332" y="3717900"/>
              <a:ext cx="2700000" cy="1908000"/>
            </a:xfrm>
            <a:prstGeom prst="rect">
              <a:avLst/>
            </a:prstGeom>
            <a:gradFill>
              <a:gsLst>
                <a:gs pos="0">
                  <a:schemeClr val="accent5">
                    <a:lumMod val="20000"/>
                    <a:lumOff val="80000"/>
                  </a:schemeClr>
                </a:gs>
                <a:gs pos="100000">
                  <a:srgbClr val="E5EBDF">
                    <a:alpha val="25000"/>
                  </a:srgbClr>
                </a:gs>
                <a:gs pos="30000">
                  <a:schemeClr val="accent5">
                    <a:lumMod val="20000"/>
                    <a:lumOff val="80000"/>
                  </a:schemeClr>
                </a:gs>
                <a:gs pos="70000">
                  <a:srgbClr val="EBF2EB">
                    <a:alpha val="80000"/>
                  </a:srgbClr>
                </a:gs>
              </a:gsLst>
              <a:lin ang="42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 tIns="288000" rIns="252000" rtlCol="0" anchor="t"/>
            <a:lstStyle/>
            <a:p>
              <a:pPr algn="ctr">
                <a:lnSpc>
                  <a:spcPct val="120000"/>
                </a:lnSpc>
              </a:pPr>
              <a:r>
                <a:rPr kumimoji="1" lang="ja-JP" altLang="en-US" sz="2000" b="1" dirty="0">
                  <a:solidFill>
                    <a:schemeClr val="accent1"/>
                  </a:solidFill>
                </a:rPr>
                <a:t>新事業他</a:t>
              </a:r>
              <a:endParaRPr kumimoji="1" lang="en-US" altLang="ja-JP" sz="2000" b="1" dirty="0">
                <a:solidFill>
                  <a:schemeClr val="accent1"/>
                </a:solidFill>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dirty="0" err="1">
                  <a:solidFill>
                    <a:schemeClr val="accent1"/>
                  </a:solidFill>
                  <a:latin typeface="Arial"/>
                  <a:ea typeface="Meiryo UI"/>
                </a:rPr>
                <a:t>amnimo</a:t>
              </a:r>
              <a:endParaRPr kumimoji="1" lang="en-US" altLang="ja-JP" sz="1400" dirty="0">
                <a:solidFill>
                  <a:schemeClr val="accent1"/>
                </a:solidFill>
                <a:latin typeface="Arial"/>
                <a:ea typeface="Meiryo UI"/>
              </a:endParaRP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バイオ関連ビジネス</a:t>
              </a:r>
            </a:p>
            <a:p>
              <a:pPr marL="360363" marR="0" lvl="0" indent="-180975"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ja-JP" altLang="en-US" sz="1400" b="0" i="0" u="none" strike="noStrike" kern="1200" cap="none" spc="0" normalizeH="0" baseline="0" noProof="0" dirty="0">
                <a:ln>
                  <a:noFill/>
                </a:ln>
                <a:solidFill>
                  <a:schemeClr val="accent1"/>
                </a:solidFill>
                <a:effectLst/>
                <a:uLnTx/>
                <a:uFillTx/>
                <a:latin typeface="Arial"/>
                <a:ea typeface="Meiryo UI"/>
                <a:cs typeface="+mn-cs"/>
              </a:endParaRPr>
            </a:p>
          </p:txBody>
        </p:sp>
        <p:sp>
          <p:nvSpPr>
            <p:cNvPr id="41" name="フリーフォーム: 図形 40">
              <a:extLst>
                <a:ext uri="{FF2B5EF4-FFF2-40B4-BE49-F238E27FC236}">
                  <a16:creationId xmlns:a16="http://schemas.microsoft.com/office/drawing/2014/main" id="{97B3C940-0DB9-4B87-AD71-5752EFE6AC0F}"/>
                </a:ext>
              </a:extLst>
            </p:cNvPr>
            <p:cNvSpPr/>
            <p:nvPr/>
          </p:nvSpPr>
          <p:spPr>
            <a:xfrm>
              <a:off x="9268332" y="4529528"/>
              <a:ext cx="2124000" cy="0"/>
            </a:xfrm>
            <a:custGeom>
              <a:avLst/>
              <a:gdLst>
                <a:gd name="connsiteX0" fmla="*/ 0 w 2106118"/>
                <a:gd name="connsiteY0" fmla="*/ 0 h 0"/>
                <a:gd name="connsiteX1" fmla="*/ 2106118 w 2106118"/>
                <a:gd name="connsiteY1" fmla="*/ 0 h 0"/>
              </a:gdLst>
              <a:ahLst/>
              <a:cxnLst>
                <a:cxn ang="0">
                  <a:pos x="connsiteX0" y="connsiteY0"/>
                </a:cxn>
                <a:cxn ang="0">
                  <a:pos x="connsiteX1" y="connsiteY1"/>
                </a:cxn>
              </a:cxnLst>
              <a:rect l="l" t="t" r="r" b="b"/>
              <a:pathLst>
                <a:path w="2106118">
                  <a:moveTo>
                    <a:pt x="0" y="0"/>
                  </a:moveTo>
                  <a:lnTo>
                    <a:pt x="2106118"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grpSp>
      <p:sp>
        <p:nvSpPr>
          <p:cNvPr id="54" name="正方形/長方形 53">
            <a:extLst>
              <a:ext uri="{FF2B5EF4-FFF2-40B4-BE49-F238E27FC236}">
                <a16:creationId xmlns:a16="http://schemas.microsoft.com/office/drawing/2014/main" id="{0FF9586C-4F51-453F-8572-80F302D697FF}"/>
              </a:ext>
            </a:extLst>
          </p:cNvPr>
          <p:cNvSpPr/>
          <p:nvPr/>
        </p:nvSpPr>
        <p:spPr>
          <a:xfrm>
            <a:off x="517055" y="5634109"/>
            <a:ext cx="11159007" cy="432000"/>
          </a:xfrm>
          <a:prstGeom prst="rect">
            <a:avLst/>
          </a:prstGeom>
          <a:solidFill>
            <a:schemeClr val="bg1">
              <a:lumMod val="95000"/>
            </a:schemeClr>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0" tIns="0" rIns="252000" bIns="0" rtlCol="0" anchor="ctr"/>
          <a:lstStyle/>
          <a:p>
            <a:pPr defTabSz="989013">
              <a:lnSpc>
                <a:spcPct val="120000"/>
              </a:lnSpc>
              <a:tabLst>
                <a:tab pos="4211638" algn="l"/>
              </a:tabLst>
            </a:pPr>
            <a:r>
              <a:rPr kumimoji="1" lang="ja-JP" altLang="en-US" sz="1600" b="1" i="0" u="none" strike="noStrike" kern="1200" cap="none" spc="0" normalizeH="0" baseline="0" noProof="0" dirty="0">
                <a:ln>
                  <a:noFill/>
                </a:ln>
                <a:solidFill>
                  <a:schemeClr val="accent1"/>
                </a:solidFill>
                <a:effectLst/>
                <a:uLnTx/>
                <a:uFillTx/>
                <a:latin typeface="Arial"/>
                <a:ea typeface="Meiryo UI"/>
                <a:cs typeface="+mn-cs"/>
              </a:rPr>
              <a:t>探索領域</a:t>
            </a:r>
            <a:r>
              <a:rPr kumimoji="1" lang="en-US" altLang="ja-JP" sz="1400" b="0" i="0" u="none" strike="noStrike" kern="1200" cap="none" spc="0" normalizeH="0" baseline="0" noProof="0" dirty="0">
                <a:ln>
                  <a:noFill/>
                </a:ln>
                <a:solidFill>
                  <a:schemeClr val="accent1"/>
                </a:solidFill>
                <a:effectLst/>
                <a:uLnTx/>
                <a:uFillTx/>
                <a:latin typeface="Arial"/>
                <a:ea typeface="Meiryo UI"/>
                <a:cs typeface="+mn-cs"/>
              </a:rPr>
              <a:t>	</a:t>
            </a:r>
            <a:r>
              <a:rPr kumimoji="1" lang="ja-JP" altLang="en-US" sz="1400" b="0" i="0" u="none" strike="noStrike" kern="1200" cap="none" spc="0" normalizeH="0" baseline="0" noProof="0" dirty="0">
                <a:ln>
                  <a:noFill/>
                </a:ln>
                <a:solidFill>
                  <a:schemeClr val="accent1"/>
                </a:solidFill>
                <a:effectLst/>
                <a:uLnTx/>
                <a:uFillTx/>
                <a:latin typeface="Arial"/>
                <a:ea typeface="Meiryo UI"/>
                <a:cs typeface="+mn-cs"/>
              </a:rPr>
              <a:t>防災、宇宙、海洋</a:t>
            </a:r>
          </a:p>
        </p:txBody>
      </p:sp>
    </p:spTree>
    <p:extLst>
      <p:ext uri="{BB962C8B-B14F-4D97-AF65-F5344CB8AC3E}">
        <p14:creationId xmlns:p14="http://schemas.microsoft.com/office/powerpoint/2010/main" val="2372328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383C8C8B-2EFB-4622-A823-A0F798548AE0}"/>
              </a:ext>
            </a:extLst>
          </p:cNvPr>
          <p:cNvSpPr/>
          <p:nvPr/>
        </p:nvSpPr>
        <p:spPr>
          <a:xfrm>
            <a:off x="750"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a:solidFill>
                  <a:schemeClr val="tx1"/>
                </a:solidFill>
              </a:rPr>
              <a:t>GHG</a:t>
            </a:r>
            <a:r>
              <a:rPr kumimoji="1" lang="ja-JP" altLang="en-US" sz="1800">
                <a:solidFill>
                  <a:schemeClr val="tx1"/>
                </a:solidFill>
              </a:rPr>
              <a:t>排出の抑制と</a:t>
            </a:r>
            <a:br>
              <a:rPr kumimoji="1" lang="en-US" altLang="ja-JP" sz="1800">
                <a:solidFill>
                  <a:schemeClr val="tx1"/>
                </a:solidFill>
              </a:rPr>
            </a:br>
            <a:r>
              <a:rPr kumimoji="1" lang="ja-JP" altLang="en-US" sz="1800">
                <a:solidFill>
                  <a:schemeClr val="tx1"/>
                </a:solidFill>
              </a:rPr>
              <a:t>安価で信頼できる</a:t>
            </a:r>
            <a:br>
              <a:rPr kumimoji="1" lang="en-US" altLang="ja-JP" sz="1800">
                <a:solidFill>
                  <a:schemeClr val="tx1"/>
                </a:solidFill>
              </a:rPr>
            </a:br>
            <a:r>
              <a:rPr kumimoji="1" lang="ja-JP" altLang="en-US" sz="1800">
                <a:solidFill>
                  <a:schemeClr val="tx1"/>
                </a:solidFill>
              </a:rPr>
              <a:t>持続可能なエネルギーへの転換</a:t>
            </a:r>
          </a:p>
        </p:txBody>
      </p:sp>
      <p:sp>
        <p:nvSpPr>
          <p:cNvPr id="67" name="正方形/長方形 66">
            <a:extLst>
              <a:ext uri="{FF2B5EF4-FFF2-40B4-BE49-F238E27FC236}">
                <a16:creationId xmlns:a16="http://schemas.microsoft.com/office/drawing/2014/main" id="{84EB74F2-7C56-4C11-A185-0EC2FF5F0C81}"/>
              </a:ext>
            </a:extLst>
          </p:cNvPr>
          <p:cNvSpPr/>
          <p:nvPr/>
        </p:nvSpPr>
        <p:spPr>
          <a:xfrm>
            <a:off x="750"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一人ひとりが尊重され平等であり活躍できる環境の整備</a:t>
            </a:r>
            <a:endParaRPr kumimoji="1" lang="en-US" altLang="ja-JP" sz="1800">
              <a:solidFill>
                <a:schemeClr val="tx1"/>
              </a:solidFill>
            </a:endParaRPr>
          </a:p>
        </p:txBody>
      </p:sp>
      <p:sp>
        <p:nvSpPr>
          <p:cNvPr id="68" name="正方形/長方形 67">
            <a:extLst>
              <a:ext uri="{FF2B5EF4-FFF2-40B4-BE49-F238E27FC236}">
                <a16:creationId xmlns:a16="http://schemas.microsoft.com/office/drawing/2014/main" id="{7EE560A8-4999-4CCB-B871-C134E670DB16}"/>
              </a:ext>
            </a:extLst>
          </p:cNvPr>
          <p:cNvSpPr/>
          <p:nvPr/>
        </p:nvSpPr>
        <p:spPr>
          <a:xfrm>
            <a:off x="750"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バイオエコノミーや</a:t>
            </a:r>
            <a:endParaRPr kumimoji="1" lang="en-US" altLang="ja-JP" sz="1800">
              <a:solidFill>
                <a:schemeClr val="tx1"/>
              </a:solidFill>
            </a:endParaRPr>
          </a:p>
          <a:p>
            <a:pPr algn="ctr"/>
            <a:r>
              <a:rPr kumimoji="1" lang="ja-JP" altLang="en-US" sz="1800">
                <a:solidFill>
                  <a:schemeClr val="tx1"/>
                </a:solidFill>
              </a:rPr>
              <a:t>資源循環システムの確立</a:t>
            </a:r>
            <a:endParaRPr kumimoji="1" lang="en-US" altLang="ja-JP" sz="1800">
              <a:solidFill>
                <a:schemeClr val="tx1"/>
              </a:solidFill>
            </a:endParaRPr>
          </a:p>
        </p:txBody>
      </p:sp>
      <p:sp>
        <p:nvSpPr>
          <p:cNvPr id="5" name="正方形/長方形 4">
            <a:extLst>
              <a:ext uri="{FF2B5EF4-FFF2-40B4-BE49-F238E27FC236}">
                <a16:creationId xmlns:a16="http://schemas.microsoft.com/office/drawing/2014/main" id="{885D3473-FC0C-4AAB-8563-43C4FC5386E5}"/>
              </a:ext>
            </a:extLst>
          </p:cNvPr>
          <p:cNvSpPr/>
          <p:nvPr/>
        </p:nvSpPr>
        <p:spPr>
          <a:xfrm>
            <a:off x="8997469"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a:solidFill>
                  <a:schemeClr val="tx1"/>
                </a:solidFill>
              </a:rPr>
              <a:t>DX</a:t>
            </a:r>
            <a:r>
              <a:rPr kumimoji="1" lang="ja-JP" altLang="en-US" sz="1800">
                <a:solidFill>
                  <a:schemeClr val="tx1"/>
                </a:solidFill>
              </a:rPr>
              <a:t>による生産の効率化</a:t>
            </a:r>
            <a:br>
              <a:rPr kumimoji="1" lang="en-US" altLang="ja-JP" sz="1800">
                <a:solidFill>
                  <a:schemeClr val="tx1"/>
                </a:solidFill>
              </a:rPr>
            </a:br>
            <a:r>
              <a:rPr kumimoji="1" lang="ja-JP" altLang="en-US" sz="1800">
                <a:solidFill>
                  <a:schemeClr val="tx1"/>
                </a:solidFill>
              </a:rPr>
              <a:t>自律化と資源・エネルギーの</a:t>
            </a:r>
            <a:br>
              <a:rPr kumimoji="1" lang="en-US" altLang="ja-JP" sz="1800">
                <a:solidFill>
                  <a:schemeClr val="tx1"/>
                </a:solidFill>
              </a:rPr>
            </a:br>
            <a:r>
              <a:rPr kumimoji="1" lang="ja-JP" altLang="en-US" sz="1800">
                <a:solidFill>
                  <a:schemeClr val="tx1"/>
                </a:solidFill>
              </a:rPr>
              <a:t>効率的利用</a:t>
            </a:r>
          </a:p>
        </p:txBody>
      </p:sp>
      <p:sp>
        <p:nvSpPr>
          <p:cNvPr id="48" name="正方形/長方形 47">
            <a:extLst>
              <a:ext uri="{FF2B5EF4-FFF2-40B4-BE49-F238E27FC236}">
                <a16:creationId xmlns:a16="http://schemas.microsoft.com/office/drawing/2014/main" id="{96827420-A9FB-4E3D-951B-E89760D409E1}"/>
              </a:ext>
            </a:extLst>
          </p:cNvPr>
          <p:cNvSpPr/>
          <p:nvPr/>
        </p:nvSpPr>
        <p:spPr>
          <a:xfrm>
            <a:off x="8997469"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プラント資産の長期最適運用と環境負荷低減の両立</a:t>
            </a:r>
          </a:p>
        </p:txBody>
      </p:sp>
      <p:sp>
        <p:nvSpPr>
          <p:cNvPr id="50" name="正方形/長方形 49">
            <a:extLst>
              <a:ext uri="{FF2B5EF4-FFF2-40B4-BE49-F238E27FC236}">
                <a16:creationId xmlns:a16="http://schemas.microsoft.com/office/drawing/2014/main" id="{EB07BC11-27F9-4726-88A6-D4D528B4C58D}"/>
              </a:ext>
            </a:extLst>
          </p:cNvPr>
          <p:cNvSpPr/>
          <p:nvPr/>
        </p:nvSpPr>
        <p:spPr>
          <a:xfrm>
            <a:off x="8997469"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ライフイノベーションの推進と</a:t>
            </a:r>
            <a:br>
              <a:rPr kumimoji="1" lang="en-US" altLang="ja-JP" sz="1800">
                <a:solidFill>
                  <a:schemeClr val="tx1"/>
                </a:solidFill>
              </a:rPr>
            </a:br>
            <a:r>
              <a:rPr kumimoji="1" lang="ja-JP" altLang="en-US" sz="1800">
                <a:solidFill>
                  <a:schemeClr val="tx1"/>
                </a:solidFill>
              </a:rPr>
              <a:t>プラント、地域社会の安全向上</a:t>
            </a:r>
            <a:endParaRPr kumimoji="1" lang="en-US" altLang="ja-JP" sz="1800">
              <a:solidFill>
                <a:schemeClr val="tx1"/>
              </a:solidFill>
            </a:endParaRPr>
          </a:p>
        </p:txBody>
      </p:sp>
      <p:sp>
        <p:nvSpPr>
          <p:cNvPr id="2" name="タイトル 1">
            <a:extLst>
              <a:ext uri="{FF2B5EF4-FFF2-40B4-BE49-F238E27FC236}">
                <a16:creationId xmlns:a16="http://schemas.microsoft.com/office/drawing/2014/main" id="{74C6101C-41C3-49BB-87B5-1B82E6716C91}"/>
              </a:ext>
            </a:extLst>
          </p:cNvPr>
          <p:cNvSpPr>
            <a:spLocks noGrp="1"/>
          </p:cNvSpPr>
          <p:nvPr>
            <p:ph type="title"/>
          </p:nvPr>
        </p:nvSpPr>
        <p:spPr>
          <a:xfrm>
            <a:off x="517056" y="150627"/>
            <a:ext cx="11159008" cy="482569"/>
          </a:xfrm>
        </p:spPr>
        <p:txBody>
          <a:bodyPr/>
          <a:lstStyle/>
          <a:p>
            <a:r>
              <a:rPr kumimoji="1" lang="en-US" altLang="ja-JP" dirty="0"/>
              <a:t>YOKOGAW</a:t>
            </a:r>
            <a:r>
              <a:rPr lang="en-US" altLang="ja-JP" dirty="0"/>
              <a:t>A</a:t>
            </a:r>
            <a:r>
              <a:rPr lang="ja-JP" altLang="en-US" dirty="0"/>
              <a:t>の６つの貢献分野（</a:t>
            </a:r>
            <a:r>
              <a:rPr lang="en-US" altLang="ja-JP" dirty="0"/>
              <a:t>for 2030</a:t>
            </a:r>
            <a:r>
              <a:rPr lang="ja-JP" altLang="en-US" dirty="0"/>
              <a:t>年）</a:t>
            </a:r>
            <a:endParaRPr kumimoji="1" lang="ja-JP" altLang="en-US" dirty="0"/>
          </a:p>
        </p:txBody>
      </p:sp>
      <p:sp>
        <p:nvSpPr>
          <p:cNvPr id="3" name="スライド番号プレースホルダー 2">
            <a:extLst>
              <a:ext uri="{FF2B5EF4-FFF2-40B4-BE49-F238E27FC236}">
                <a16:creationId xmlns:a16="http://schemas.microsoft.com/office/drawing/2014/main" id="{6C2682E0-7E24-4686-8AE8-92C27320D891}"/>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pic>
        <p:nvPicPr>
          <p:cNvPr id="12" name="図 11" descr="グラフ, サンバースト図&#10;&#10;自動的に生成された説明">
            <a:extLst>
              <a:ext uri="{FF2B5EF4-FFF2-40B4-BE49-F238E27FC236}">
                <a16:creationId xmlns:a16="http://schemas.microsoft.com/office/drawing/2014/main" id="{6D702567-B50A-4B5C-8D0B-2FA5BB1F16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51901" y="1277427"/>
            <a:ext cx="4477412" cy="4477412"/>
          </a:xfrm>
          <a:prstGeom prst="rect">
            <a:avLst/>
          </a:prstGeom>
        </p:spPr>
      </p:pic>
      <p:sp>
        <p:nvSpPr>
          <p:cNvPr id="13" name="楕円 12">
            <a:extLst>
              <a:ext uri="{FF2B5EF4-FFF2-40B4-BE49-F238E27FC236}">
                <a16:creationId xmlns:a16="http://schemas.microsoft.com/office/drawing/2014/main" id="{16CAC6C1-1F4A-4578-8E07-2D2A1A8F87E6}"/>
              </a:ext>
            </a:extLst>
          </p:cNvPr>
          <p:cNvSpPr/>
          <p:nvPr/>
        </p:nvSpPr>
        <p:spPr>
          <a:xfrm>
            <a:off x="8431887" y="965606"/>
            <a:ext cx="3244177"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6" name="楕円 15">
            <a:extLst>
              <a:ext uri="{FF2B5EF4-FFF2-40B4-BE49-F238E27FC236}">
                <a16:creationId xmlns:a16="http://schemas.microsoft.com/office/drawing/2014/main" id="{B12ADCF2-F241-4316-A222-A0219DBFFC83}"/>
              </a:ext>
            </a:extLst>
          </p:cNvPr>
          <p:cNvSpPr/>
          <p:nvPr/>
        </p:nvSpPr>
        <p:spPr>
          <a:xfrm>
            <a:off x="1116685" y="965605"/>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7" name="楕円 16">
            <a:extLst>
              <a:ext uri="{FF2B5EF4-FFF2-40B4-BE49-F238E27FC236}">
                <a16:creationId xmlns:a16="http://schemas.microsoft.com/office/drawing/2014/main" id="{563AA693-CF5B-4E39-8DC4-857B4A7A8906}"/>
              </a:ext>
            </a:extLst>
          </p:cNvPr>
          <p:cNvSpPr/>
          <p:nvPr/>
        </p:nvSpPr>
        <p:spPr>
          <a:xfrm>
            <a:off x="636021" y="2834191"/>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sp>
        <p:nvSpPr>
          <p:cNvPr id="18" name="楕円 17">
            <a:extLst>
              <a:ext uri="{FF2B5EF4-FFF2-40B4-BE49-F238E27FC236}">
                <a16:creationId xmlns:a16="http://schemas.microsoft.com/office/drawing/2014/main" id="{D338C516-0052-4CED-8816-4C9589DEF10E}"/>
              </a:ext>
            </a:extLst>
          </p:cNvPr>
          <p:cNvSpPr/>
          <p:nvPr/>
        </p:nvSpPr>
        <p:spPr>
          <a:xfrm>
            <a:off x="1116685" y="4575658"/>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grpSp>
        <p:nvGrpSpPr>
          <p:cNvPr id="20" name="グループ化 19">
            <a:extLst>
              <a:ext uri="{FF2B5EF4-FFF2-40B4-BE49-F238E27FC236}">
                <a16:creationId xmlns:a16="http://schemas.microsoft.com/office/drawing/2014/main" id="{AB4B82C5-DEE0-4C9C-96CE-477464DB09EA}"/>
              </a:ext>
            </a:extLst>
          </p:cNvPr>
          <p:cNvGrpSpPr/>
          <p:nvPr/>
        </p:nvGrpSpPr>
        <p:grpSpPr>
          <a:xfrm>
            <a:off x="1206175" y="1982455"/>
            <a:ext cx="753897" cy="360000"/>
            <a:chOff x="4070185" y="1295817"/>
            <a:chExt cx="753897" cy="360000"/>
          </a:xfrm>
        </p:grpSpPr>
        <p:pic>
          <p:nvPicPr>
            <p:cNvPr id="21" name="図 20" descr="アイコン が含まれている画像&#10;&#10;自動的に生成された説明">
              <a:extLst>
                <a:ext uri="{FF2B5EF4-FFF2-40B4-BE49-F238E27FC236}">
                  <a16:creationId xmlns:a16="http://schemas.microsoft.com/office/drawing/2014/main" id="{F91159E2-5C7C-45D6-A197-E94F4D7765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4082" y="1295817"/>
              <a:ext cx="360000" cy="360000"/>
            </a:xfrm>
            <a:prstGeom prst="rect">
              <a:avLst/>
            </a:prstGeom>
          </p:spPr>
        </p:pic>
        <p:pic>
          <p:nvPicPr>
            <p:cNvPr id="22" name="図 21" descr="アイコン&#10;&#10;自動的に生成された説明">
              <a:extLst>
                <a:ext uri="{FF2B5EF4-FFF2-40B4-BE49-F238E27FC236}">
                  <a16:creationId xmlns:a16="http://schemas.microsoft.com/office/drawing/2014/main" id="{4049635C-2EF0-4A4F-ABD8-621A4C1C35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0185" y="1295817"/>
              <a:ext cx="360000" cy="360000"/>
            </a:xfrm>
            <a:prstGeom prst="rect">
              <a:avLst/>
            </a:prstGeom>
          </p:spPr>
        </p:pic>
      </p:grpSp>
      <p:grpSp>
        <p:nvGrpSpPr>
          <p:cNvPr id="23" name="グループ化 22">
            <a:extLst>
              <a:ext uri="{FF2B5EF4-FFF2-40B4-BE49-F238E27FC236}">
                <a16:creationId xmlns:a16="http://schemas.microsoft.com/office/drawing/2014/main" id="{E27CC699-2E27-41B2-B61F-6083B22FB3D4}"/>
              </a:ext>
            </a:extLst>
          </p:cNvPr>
          <p:cNvGrpSpPr/>
          <p:nvPr/>
        </p:nvGrpSpPr>
        <p:grpSpPr>
          <a:xfrm>
            <a:off x="9589749" y="2077240"/>
            <a:ext cx="1914902" cy="360000"/>
            <a:chOff x="7678107" y="1362648"/>
            <a:chExt cx="1914902" cy="360000"/>
          </a:xfrm>
        </p:grpSpPr>
        <p:pic>
          <p:nvPicPr>
            <p:cNvPr id="24" name="図 23" descr="アイコン が含まれている画像&#10;&#10;自動的に生成された説明">
              <a:extLst>
                <a:ext uri="{FF2B5EF4-FFF2-40B4-BE49-F238E27FC236}">
                  <a16:creationId xmlns:a16="http://schemas.microsoft.com/office/drawing/2014/main" id="{AE9CF826-F541-4306-8357-7A260F166F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44282" y="1362648"/>
              <a:ext cx="360000" cy="360000"/>
            </a:xfrm>
            <a:prstGeom prst="rect">
              <a:avLst/>
            </a:prstGeom>
          </p:spPr>
        </p:pic>
        <p:pic>
          <p:nvPicPr>
            <p:cNvPr id="25" name="図 24" descr="ロゴ が含まれている画像&#10;&#10;自動的に生成された説明">
              <a:extLst>
                <a:ext uri="{FF2B5EF4-FFF2-40B4-BE49-F238E27FC236}">
                  <a16:creationId xmlns:a16="http://schemas.microsoft.com/office/drawing/2014/main" id="{FA1A3672-2D51-48F2-8099-376AD110295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33009" y="1362648"/>
              <a:ext cx="360000" cy="360000"/>
            </a:xfrm>
            <a:prstGeom prst="rect">
              <a:avLst/>
            </a:prstGeom>
          </p:spPr>
        </p:pic>
        <p:pic>
          <p:nvPicPr>
            <p:cNvPr id="26" name="図 25" descr="アイコン&#10;&#10;自動的に生成された説明">
              <a:extLst>
                <a:ext uri="{FF2B5EF4-FFF2-40B4-BE49-F238E27FC236}">
                  <a16:creationId xmlns:a16="http://schemas.microsoft.com/office/drawing/2014/main" id="{476E2AFC-36C6-459D-97BB-5B0F96CD46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78107" y="1362648"/>
              <a:ext cx="360000" cy="360000"/>
            </a:xfrm>
            <a:prstGeom prst="rect">
              <a:avLst/>
            </a:prstGeom>
          </p:spPr>
        </p:pic>
        <p:pic>
          <p:nvPicPr>
            <p:cNvPr id="27" name="図 26" descr="アイコン&#10;&#10;自動的に生成された説明">
              <a:extLst>
                <a:ext uri="{FF2B5EF4-FFF2-40B4-BE49-F238E27FC236}">
                  <a16:creationId xmlns:a16="http://schemas.microsoft.com/office/drawing/2014/main" id="{68296340-2BBD-4AB8-80AB-5F447056CD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66832" y="1362648"/>
              <a:ext cx="360000" cy="360000"/>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088669F4-4BE5-45D5-94BD-BDE528A6C9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55557" y="1362648"/>
              <a:ext cx="360000" cy="360000"/>
            </a:xfrm>
            <a:prstGeom prst="rect">
              <a:avLst/>
            </a:prstGeom>
          </p:spPr>
        </p:pic>
      </p:grpSp>
      <p:grpSp>
        <p:nvGrpSpPr>
          <p:cNvPr id="29" name="グループ化 28">
            <a:extLst>
              <a:ext uri="{FF2B5EF4-FFF2-40B4-BE49-F238E27FC236}">
                <a16:creationId xmlns:a16="http://schemas.microsoft.com/office/drawing/2014/main" id="{67A32B1B-40C9-4AB1-92A7-803978A3FCC1}"/>
              </a:ext>
            </a:extLst>
          </p:cNvPr>
          <p:cNvGrpSpPr/>
          <p:nvPr/>
        </p:nvGrpSpPr>
        <p:grpSpPr>
          <a:xfrm>
            <a:off x="9849645" y="3888743"/>
            <a:ext cx="1521505" cy="360000"/>
            <a:chOff x="9908639" y="1354628"/>
            <a:chExt cx="1521505" cy="360000"/>
          </a:xfrm>
        </p:grpSpPr>
        <p:pic>
          <p:nvPicPr>
            <p:cNvPr id="30" name="図 29" descr="図形 が含まれている画像&#10;&#10;自動的に生成された説明">
              <a:extLst>
                <a:ext uri="{FF2B5EF4-FFF2-40B4-BE49-F238E27FC236}">
                  <a16:creationId xmlns:a16="http://schemas.microsoft.com/office/drawing/2014/main" id="{2F6030F8-6FDC-4715-8028-BC1978899C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908639" y="1354628"/>
              <a:ext cx="360000" cy="360000"/>
            </a:xfrm>
            <a:prstGeom prst="rect">
              <a:avLst/>
            </a:prstGeom>
          </p:spPr>
        </p:pic>
        <p:pic>
          <p:nvPicPr>
            <p:cNvPr id="31" name="図 30" descr="ロゴ&#10;&#10;自動的に生成された説明">
              <a:extLst>
                <a:ext uri="{FF2B5EF4-FFF2-40B4-BE49-F238E27FC236}">
                  <a16:creationId xmlns:a16="http://schemas.microsoft.com/office/drawing/2014/main" id="{25E8240D-D66A-4B5E-9B4D-2B4F1899FC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70144" y="1354628"/>
              <a:ext cx="360000" cy="360000"/>
            </a:xfrm>
            <a:prstGeom prst="rect">
              <a:avLst/>
            </a:prstGeom>
          </p:spPr>
        </p:pic>
        <p:pic>
          <p:nvPicPr>
            <p:cNvPr id="32" name="図 31" descr="ロゴ が含まれている画像&#10;&#10;自動的に生成された説明">
              <a:extLst>
                <a:ext uri="{FF2B5EF4-FFF2-40B4-BE49-F238E27FC236}">
                  <a16:creationId xmlns:a16="http://schemas.microsoft.com/office/drawing/2014/main" id="{EB5F59DD-3048-49D0-BFA2-ED57517C25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82975" y="1354628"/>
              <a:ext cx="360000" cy="360000"/>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D6D9D9AA-4538-4508-9A54-67C42B3F5BA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95807" y="1354628"/>
              <a:ext cx="360000" cy="360000"/>
            </a:xfrm>
            <a:prstGeom prst="rect">
              <a:avLst/>
            </a:prstGeom>
          </p:spPr>
        </p:pic>
      </p:grpSp>
      <p:grpSp>
        <p:nvGrpSpPr>
          <p:cNvPr id="34" name="グループ化 33">
            <a:extLst>
              <a:ext uri="{FF2B5EF4-FFF2-40B4-BE49-F238E27FC236}">
                <a16:creationId xmlns:a16="http://schemas.microsoft.com/office/drawing/2014/main" id="{37EA7757-7CDB-49F9-97EB-5CB104E79F26}"/>
              </a:ext>
            </a:extLst>
          </p:cNvPr>
          <p:cNvGrpSpPr/>
          <p:nvPr/>
        </p:nvGrpSpPr>
        <p:grpSpPr>
          <a:xfrm>
            <a:off x="9846388" y="5754839"/>
            <a:ext cx="1525835" cy="360000"/>
            <a:chOff x="1687346" y="4012826"/>
            <a:chExt cx="1525835" cy="360000"/>
          </a:xfrm>
        </p:grpSpPr>
        <p:pic>
          <p:nvPicPr>
            <p:cNvPr id="35" name="図 34" descr="アイコン が含まれている画像&#10;&#10;自動的に生成された説明">
              <a:extLst>
                <a:ext uri="{FF2B5EF4-FFF2-40B4-BE49-F238E27FC236}">
                  <a16:creationId xmlns:a16="http://schemas.microsoft.com/office/drawing/2014/main" id="{EF03F4DC-172F-46B1-8C59-67255FD6840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p:spPr>
        </p:pic>
        <p:pic>
          <p:nvPicPr>
            <p:cNvPr id="36" name="図 35" descr="アイコン&#10;&#10;中程度の精度で自動的に生成された説明">
              <a:extLst>
                <a:ext uri="{FF2B5EF4-FFF2-40B4-BE49-F238E27FC236}">
                  <a16:creationId xmlns:a16="http://schemas.microsoft.com/office/drawing/2014/main" id="{AA25689C-0709-4254-80DB-6BFC99F2AFC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500BB678-996C-47F9-89D2-EBE8426FE54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p:spPr>
        </p:pic>
        <p:pic>
          <p:nvPicPr>
            <p:cNvPr id="38" name="図 37" descr="アイコン が含まれている画像&#10;&#10;自動的に生成された説明">
              <a:extLst>
                <a:ext uri="{FF2B5EF4-FFF2-40B4-BE49-F238E27FC236}">
                  <a16:creationId xmlns:a16="http://schemas.microsoft.com/office/drawing/2014/main" id="{8CBA1D4C-CB8A-43C5-9D98-32A8ACE485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p:spPr>
        </p:pic>
      </p:grpSp>
      <p:grpSp>
        <p:nvGrpSpPr>
          <p:cNvPr id="39" name="グループ化 38">
            <a:extLst>
              <a:ext uri="{FF2B5EF4-FFF2-40B4-BE49-F238E27FC236}">
                <a16:creationId xmlns:a16="http://schemas.microsoft.com/office/drawing/2014/main" id="{036D10BA-7D40-4139-BC97-A26DD94CE37C}"/>
              </a:ext>
            </a:extLst>
          </p:cNvPr>
          <p:cNvGrpSpPr/>
          <p:nvPr/>
        </p:nvGrpSpPr>
        <p:grpSpPr>
          <a:xfrm>
            <a:off x="672668" y="5695210"/>
            <a:ext cx="1910016" cy="360000"/>
            <a:chOff x="3566557" y="4011249"/>
            <a:chExt cx="1910016" cy="360000"/>
          </a:xfrm>
        </p:grpSpPr>
        <p:pic>
          <p:nvPicPr>
            <p:cNvPr id="40" name="図 39" descr="アイコン が含まれている画像&#10;&#10;自動的に生成された説明">
              <a:extLst>
                <a:ext uri="{FF2B5EF4-FFF2-40B4-BE49-F238E27FC236}">
                  <a16:creationId xmlns:a16="http://schemas.microsoft.com/office/drawing/2014/main" id="{075CB585-91DF-435C-A608-E6D8D7C34B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6557" y="4011249"/>
              <a:ext cx="360000" cy="360000"/>
            </a:xfrm>
            <a:prstGeom prst="rect">
              <a:avLst/>
            </a:prstGeom>
          </p:spPr>
        </p:pic>
        <p:pic>
          <p:nvPicPr>
            <p:cNvPr id="41" name="図 40" descr="ロゴ が含まれている画像&#10;&#10;自動的に生成された説明">
              <a:extLst>
                <a:ext uri="{FF2B5EF4-FFF2-40B4-BE49-F238E27FC236}">
                  <a16:creationId xmlns:a16="http://schemas.microsoft.com/office/drawing/2014/main" id="{2E9BF10B-F0F1-40E7-AD10-40178FFA904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54061" y="4011249"/>
              <a:ext cx="360000" cy="360000"/>
            </a:xfrm>
            <a:prstGeom prst="rect">
              <a:avLst/>
            </a:prstGeom>
          </p:spPr>
        </p:pic>
        <p:pic>
          <p:nvPicPr>
            <p:cNvPr id="42" name="図 41" descr="グラフィカル ユーザー インターフェイス, アプリケーション, アイコン&#10;&#10;自動的に生成された説明">
              <a:extLst>
                <a:ext uri="{FF2B5EF4-FFF2-40B4-BE49-F238E27FC236}">
                  <a16:creationId xmlns:a16="http://schemas.microsoft.com/office/drawing/2014/main" id="{FC033524-6370-48BA-BC7F-83FC5DEEDC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116573" y="4011249"/>
              <a:ext cx="360000" cy="360000"/>
            </a:xfrm>
            <a:prstGeom prst="rect">
              <a:avLst/>
            </a:prstGeom>
          </p:spPr>
        </p:pic>
        <p:pic>
          <p:nvPicPr>
            <p:cNvPr id="43" name="図 42" descr="アイコン が含まれている画像&#10;&#10;自動的に生成された説明">
              <a:extLst>
                <a:ext uri="{FF2B5EF4-FFF2-40B4-BE49-F238E27FC236}">
                  <a16:creationId xmlns:a16="http://schemas.microsoft.com/office/drawing/2014/main" id="{5E5A1EE3-BE98-4374-96BC-282A91F075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1565" y="4011249"/>
              <a:ext cx="360000" cy="360000"/>
            </a:xfrm>
            <a:prstGeom prst="rect">
              <a:avLst/>
            </a:prstGeom>
          </p:spPr>
        </p:pic>
        <p:pic>
          <p:nvPicPr>
            <p:cNvPr id="44" name="図 43" descr="ロゴ&#10;&#10;自動的に生成された説明">
              <a:extLst>
                <a:ext uri="{FF2B5EF4-FFF2-40B4-BE49-F238E27FC236}">
                  <a16:creationId xmlns:a16="http://schemas.microsoft.com/office/drawing/2014/main" id="{ED3920FC-D9A4-4D64-B700-2DACAAB365A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29069" y="4011249"/>
              <a:ext cx="360000" cy="360000"/>
            </a:xfrm>
            <a:prstGeom prst="rect">
              <a:avLst/>
            </a:prstGeom>
          </p:spPr>
        </p:pic>
      </p:grpSp>
      <p:sp>
        <p:nvSpPr>
          <p:cNvPr id="52" name="正方形/長方形 51">
            <a:extLst>
              <a:ext uri="{FF2B5EF4-FFF2-40B4-BE49-F238E27FC236}">
                <a16:creationId xmlns:a16="http://schemas.microsoft.com/office/drawing/2014/main" id="{88BCA666-DE66-49CD-957A-95207F2BD762}"/>
              </a:ext>
            </a:extLst>
          </p:cNvPr>
          <p:cNvSpPr/>
          <p:nvPr/>
        </p:nvSpPr>
        <p:spPr>
          <a:xfrm>
            <a:off x="8805332" y="741131"/>
            <a:ext cx="200723" cy="1836000"/>
          </a:xfrm>
          <a:prstGeom prst="rect">
            <a:avLst/>
          </a:prstGeom>
          <a:solidFill>
            <a:srgbClr val="E44D9B"/>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3" name="正方形/長方形 52">
            <a:extLst>
              <a:ext uri="{FF2B5EF4-FFF2-40B4-BE49-F238E27FC236}">
                <a16:creationId xmlns:a16="http://schemas.microsoft.com/office/drawing/2014/main" id="{1F01263C-6BE2-48E3-BA9D-559151A7B399}"/>
              </a:ext>
            </a:extLst>
          </p:cNvPr>
          <p:cNvSpPr/>
          <p:nvPr/>
        </p:nvSpPr>
        <p:spPr>
          <a:xfrm>
            <a:off x="8805332" y="2584184"/>
            <a:ext cx="200723" cy="1836000"/>
          </a:xfrm>
          <a:prstGeom prst="rect">
            <a:avLst/>
          </a:prstGeom>
          <a:solidFill>
            <a:srgbClr val="F72A8F"/>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5" name="正方形/長方形 54">
            <a:extLst>
              <a:ext uri="{FF2B5EF4-FFF2-40B4-BE49-F238E27FC236}">
                <a16:creationId xmlns:a16="http://schemas.microsoft.com/office/drawing/2014/main" id="{BD666642-ABF6-4D98-A61F-0ABE58208784}"/>
              </a:ext>
            </a:extLst>
          </p:cNvPr>
          <p:cNvSpPr/>
          <p:nvPr/>
        </p:nvSpPr>
        <p:spPr>
          <a:xfrm>
            <a:off x="8803000" y="4419026"/>
            <a:ext cx="200723" cy="1836000"/>
          </a:xfrm>
          <a:prstGeom prst="rect">
            <a:avLst/>
          </a:prstGeom>
          <a:solidFill>
            <a:srgbClr val="EE695D"/>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 name="コネクタ: カギ線 6">
            <a:extLst>
              <a:ext uri="{FF2B5EF4-FFF2-40B4-BE49-F238E27FC236}">
                <a16:creationId xmlns:a16="http://schemas.microsoft.com/office/drawing/2014/main" id="{6CEBAB2F-3381-4BBD-82BD-B32FAF224422}"/>
              </a:ext>
            </a:extLst>
          </p:cNvPr>
          <p:cNvCxnSpPr>
            <a:cxnSpLocks/>
            <a:endCxn id="55" idx="1"/>
          </p:cNvCxnSpPr>
          <p:nvPr/>
        </p:nvCxnSpPr>
        <p:spPr>
          <a:xfrm>
            <a:off x="7734067" y="4418025"/>
            <a:ext cx="1068933" cy="919001"/>
          </a:xfrm>
          <a:prstGeom prst="bentConnector3">
            <a:avLst>
              <a:gd name="adj1" fmla="val 50792"/>
            </a:avLst>
          </a:prstGeom>
          <a:ln w="12700">
            <a:solidFill>
              <a:srgbClr val="EE695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D9592B21-5134-4DD3-A22B-0AB049BF5035}"/>
              </a:ext>
            </a:extLst>
          </p:cNvPr>
          <p:cNvCxnSpPr>
            <a:cxnSpLocks/>
          </p:cNvCxnSpPr>
          <p:nvPr/>
        </p:nvCxnSpPr>
        <p:spPr>
          <a:xfrm>
            <a:off x="7795211" y="2527844"/>
            <a:ext cx="1068933" cy="919001"/>
          </a:xfrm>
          <a:prstGeom prst="bentConnector3">
            <a:avLst>
              <a:gd name="adj1" fmla="val 65049"/>
            </a:avLst>
          </a:prstGeom>
          <a:ln w="12700">
            <a:solidFill>
              <a:srgbClr val="F72A8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A22CA1E8-0AD6-4BB0-ACDF-4385A29FDBE7}"/>
              </a:ext>
            </a:extLst>
          </p:cNvPr>
          <p:cNvCxnSpPr>
            <a:cxnSpLocks/>
          </p:cNvCxnSpPr>
          <p:nvPr/>
        </p:nvCxnSpPr>
        <p:spPr>
          <a:xfrm>
            <a:off x="6795436" y="1659131"/>
            <a:ext cx="2016000" cy="0"/>
          </a:xfrm>
          <a:prstGeom prst="straightConnector1">
            <a:avLst/>
          </a:prstGeom>
          <a:ln w="12700">
            <a:solidFill>
              <a:srgbClr val="E44D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197F3FBE-293E-4204-A8FE-7484B81B6261}"/>
              </a:ext>
            </a:extLst>
          </p:cNvPr>
          <p:cNvGrpSpPr/>
          <p:nvPr/>
        </p:nvGrpSpPr>
        <p:grpSpPr>
          <a:xfrm>
            <a:off x="1206175" y="3839195"/>
            <a:ext cx="749508" cy="360000"/>
            <a:chOff x="8284299" y="3968244"/>
            <a:chExt cx="749508" cy="360000"/>
          </a:xfrm>
        </p:grpSpPr>
        <p:pic>
          <p:nvPicPr>
            <p:cNvPr id="46" name="図 45" descr="アイコン&#10;&#10;自動的に生成された説明">
              <a:extLst>
                <a:ext uri="{FF2B5EF4-FFF2-40B4-BE49-F238E27FC236}">
                  <a16:creationId xmlns:a16="http://schemas.microsoft.com/office/drawing/2014/main" id="{4A6D4DBE-D47C-4BA1-89E5-8BE98F8C4BC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47" name="図 46" descr="アイコン が含まれている画像&#10;&#10;自動的に生成された説明">
              <a:extLst>
                <a:ext uri="{FF2B5EF4-FFF2-40B4-BE49-F238E27FC236}">
                  <a16:creationId xmlns:a16="http://schemas.microsoft.com/office/drawing/2014/main" id="{EF96109B-B029-47E3-8E79-333FA6EF59F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sp>
        <p:nvSpPr>
          <p:cNvPr id="69" name="正方形/長方形 68">
            <a:extLst>
              <a:ext uri="{FF2B5EF4-FFF2-40B4-BE49-F238E27FC236}">
                <a16:creationId xmlns:a16="http://schemas.microsoft.com/office/drawing/2014/main" id="{9D794703-FF62-4005-A5D3-A58F87D6D9F9}"/>
              </a:ext>
            </a:extLst>
          </p:cNvPr>
          <p:cNvSpPr/>
          <p:nvPr/>
        </p:nvSpPr>
        <p:spPr>
          <a:xfrm>
            <a:off x="3200404" y="742289"/>
            <a:ext cx="200723" cy="1836000"/>
          </a:xfrm>
          <a:prstGeom prst="rect">
            <a:avLst/>
          </a:prstGeom>
          <a:solidFill>
            <a:srgbClr val="925EA9"/>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0" name="正方形/長方形 69">
            <a:extLst>
              <a:ext uri="{FF2B5EF4-FFF2-40B4-BE49-F238E27FC236}">
                <a16:creationId xmlns:a16="http://schemas.microsoft.com/office/drawing/2014/main" id="{F4E33150-6F0D-4DF4-8655-FF21C9B989AA}"/>
              </a:ext>
            </a:extLst>
          </p:cNvPr>
          <p:cNvSpPr/>
          <p:nvPr/>
        </p:nvSpPr>
        <p:spPr>
          <a:xfrm>
            <a:off x="3200404" y="2585342"/>
            <a:ext cx="200723" cy="1836000"/>
          </a:xfrm>
          <a:prstGeom prst="rect">
            <a:avLst/>
          </a:prstGeom>
          <a:solidFill>
            <a:srgbClr val="FF6422"/>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1" name="正方形/長方形 70">
            <a:extLst>
              <a:ext uri="{FF2B5EF4-FFF2-40B4-BE49-F238E27FC236}">
                <a16:creationId xmlns:a16="http://schemas.microsoft.com/office/drawing/2014/main" id="{435B3FEB-75D5-495F-8EB9-8AAD566BA3AB}"/>
              </a:ext>
            </a:extLst>
          </p:cNvPr>
          <p:cNvSpPr/>
          <p:nvPr/>
        </p:nvSpPr>
        <p:spPr>
          <a:xfrm>
            <a:off x="3198072" y="4420184"/>
            <a:ext cx="200723" cy="1836000"/>
          </a:xfrm>
          <a:prstGeom prst="rect">
            <a:avLst/>
          </a:prstGeom>
          <a:solidFill>
            <a:srgbClr val="FF7D25"/>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2" name="コネクタ: カギ線 71">
            <a:extLst>
              <a:ext uri="{FF2B5EF4-FFF2-40B4-BE49-F238E27FC236}">
                <a16:creationId xmlns:a16="http://schemas.microsoft.com/office/drawing/2014/main" id="{987C9E07-8BB5-462D-B57C-6375ABB15389}"/>
              </a:ext>
            </a:extLst>
          </p:cNvPr>
          <p:cNvCxnSpPr>
            <a:cxnSpLocks/>
          </p:cNvCxnSpPr>
          <p:nvPr/>
        </p:nvCxnSpPr>
        <p:spPr>
          <a:xfrm>
            <a:off x="3335965" y="1661772"/>
            <a:ext cx="1068933" cy="919001"/>
          </a:xfrm>
          <a:prstGeom prst="bentConnector3">
            <a:avLst>
              <a:gd name="adj1" fmla="val 65049"/>
            </a:avLst>
          </a:prstGeom>
          <a:ln w="12700">
            <a:solidFill>
              <a:srgbClr val="925EA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7DC5751E-3200-4DED-8033-8BB27B9043B1}"/>
              </a:ext>
            </a:extLst>
          </p:cNvPr>
          <p:cNvCxnSpPr>
            <a:cxnSpLocks/>
            <a:stCxn id="70" idx="3"/>
          </p:cNvCxnSpPr>
          <p:nvPr/>
        </p:nvCxnSpPr>
        <p:spPr>
          <a:xfrm>
            <a:off x="3401127" y="3503342"/>
            <a:ext cx="999579" cy="991656"/>
          </a:xfrm>
          <a:prstGeom prst="bentConnector3">
            <a:avLst>
              <a:gd name="adj1" fmla="val 50000"/>
            </a:avLst>
          </a:prstGeom>
          <a:ln w="12700">
            <a:solidFill>
              <a:srgbClr val="FF642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コネクタ: カギ線 75">
            <a:extLst>
              <a:ext uri="{FF2B5EF4-FFF2-40B4-BE49-F238E27FC236}">
                <a16:creationId xmlns:a16="http://schemas.microsoft.com/office/drawing/2014/main" id="{A0AC22D5-49C9-40CA-9739-649CDE2A5675}"/>
              </a:ext>
            </a:extLst>
          </p:cNvPr>
          <p:cNvCxnSpPr>
            <a:cxnSpLocks/>
            <a:stCxn id="71" idx="3"/>
          </p:cNvCxnSpPr>
          <p:nvPr/>
        </p:nvCxnSpPr>
        <p:spPr>
          <a:xfrm flipV="1">
            <a:off x="3398795" y="5329560"/>
            <a:ext cx="1944000" cy="0"/>
          </a:xfrm>
          <a:prstGeom prst="straightConnector1">
            <a:avLst/>
          </a:prstGeom>
          <a:ln w="12700">
            <a:solidFill>
              <a:srgbClr val="FF7D2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86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FE4D3-605A-48A2-9A92-211AD412AFA7}"/>
              </a:ext>
            </a:extLst>
          </p:cNvPr>
          <p:cNvSpPr>
            <a:spLocks noGrp="1"/>
          </p:cNvSpPr>
          <p:nvPr>
            <p:ph type="title"/>
          </p:nvPr>
        </p:nvSpPr>
        <p:spPr/>
        <p:txBody>
          <a:bodyPr/>
          <a:lstStyle/>
          <a:p>
            <a:r>
              <a:rPr kumimoji="1" lang="ja-JP" altLang="en-US" dirty="0"/>
              <a:t>サステナビリティ指標</a:t>
            </a:r>
          </a:p>
        </p:txBody>
      </p:sp>
      <p:sp>
        <p:nvSpPr>
          <p:cNvPr id="3" name="スライド番号プレースホルダー 2">
            <a:extLst>
              <a:ext uri="{FF2B5EF4-FFF2-40B4-BE49-F238E27FC236}">
                <a16:creationId xmlns:a16="http://schemas.microsoft.com/office/drawing/2014/main" id="{46B5CB1F-4FBF-4FC7-9123-6E7DEC9924E4}"/>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E653A51F-C6AD-43FD-8653-202D40BB3C53}"/>
              </a:ext>
            </a:extLst>
          </p:cNvPr>
          <p:cNvSpPr>
            <a:spLocks noGrp="1"/>
          </p:cNvSpPr>
          <p:nvPr>
            <p:ph type="body" sz="quarter" idx="11"/>
          </p:nvPr>
        </p:nvSpPr>
        <p:spPr>
          <a:xfrm>
            <a:off x="401583" y="1313172"/>
            <a:ext cx="11406718" cy="1125436"/>
          </a:xfrm>
        </p:spPr>
        <p:txBody>
          <a:bodyPr/>
          <a:lstStyle/>
          <a:p>
            <a:pPr marL="342900" indent="-342900">
              <a:buFont typeface="Arial" panose="020B0604020202020204" pitchFamily="34" charset="0"/>
              <a:buChar char="•"/>
            </a:pPr>
            <a:r>
              <a:rPr kumimoji="1" lang="ja-JP" altLang="en-US" sz="2400" dirty="0">
                <a:solidFill>
                  <a:schemeClr val="tx1"/>
                </a:solidFill>
              </a:rPr>
              <a:t>貢献分野ごとに、社会への貢献の度合いを測る長期的な指標</a:t>
            </a:r>
            <a:r>
              <a:rPr kumimoji="1" lang="en-US" altLang="ja-JP" sz="2400" dirty="0">
                <a:solidFill>
                  <a:schemeClr val="tx1"/>
                </a:solidFill>
              </a:rPr>
              <a:t>(</a:t>
            </a:r>
            <a:r>
              <a:rPr kumimoji="1" lang="ja-JP" altLang="en-US" sz="2400" dirty="0">
                <a:solidFill>
                  <a:schemeClr val="tx1"/>
                </a:solidFill>
              </a:rPr>
              <a:t>社会インパクト指標</a:t>
            </a:r>
            <a:r>
              <a:rPr kumimoji="1" lang="en-US" altLang="ja-JP" sz="2400" dirty="0">
                <a:solidFill>
                  <a:schemeClr val="tx1"/>
                </a:solidFill>
              </a:rPr>
              <a:t>)</a:t>
            </a:r>
            <a:r>
              <a:rPr kumimoji="1" lang="ja-JP" altLang="en-US" sz="2400" dirty="0">
                <a:solidFill>
                  <a:schemeClr val="tx1"/>
                </a:solidFill>
              </a:rPr>
              <a:t>と、</a:t>
            </a:r>
            <a:r>
              <a:rPr kumimoji="1" lang="en-US" altLang="ja-JP" sz="2400" dirty="0">
                <a:solidFill>
                  <a:schemeClr val="tx1"/>
                </a:solidFill>
              </a:rPr>
              <a:t>AG2023</a:t>
            </a:r>
            <a:r>
              <a:rPr kumimoji="1" lang="ja-JP" altLang="en-US" sz="2400" dirty="0">
                <a:solidFill>
                  <a:schemeClr val="tx1"/>
                </a:solidFill>
              </a:rPr>
              <a:t>において社会へ貢献する事業の成長を測る中期的な指標</a:t>
            </a:r>
            <a:r>
              <a:rPr kumimoji="1" lang="en-US" altLang="ja-JP" sz="2400" dirty="0">
                <a:solidFill>
                  <a:schemeClr val="tx1"/>
                </a:solidFill>
              </a:rPr>
              <a:t>(</a:t>
            </a:r>
            <a:r>
              <a:rPr kumimoji="1" lang="ja-JP" altLang="en-US" sz="2400" dirty="0">
                <a:solidFill>
                  <a:schemeClr val="tx1"/>
                </a:solidFill>
              </a:rPr>
              <a:t>事業活動指標</a:t>
            </a:r>
            <a:r>
              <a:rPr kumimoji="1" lang="en-US" altLang="ja-JP" sz="2400" dirty="0">
                <a:solidFill>
                  <a:schemeClr val="tx1"/>
                </a:solidFill>
              </a:rPr>
              <a:t>)</a:t>
            </a:r>
            <a:r>
              <a:rPr kumimoji="1" lang="ja-JP" altLang="en-US" sz="2400" dirty="0">
                <a:solidFill>
                  <a:schemeClr val="tx1"/>
                </a:solidFill>
              </a:rPr>
              <a:t>を設定</a:t>
            </a:r>
            <a:endParaRPr kumimoji="1" lang="en-US" altLang="ja-JP" sz="2400" dirty="0">
              <a:solidFill>
                <a:schemeClr val="tx1"/>
              </a:solidFill>
            </a:endParaRPr>
          </a:p>
          <a:p>
            <a:pPr marL="342900" indent="-342900">
              <a:buFont typeface="Arial" panose="020B0604020202020204" pitchFamily="34" charset="0"/>
              <a:buChar char="•"/>
            </a:pPr>
            <a:r>
              <a:rPr kumimoji="1" lang="ja-JP" altLang="en-US" sz="2400" dirty="0">
                <a:solidFill>
                  <a:schemeClr val="tx1"/>
                </a:solidFill>
              </a:rPr>
              <a:t>これらの指標の</a:t>
            </a:r>
            <a:r>
              <a:rPr kumimoji="1" lang="en-US" altLang="ja-JP" sz="2400" dirty="0">
                <a:solidFill>
                  <a:schemeClr val="tx1"/>
                </a:solidFill>
              </a:rPr>
              <a:t>PDCA</a:t>
            </a:r>
            <a:r>
              <a:rPr kumimoji="1" lang="ja-JP" altLang="en-US" sz="2400" dirty="0">
                <a:solidFill>
                  <a:schemeClr val="tx1"/>
                </a:solidFill>
              </a:rPr>
              <a:t>を通じ、貢献と成長を加速させていきます</a:t>
            </a:r>
          </a:p>
        </p:txBody>
      </p:sp>
      <p:sp>
        <p:nvSpPr>
          <p:cNvPr id="5" name="正方形/長方形 4">
            <a:extLst>
              <a:ext uri="{FF2B5EF4-FFF2-40B4-BE49-F238E27FC236}">
                <a16:creationId xmlns:a16="http://schemas.microsoft.com/office/drawing/2014/main" id="{82ACD9A9-1AC9-4DC5-9C6C-22F31016C7E5}"/>
              </a:ext>
            </a:extLst>
          </p:cNvPr>
          <p:cNvSpPr/>
          <p:nvPr/>
        </p:nvSpPr>
        <p:spPr>
          <a:xfrm>
            <a:off x="401582" y="3026664"/>
            <a:ext cx="8303775" cy="228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40E5EBE-22E8-4841-8618-93A3E2B45EA4}"/>
              </a:ext>
            </a:extLst>
          </p:cNvPr>
          <p:cNvSpPr/>
          <p:nvPr/>
        </p:nvSpPr>
        <p:spPr>
          <a:xfrm>
            <a:off x="553984" y="3179064"/>
            <a:ext cx="2776002" cy="37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rPr>
              <a:t>６つの貢献分野の指標</a:t>
            </a:r>
          </a:p>
        </p:txBody>
      </p:sp>
      <p:sp>
        <p:nvSpPr>
          <p:cNvPr id="7" name="正方形/長方形 6">
            <a:extLst>
              <a:ext uri="{FF2B5EF4-FFF2-40B4-BE49-F238E27FC236}">
                <a16:creationId xmlns:a16="http://schemas.microsoft.com/office/drawing/2014/main" id="{B8635797-C0E1-4F26-AF80-0E2ECC6C469E}"/>
              </a:ext>
            </a:extLst>
          </p:cNvPr>
          <p:cNvSpPr/>
          <p:nvPr/>
        </p:nvSpPr>
        <p:spPr>
          <a:xfrm>
            <a:off x="1825021" y="3694826"/>
            <a:ext cx="3083241" cy="1328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事業活動指標</a:t>
            </a:r>
            <a:endParaRPr kumimoji="1" lang="en-US" altLang="ja-JP" b="1" dirty="0">
              <a:solidFill>
                <a:schemeClr val="tx1"/>
              </a:solidFill>
            </a:endParaRPr>
          </a:p>
          <a:p>
            <a:r>
              <a:rPr kumimoji="1" lang="en-US" altLang="ja-JP" dirty="0">
                <a:solidFill>
                  <a:schemeClr val="tx1"/>
                </a:solidFill>
              </a:rPr>
              <a:t>2023</a:t>
            </a:r>
            <a:r>
              <a:rPr kumimoji="1" lang="ja-JP" altLang="en-US" dirty="0">
                <a:solidFill>
                  <a:schemeClr val="tx1"/>
                </a:solidFill>
              </a:rPr>
              <a:t>年に向け、</a:t>
            </a:r>
            <a:r>
              <a:rPr kumimoji="1" lang="en-US" altLang="ja-JP" dirty="0">
                <a:solidFill>
                  <a:schemeClr val="tx1"/>
                </a:solidFill>
              </a:rPr>
              <a:t>SDGs</a:t>
            </a:r>
            <a:r>
              <a:rPr kumimoji="1" lang="ja-JP" altLang="en-US" dirty="0">
                <a:solidFill>
                  <a:schemeClr val="tx1"/>
                </a:solidFill>
              </a:rPr>
              <a:t>へ貢献する事業を拡大し、成長を加速</a:t>
            </a:r>
          </a:p>
        </p:txBody>
      </p:sp>
      <p:sp>
        <p:nvSpPr>
          <p:cNvPr id="8" name="正方形/長方形 7">
            <a:extLst>
              <a:ext uri="{FF2B5EF4-FFF2-40B4-BE49-F238E27FC236}">
                <a16:creationId xmlns:a16="http://schemas.microsoft.com/office/drawing/2014/main" id="{19844611-FFF1-447F-A954-176FD0D69C3D}"/>
              </a:ext>
            </a:extLst>
          </p:cNvPr>
          <p:cNvSpPr/>
          <p:nvPr/>
        </p:nvSpPr>
        <p:spPr>
          <a:xfrm>
            <a:off x="5532608" y="3694826"/>
            <a:ext cx="2996677" cy="1328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社会インパクト指標</a:t>
            </a:r>
            <a:endParaRPr kumimoji="1" lang="en-US" altLang="ja-JP" b="1" dirty="0">
              <a:solidFill>
                <a:schemeClr val="tx1"/>
              </a:solidFill>
            </a:endParaRPr>
          </a:p>
          <a:p>
            <a:r>
              <a:rPr kumimoji="1" lang="en-US" altLang="ja-JP" dirty="0">
                <a:solidFill>
                  <a:schemeClr val="tx1"/>
                </a:solidFill>
              </a:rPr>
              <a:t>SDGs</a:t>
            </a:r>
            <a:r>
              <a:rPr kumimoji="1" lang="ja-JP" altLang="en-US" dirty="0">
                <a:solidFill>
                  <a:schemeClr val="tx1"/>
                </a:solidFill>
              </a:rPr>
              <a:t>達成に向け、</a:t>
            </a:r>
            <a:endParaRPr kumimoji="1" lang="en-US" altLang="ja-JP" dirty="0">
              <a:solidFill>
                <a:schemeClr val="tx1"/>
              </a:solidFill>
            </a:endParaRPr>
          </a:p>
          <a:p>
            <a:r>
              <a:rPr kumimoji="1" lang="ja-JP" altLang="en-US" dirty="0">
                <a:solidFill>
                  <a:schemeClr val="tx1"/>
                </a:solidFill>
              </a:rPr>
              <a:t>６つの貢献分野の貢献を拡大</a:t>
            </a:r>
          </a:p>
        </p:txBody>
      </p:sp>
      <p:sp>
        <p:nvSpPr>
          <p:cNvPr id="9" name="二等辺三角形 8">
            <a:extLst>
              <a:ext uri="{FF2B5EF4-FFF2-40B4-BE49-F238E27FC236}">
                <a16:creationId xmlns:a16="http://schemas.microsoft.com/office/drawing/2014/main" id="{F90FA16C-DAD2-4F99-ABCE-25893A478422}"/>
              </a:ext>
            </a:extLst>
          </p:cNvPr>
          <p:cNvSpPr/>
          <p:nvPr/>
        </p:nvSpPr>
        <p:spPr>
          <a:xfrm rot="5400000">
            <a:off x="4885126" y="4222463"/>
            <a:ext cx="670617" cy="273044"/>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6F2B1557-228C-445B-BACD-87F9657C4427}"/>
              </a:ext>
            </a:extLst>
          </p:cNvPr>
          <p:cNvSpPr/>
          <p:nvPr/>
        </p:nvSpPr>
        <p:spPr>
          <a:xfrm>
            <a:off x="9695936" y="3026664"/>
            <a:ext cx="1992230" cy="228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AC5DB647-2761-4011-9E9D-8BC46E586EF3}"/>
              </a:ext>
            </a:extLst>
          </p:cNvPr>
          <p:cNvSpPr/>
          <p:nvPr/>
        </p:nvSpPr>
        <p:spPr>
          <a:xfrm>
            <a:off x="9839480" y="3694826"/>
            <a:ext cx="1734685" cy="37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b="1" dirty="0">
                <a:solidFill>
                  <a:schemeClr val="tx1"/>
                </a:solidFill>
              </a:rPr>
              <a:t>Three goals</a:t>
            </a:r>
            <a:endParaRPr kumimoji="1" lang="ja-JP" altLang="en-US" sz="2000" b="1" dirty="0">
              <a:solidFill>
                <a:schemeClr val="tx1"/>
              </a:solidFill>
            </a:endParaRPr>
          </a:p>
        </p:txBody>
      </p:sp>
      <p:sp>
        <p:nvSpPr>
          <p:cNvPr id="12" name="正方形/長方形 11">
            <a:extLst>
              <a:ext uri="{FF2B5EF4-FFF2-40B4-BE49-F238E27FC236}">
                <a16:creationId xmlns:a16="http://schemas.microsoft.com/office/drawing/2014/main" id="{0C15EF0D-99E5-426D-97D3-AE9DDEEBF533}"/>
              </a:ext>
            </a:extLst>
          </p:cNvPr>
          <p:cNvSpPr/>
          <p:nvPr/>
        </p:nvSpPr>
        <p:spPr>
          <a:xfrm>
            <a:off x="9839480" y="3735802"/>
            <a:ext cx="1848685" cy="1328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2050</a:t>
            </a:r>
            <a:r>
              <a:rPr kumimoji="1" lang="ja-JP" altLang="en-US" dirty="0">
                <a:solidFill>
                  <a:schemeClr val="tx1"/>
                </a:solidFill>
              </a:rPr>
              <a:t>年に向けて目指す社会の姿</a:t>
            </a:r>
          </a:p>
        </p:txBody>
      </p:sp>
      <p:sp>
        <p:nvSpPr>
          <p:cNvPr id="14" name="二等辺三角形 13">
            <a:extLst>
              <a:ext uri="{FF2B5EF4-FFF2-40B4-BE49-F238E27FC236}">
                <a16:creationId xmlns:a16="http://schemas.microsoft.com/office/drawing/2014/main" id="{651F55E3-C574-4AC0-9154-AEB27DB8669D}"/>
              </a:ext>
            </a:extLst>
          </p:cNvPr>
          <p:cNvSpPr/>
          <p:nvPr/>
        </p:nvSpPr>
        <p:spPr>
          <a:xfrm rot="5400000">
            <a:off x="8865338" y="4180927"/>
            <a:ext cx="670617" cy="273044"/>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5" name="図 14" descr="グラフ, ダイアグラム, サンバースト図&#10;&#10;自動的に生成された説明">
            <a:extLst>
              <a:ext uri="{FF2B5EF4-FFF2-40B4-BE49-F238E27FC236}">
                <a16:creationId xmlns:a16="http://schemas.microsoft.com/office/drawing/2014/main" id="{F3E3CBAE-4044-4C59-8B4B-234317A8E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72" y="3793038"/>
            <a:ext cx="1131893" cy="1131893"/>
          </a:xfrm>
          <a:prstGeom prst="rect">
            <a:avLst/>
          </a:prstGeom>
        </p:spPr>
      </p:pic>
    </p:spTree>
    <p:extLst>
      <p:ext uri="{BB962C8B-B14F-4D97-AF65-F5344CB8AC3E}">
        <p14:creationId xmlns:p14="http://schemas.microsoft.com/office/powerpoint/2010/main" val="126620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3705B-FCB7-46BD-A465-7D3D4DDC789F}"/>
              </a:ext>
            </a:extLst>
          </p:cNvPr>
          <p:cNvSpPr>
            <a:spLocks noGrp="1"/>
          </p:cNvSpPr>
          <p:nvPr>
            <p:ph type="title"/>
          </p:nvPr>
        </p:nvSpPr>
        <p:spPr>
          <a:xfrm>
            <a:off x="517056" y="150627"/>
            <a:ext cx="11159008" cy="484493"/>
          </a:xfrm>
        </p:spPr>
        <p:txBody>
          <a:bodyPr/>
          <a:lstStyle/>
          <a:p>
            <a:r>
              <a:rPr kumimoji="1" lang="ja-JP" altLang="en-US" dirty="0"/>
              <a:t>社会インパクト指標</a:t>
            </a:r>
          </a:p>
        </p:txBody>
      </p:sp>
      <p:sp>
        <p:nvSpPr>
          <p:cNvPr id="3" name="スライド番号プレースホルダー 2">
            <a:extLst>
              <a:ext uri="{FF2B5EF4-FFF2-40B4-BE49-F238E27FC236}">
                <a16:creationId xmlns:a16="http://schemas.microsoft.com/office/drawing/2014/main" id="{C6483A4F-D6E3-411C-A170-71E13A0A9A5B}"/>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graphicFrame>
        <p:nvGraphicFramePr>
          <p:cNvPr id="5" name="表 5">
            <a:extLst>
              <a:ext uri="{FF2B5EF4-FFF2-40B4-BE49-F238E27FC236}">
                <a16:creationId xmlns:a16="http://schemas.microsoft.com/office/drawing/2014/main" id="{483ED437-5564-4D8C-ACD6-346B125A12BB}"/>
              </a:ext>
            </a:extLst>
          </p:cNvPr>
          <p:cNvGraphicFramePr>
            <a:graphicFrameLocks noGrp="1"/>
          </p:cNvGraphicFramePr>
          <p:nvPr/>
        </p:nvGraphicFramePr>
        <p:xfrm>
          <a:off x="517056" y="864160"/>
          <a:ext cx="11160000" cy="514800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1185863421"/>
                    </a:ext>
                  </a:extLst>
                </a:gridCol>
                <a:gridCol w="2124000">
                  <a:extLst>
                    <a:ext uri="{9D8B030D-6E8A-4147-A177-3AD203B41FA5}">
                      <a16:colId xmlns:a16="http://schemas.microsoft.com/office/drawing/2014/main" val="2373861522"/>
                    </a:ext>
                  </a:extLst>
                </a:gridCol>
                <a:gridCol w="3420000">
                  <a:extLst>
                    <a:ext uri="{9D8B030D-6E8A-4147-A177-3AD203B41FA5}">
                      <a16:colId xmlns:a16="http://schemas.microsoft.com/office/drawing/2014/main" val="4285006660"/>
                    </a:ext>
                  </a:extLst>
                </a:gridCol>
                <a:gridCol w="3492000">
                  <a:extLst>
                    <a:ext uri="{9D8B030D-6E8A-4147-A177-3AD203B41FA5}">
                      <a16:colId xmlns:a16="http://schemas.microsoft.com/office/drawing/2014/main" val="3371424960"/>
                    </a:ext>
                  </a:extLst>
                </a:gridCol>
              </a:tblGrid>
              <a:tr h="360000">
                <a:tc>
                  <a:txBody>
                    <a:bodyPr/>
                    <a:lstStyle/>
                    <a:p>
                      <a:pPr algn="ctr"/>
                      <a:r>
                        <a:rPr kumimoji="1" lang="ja-JP" altLang="en-US" sz="1200" b="1" i="0" kern="1200" dirty="0">
                          <a:solidFill>
                            <a:schemeClr val="tx1">
                              <a:lumMod val="75000"/>
                              <a:lumOff val="25000"/>
                            </a:schemeClr>
                          </a:solidFill>
                          <a:effectLst/>
                          <a:latin typeface="+mn-lt"/>
                          <a:ea typeface="+mn-ea"/>
                          <a:cs typeface="+mn-cs"/>
                        </a:rPr>
                        <a:t>貢献分野</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kumimoji="1" lang="ja-JP" altLang="en-US" sz="1200" b="1" i="0" kern="1200" dirty="0">
                          <a:solidFill>
                            <a:schemeClr val="tx1">
                              <a:lumMod val="75000"/>
                              <a:lumOff val="25000"/>
                            </a:schemeClr>
                          </a:solidFill>
                          <a:effectLst/>
                          <a:latin typeface="+mn-lt"/>
                          <a:ea typeface="+mn-ea"/>
                          <a:cs typeface="+mn-cs"/>
                        </a:rPr>
                        <a:t>貢献する</a:t>
                      </a:r>
                      <a:r>
                        <a:rPr kumimoji="1" lang="en-US" altLang="ja-JP" sz="1200" b="1" i="0" kern="1200" dirty="0">
                          <a:solidFill>
                            <a:schemeClr val="tx1">
                              <a:lumMod val="75000"/>
                              <a:lumOff val="25000"/>
                            </a:schemeClr>
                          </a:solidFill>
                          <a:effectLst/>
                          <a:latin typeface="+mn-lt"/>
                          <a:ea typeface="+mn-ea"/>
                          <a:cs typeface="+mn-cs"/>
                        </a:rPr>
                        <a:t>SDGs</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kumimoji="1" lang="ja-JP" altLang="en-US" sz="1200" b="1" i="0" kern="1200" dirty="0">
                          <a:solidFill>
                            <a:schemeClr val="tx1">
                              <a:lumMod val="75000"/>
                              <a:lumOff val="25000"/>
                            </a:schemeClr>
                          </a:solidFill>
                          <a:effectLst/>
                          <a:latin typeface="+mn-lt"/>
                          <a:ea typeface="+mn-ea"/>
                          <a:cs typeface="+mn-cs"/>
                        </a:rPr>
                        <a:t>指　　標</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kumimoji="1" lang="en-US" altLang="ja-JP" sz="1200" b="1" i="0" kern="1200" dirty="0">
                          <a:solidFill>
                            <a:schemeClr val="tx1">
                              <a:lumMod val="75000"/>
                              <a:lumOff val="25000"/>
                            </a:schemeClr>
                          </a:solidFill>
                          <a:effectLst/>
                          <a:latin typeface="+mn-lt"/>
                          <a:ea typeface="+mn-ea"/>
                          <a:cs typeface="+mn-cs"/>
                        </a:rPr>
                        <a:t>FY30 (FY40) </a:t>
                      </a:r>
                      <a:r>
                        <a:rPr kumimoji="1" lang="ja-JP" altLang="en-US" sz="1200" b="1" i="0" kern="1200" dirty="0">
                          <a:solidFill>
                            <a:schemeClr val="tx1">
                              <a:lumMod val="75000"/>
                              <a:lumOff val="25000"/>
                            </a:schemeClr>
                          </a:solidFill>
                          <a:effectLst/>
                          <a:latin typeface="+mn-lt"/>
                          <a:ea typeface="+mn-ea"/>
                          <a:cs typeface="+mn-cs"/>
                        </a:rPr>
                        <a:t>目標</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07255744"/>
                  </a:ext>
                </a:extLst>
              </a:tr>
              <a:tr h="478800">
                <a:tc rowSpan="3">
                  <a:txBody>
                    <a:bodyPr/>
                    <a:lstStyle/>
                    <a:p>
                      <a:r>
                        <a:rPr kumimoji="1" lang="ja-JP" altLang="en-US" sz="1200" b="1" i="0" kern="1200" dirty="0">
                          <a:solidFill>
                            <a:schemeClr val="tx1">
                              <a:lumMod val="75000"/>
                              <a:lumOff val="25000"/>
                            </a:schemeClr>
                          </a:solidFill>
                          <a:effectLst/>
                          <a:latin typeface="+mn-lt"/>
                          <a:ea typeface="+mn-ea"/>
                          <a:cs typeface="+mn-cs"/>
                        </a:rPr>
                        <a:t>カーボンニュートラルの達成</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rowSpan="3">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0" i="0" kern="1200" dirty="0">
                          <a:solidFill>
                            <a:schemeClr val="tx1">
                              <a:lumMod val="75000"/>
                              <a:lumOff val="25000"/>
                            </a:schemeClr>
                          </a:solidFill>
                          <a:effectLst/>
                          <a:latin typeface="+mn-lt"/>
                          <a:ea typeface="+mn-ea"/>
                          <a:cs typeface="+mn-cs"/>
                        </a:rPr>
                        <a:t>お客様事業の</a:t>
                      </a:r>
                      <a:r>
                        <a:rPr kumimoji="1" lang="en-US" altLang="ja-JP" sz="1200" b="0" i="0" kern="1200" dirty="0">
                          <a:solidFill>
                            <a:schemeClr val="tx1">
                              <a:lumMod val="75000"/>
                              <a:lumOff val="25000"/>
                            </a:schemeClr>
                          </a:solidFill>
                          <a:effectLst/>
                          <a:latin typeface="+mn-lt"/>
                          <a:ea typeface="+mn-ea"/>
                          <a:cs typeface="+mn-cs"/>
                        </a:rPr>
                        <a:t>CO</a:t>
                      </a:r>
                      <a:r>
                        <a:rPr kumimoji="1" lang="en-US" altLang="ja-JP" sz="1200" b="0" i="0" kern="1200" baseline="-25000" dirty="0">
                          <a:solidFill>
                            <a:schemeClr val="tx1">
                              <a:lumMod val="75000"/>
                              <a:lumOff val="25000"/>
                            </a:schemeClr>
                          </a:solidFill>
                          <a:effectLst/>
                          <a:latin typeface="+mn-lt"/>
                          <a:ea typeface="+mn-ea"/>
                          <a:cs typeface="+mn-cs"/>
                        </a:rPr>
                        <a:t>2</a:t>
                      </a:r>
                      <a:r>
                        <a:rPr kumimoji="1" lang="ja-JP" altLang="en-US" sz="1200" b="0" i="0" kern="1200" dirty="0">
                          <a:solidFill>
                            <a:schemeClr val="tx1">
                              <a:lumMod val="75000"/>
                              <a:lumOff val="25000"/>
                            </a:schemeClr>
                          </a:solidFill>
                          <a:effectLst/>
                          <a:latin typeface="+mn-lt"/>
                          <a:ea typeface="+mn-ea"/>
                          <a:cs typeface="+mn-cs"/>
                        </a:rPr>
                        <a:t>排出抑制量（</a:t>
                      </a:r>
                      <a:r>
                        <a:rPr kumimoji="1" lang="en-US" altLang="ja-JP" sz="1200" b="0" i="0" kern="1200" dirty="0">
                          <a:solidFill>
                            <a:schemeClr val="tx1">
                              <a:lumMod val="75000"/>
                              <a:lumOff val="25000"/>
                            </a:schemeClr>
                          </a:solidFill>
                          <a:effectLst/>
                          <a:latin typeface="+mn-lt"/>
                          <a:ea typeface="+mn-ea"/>
                          <a:cs typeface="+mn-cs"/>
                        </a:rPr>
                        <a:t>FY18</a:t>
                      </a:r>
                      <a:r>
                        <a:rPr kumimoji="1" lang="ja-JP" altLang="en-US" sz="1200" b="0" i="0" kern="1200" dirty="0">
                          <a:solidFill>
                            <a:schemeClr val="tx1">
                              <a:lumMod val="75000"/>
                              <a:lumOff val="25000"/>
                            </a:schemeClr>
                          </a:solidFill>
                          <a:effectLst/>
                          <a:latin typeface="+mn-lt"/>
                          <a:ea typeface="+mn-ea"/>
                          <a:cs typeface="+mn-cs"/>
                        </a:rPr>
                        <a:t>からの累計）</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ja-JP" sz="1200" b="1" i="0" kern="1200" dirty="0">
                          <a:solidFill>
                            <a:schemeClr val="tx1">
                              <a:lumMod val="75000"/>
                              <a:lumOff val="25000"/>
                            </a:schemeClr>
                          </a:solidFill>
                          <a:effectLst/>
                          <a:latin typeface="+mn-lt"/>
                          <a:ea typeface="+mn-ea"/>
                          <a:cs typeface="+mn-cs"/>
                        </a:rPr>
                        <a:t>10</a:t>
                      </a:r>
                      <a:r>
                        <a:rPr kumimoji="1" lang="ja-JP" altLang="en-US" sz="1200" b="1" i="0" kern="1200" dirty="0">
                          <a:solidFill>
                            <a:schemeClr val="tx1">
                              <a:lumMod val="75000"/>
                              <a:lumOff val="25000"/>
                            </a:schemeClr>
                          </a:solidFill>
                          <a:effectLst/>
                          <a:latin typeface="+mn-lt"/>
                          <a:ea typeface="+mn-ea"/>
                          <a:cs typeface="+mn-cs"/>
                        </a:rPr>
                        <a:t>億 </a:t>
                      </a:r>
                      <a:r>
                        <a:rPr kumimoji="1" lang="en-US" altLang="ja-JP" sz="1200" b="1" i="0" kern="1200" dirty="0">
                          <a:solidFill>
                            <a:schemeClr val="tx1">
                              <a:lumMod val="75000"/>
                              <a:lumOff val="25000"/>
                            </a:schemeClr>
                          </a:solidFill>
                          <a:effectLst/>
                          <a:latin typeface="+mn-lt"/>
                          <a:ea typeface="+mn-ea"/>
                          <a:cs typeface="+mn-cs"/>
                        </a:rPr>
                        <a:t>t-CO</a:t>
                      </a:r>
                      <a:r>
                        <a:rPr kumimoji="1" lang="en-US" altLang="ja-JP" sz="1200" b="1" i="0" kern="1200" baseline="-25000" dirty="0">
                          <a:solidFill>
                            <a:schemeClr val="tx1">
                              <a:lumMod val="75000"/>
                              <a:lumOff val="25000"/>
                            </a:schemeClr>
                          </a:solidFill>
                          <a:effectLst/>
                          <a:latin typeface="+mn-lt"/>
                          <a:ea typeface="+mn-ea"/>
                          <a:cs typeface="+mn-cs"/>
                        </a:rPr>
                        <a:t>2</a:t>
                      </a:r>
                      <a:br>
                        <a:rPr kumimoji="1" lang="ja-JP" altLang="en-US" sz="1200" b="1" i="0" kern="1200" dirty="0">
                          <a:solidFill>
                            <a:schemeClr val="tx1">
                              <a:lumMod val="75000"/>
                              <a:lumOff val="25000"/>
                            </a:schemeClr>
                          </a:solidFill>
                          <a:effectLst/>
                          <a:latin typeface="+mn-lt"/>
                          <a:ea typeface="+mn-ea"/>
                          <a:cs typeface="+mn-cs"/>
                        </a:rPr>
                      </a:br>
                      <a:r>
                        <a:rPr kumimoji="1" lang="en-US" altLang="ja-JP" sz="1200" b="1" i="0" kern="1200" dirty="0">
                          <a:solidFill>
                            <a:schemeClr val="tx1">
                              <a:lumMod val="75000"/>
                              <a:lumOff val="25000"/>
                            </a:schemeClr>
                          </a:solidFill>
                          <a:effectLst/>
                          <a:latin typeface="+mn-lt"/>
                          <a:ea typeface="+mn-ea"/>
                          <a:cs typeface="+mn-cs"/>
                        </a:rPr>
                        <a:t>(</a:t>
                      </a:r>
                      <a:r>
                        <a:rPr kumimoji="1" lang="ja-JP" altLang="en-US" sz="1200" b="1" i="0" kern="1200" dirty="0">
                          <a:solidFill>
                            <a:schemeClr val="tx1">
                              <a:lumMod val="75000"/>
                              <a:lumOff val="25000"/>
                            </a:schemeClr>
                          </a:solidFill>
                          <a:effectLst/>
                          <a:latin typeface="+mn-lt"/>
                          <a:ea typeface="+mn-ea"/>
                          <a:cs typeface="+mn-cs"/>
                        </a:rPr>
                        <a:t>内、</a:t>
                      </a:r>
                      <a:r>
                        <a:rPr kumimoji="1" lang="en-US" altLang="ja-JP" sz="1200" b="1" i="0" kern="1200" dirty="0">
                          <a:solidFill>
                            <a:schemeClr val="tx1">
                              <a:lumMod val="75000"/>
                              <a:lumOff val="25000"/>
                            </a:schemeClr>
                          </a:solidFill>
                          <a:effectLst/>
                          <a:latin typeface="+mn-lt"/>
                          <a:ea typeface="+mn-ea"/>
                          <a:cs typeface="+mn-cs"/>
                        </a:rPr>
                        <a:t>50%</a:t>
                      </a:r>
                      <a:r>
                        <a:rPr kumimoji="1" lang="ja-JP" altLang="en-US" sz="1200" b="1" i="0" kern="1200" dirty="0">
                          <a:solidFill>
                            <a:schemeClr val="tx1">
                              <a:lumMod val="75000"/>
                              <a:lumOff val="25000"/>
                            </a:schemeClr>
                          </a:solidFill>
                          <a:effectLst/>
                          <a:latin typeface="+mn-lt"/>
                          <a:ea typeface="+mn-ea"/>
                          <a:cs typeface="+mn-cs"/>
                        </a:rPr>
                        <a:t>以上は再生可能エネルギー、新技術による</a:t>
                      </a:r>
                      <a:r>
                        <a:rPr kumimoji="1" lang="en-US" altLang="ja-JP" sz="1200" b="1" i="0" kern="1200" dirty="0">
                          <a:solidFill>
                            <a:schemeClr val="tx1">
                              <a:lumMod val="75000"/>
                              <a:lumOff val="25000"/>
                            </a:schemeClr>
                          </a:solidFill>
                          <a:effectLst/>
                          <a:latin typeface="+mn-lt"/>
                          <a:ea typeface="+mn-ea"/>
                          <a:cs typeface="+mn-cs"/>
                        </a:rPr>
                        <a:t>)</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1536646"/>
                  </a:ext>
                </a:extLst>
              </a:tr>
              <a:tr h="478800">
                <a:tc vMerge="1">
                  <a:txBody>
                    <a:bodyPr/>
                    <a:lstStyle/>
                    <a:p>
                      <a:endParaRPr kumimoji="1" lang="ja-JP" altLang="en-US" sz="1200" dirty="0"/>
                    </a:p>
                  </a:txBody>
                  <a:tcPr anchor="ctr"/>
                </a:tc>
                <a:tc vMerge="1">
                  <a:txBody>
                    <a:bodyPr/>
                    <a:lstStyle/>
                    <a:p>
                      <a:endParaRPr kumimoji="1" lang="ja-JP" altLang="en-US" sz="1200" dirty="0"/>
                    </a:p>
                  </a:txBody>
                  <a:tcPr anchor="ctr"/>
                </a:tc>
                <a:tc>
                  <a:txBody>
                    <a:bodyPr/>
                    <a:lstStyle/>
                    <a:p>
                      <a:r>
                        <a:rPr kumimoji="1" lang="ja-JP" altLang="en-US" sz="1200" b="0" i="0" kern="1200" dirty="0">
                          <a:solidFill>
                            <a:schemeClr val="tx1">
                              <a:lumMod val="75000"/>
                              <a:lumOff val="25000"/>
                            </a:schemeClr>
                          </a:solidFill>
                          <a:effectLst/>
                          <a:latin typeface="+mn-lt"/>
                          <a:ea typeface="+mn-ea"/>
                          <a:cs typeface="+mn-cs"/>
                        </a:rPr>
                        <a:t>温室効果ガス排出量</a:t>
                      </a:r>
                      <a:r>
                        <a:rPr kumimoji="1" lang="en-US" altLang="ja-JP" sz="1200" b="0" i="0" kern="1200" dirty="0">
                          <a:solidFill>
                            <a:schemeClr val="tx1">
                              <a:lumMod val="75000"/>
                              <a:lumOff val="25000"/>
                            </a:schemeClr>
                          </a:solidFill>
                          <a:effectLst/>
                          <a:latin typeface="+mn-lt"/>
                          <a:ea typeface="+mn-ea"/>
                          <a:cs typeface="+mn-cs"/>
                        </a:rPr>
                        <a:t>(Scope1,2)</a:t>
                      </a:r>
                      <a:r>
                        <a:rPr kumimoji="1" lang="ja-JP" altLang="en-US" sz="1200" b="0" i="0" kern="1200" dirty="0">
                          <a:solidFill>
                            <a:schemeClr val="tx1">
                              <a:lumMod val="75000"/>
                              <a:lumOff val="25000"/>
                            </a:schemeClr>
                          </a:solidFill>
                          <a:effectLst/>
                          <a:latin typeface="+mn-lt"/>
                          <a:ea typeface="+mn-ea"/>
                          <a:cs typeface="+mn-cs"/>
                        </a:rPr>
                        <a:t>（基準年</a:t>
                      </a:r>
                      <a:r>
                        <a:rPr kumimoji="1" lang="en-US" altLang="ja-JP" sz="1200" b="0" i="0" kern="1200" dirty="0">
                          <a:solidFill>
                            <a:schemeClr val="tx1">
                              <a:lumMod val="75000"/>
                              <a:lumOff val="25000"/>
                            </a:schemeClr>
                          </a:solidFill>
                          <a:effectLst/>
                          <a:latin typeface="+mn-lt"/>
                          <a:ea typeface="+mn-ea"/>
                          <a:cs typeface="+mn-cs"/>
                        </a:rPr>
                        <a:t>FY19</a:t>
                      </a:r>
                      <a:r>
                        <a:rPr kumimoji="1" lang="ja-JP" altLang="en-US" sz="1200" b="0" i="0" kern="1200" dirty="0">
                          <a:solidFill>
                            <a:schemeClr val="tx1">
                              <a:lumMod val="75000"/>
                              <a:lumOff val="25000"/>
                            </a:schemeClr>
                          </a:solidFill>
                          <a:effectLst/>
                          <a:latin typeface="+mn-lt"/>
                          <a:ea typeface="+mn-ea"/>
                          <a:cs typeface="+mn-cs"/>
                        </a:rPr>
                        <a:t>）</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zh-TW" sz="1200" b="1" i="0" kern="1200" dirty="0">
                          <a:solidFill>
                            <a:schemeClr val="tx1">
                              <a:lumMod val="75000"/>
                              <a:lumOff val="25000"/>
                            </a:schemeClr>
                          </a:solidFill>
                          <a:effectLst/>
                          <a:latin typeface="+mn-lt"/>
                          <a:ea typeface="+mn-ea"/>
                          <a:cs typeface="+mn-cs"/>
                        </a:rPr>
                        <a:t>FY30 50%</a:t>
                      </a:r>
                      <a:r>
                        <a:rPr kumimoji="1" lang="zh-TW" altLang="en-US" sz="1200" b="1" i="0" kern="1200" dirty="0">
                          <a:solidFill>
                            <a:schemeClr val="tx1">
                              <a:lumMod val="75000"/>
                              <a:lumOff val="25000"/>
                            </a:schemeClr>
                          </a:solidFill>
                          <a:effectLst/>
                          <a:latin typeface="+mn-lt"/>
                          <a:ea typeface="+mn-ea"/>
                          <a:cs typeface="+mn-cs"/>
                        </a:rPr>
                        <a:t>削減</a:t>
                      </a:r>
                      <a:br>
                        <a:rPr kumimoji="1" lang="zh-TW" altLang="en-US" sz="1200" b="1" i="0" kern="1200" dirty="0">
                          <a:solidFill>
                            <a:schemeClr val="tx1">
                              <a:lumMod val="75000"/>
                              <a:lumOff val="25000"/>
                            </a:schemeClr>
                          </a:solidFill>
                          <a:effectLst/>
                          <a:latin typeface="+mn-lt"/>
                          <a:ea typeface="+mn-ea"/>
                          <a:cs typeface="+mn-cs"/>
                        </a:rPr>
                      </a:br>
                      <a:r>
                        <a:rPr kumimoji="1" lang="en-US" altLang="zh-TW" sz="1200" b="1" i="0" kern="1200" dirty="0">
                          <a:solidFill>
                            <a:schemeClr val="tx1">
                              <a:lumMod val="75000"/>
                              <a:lumOff val="25000"/>
                            </a:schemeClr>
                          </a:solidFill>
                          <a:effectLst/>
                          <a:latin typeface="+mn-lt"/>
                          <a:ea typeface="+mn-ea"/>
                          <a:cs typeface="+mn-cs"/>
                        </a:rPr>
                        <a:t>FY40 100%</a:t>
                      </a:r>
                      <a:r>
                        <a:rPr kumimoji="1" lang="zh-TW" altLang="en-US" sz="1200" b="1" i="0" kern="1200" dirty="0">
                          <a:solidFill>
                            <a:schemeClr val="tx1">
                              <a:lumMod val="75000"/>
                              <a:lumOff val="25000"/>
                            </a:schemeClr>
                          </a:solidFill>
                          <a:effectLst/>
                          <a:latin typeface="+mn-lt"/>
                          <a:ea typeface="+mn-ea"/>
                          <a:cs typeface="+mn-cs"/>
                        </a:rPr>
                        <a:t>削減</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23683795"/>
                  </a:ext>
                </a:extLst>
              </a:tr>
              <a:tr h="478800">
                <a:tc vMerge="1">
                  <a:txBody>
                    <a:bodyPr/>
                    <a:lstStyle/>
                    <a:p>
                      <a:endParaRPr kumimoji="1" lang="ja-JP" altLang="en-US" sz="1200" dirty="0"/>
                    </a:p>
                  </a:txBody>
                  <a:tcPr anchor="ctr"/>
                </a:tc>
                <a:tc vMerge="1">
                  <a:txBody>
                    <a:bodyPr/>
                    <a:lstStyle/>
                    <a:p>
                      <a:endParaRPr kumimoji="1" lang="ja-JP" altLang="en-US" sz="1200" dirty="0"/>
                    </a:p>
                  </a:txBody>
                  <a:tcPr anchor="ctr"/>
                </a:tc>
                <a:tc>
                  <a:txBody>
                    <a:bodyPr/>
                    <a:lstStyle/>
                    <a:p>
                      <a:r>
                        <a:rPr kumimoji="1" lang="ja-JP" altLang="en-US" sz="1200" b="0" i="0" kern="1200" dirty="0">
                          <a:solidFill>
                            <a:schemeClr val="tx1">
                              <a:lumMod val="75000"/>
                              <a:lumOff val="25000"/>
                            </a:schemeClr>
                          </a:solidFill>
                          <a:effectLst/>
                          <a:latin typeface="+mn-lt"/>
                          <a:ea typeface="+mn-ea"/>
                          <a:cs typeface="+mn-cs"/>
                        </a:rPr>
                        <a:t>温室効果ガス排出量</a:t>
                      </a:r>
                      <a:r>
                        <a:rPr kumimoji="1" lang="en-US" altLang="ja-JP" sz="1200" b="0" i="0" kern="1200" dirty="0">
                          <a:solidFill>
                            <a:schemeClr val="tx1">
                              <a:lumMod val="75000"/>
                              <a:lumOff val="25000"/>
                            </a:schemeClr>
                          </a:solidFill>
                          <a:effectLst/>
                          <a:latin typeface="+mn-lt"/>
                          <a:ea typeface="+mn-ea"/>
                          <a:cs typeface="+mn-cs"/>
                        </a:rPr>
                        <a:t>(Scope3*)</a:t>
                      </a:r>
                      <a:r>
                        <a:rPr kumimoji="1" lang="ja-JP" altLang="en-US" sz="1200" b="0" i="0" kern="1200" dirty="0">
                          <a:solidFill>
                            <a:schemeClr val="tx1">
                              <a:lumMod val="75000"/>
                              <a:lumOff val="25000"/>
                            </a:schemeClr>
                          </a:solidFill>
                          <a:effectLst/>
                          <a:latin typeface="+mn-lt"/>
                          <a:ea typeface="+mn-ea"/>
                          <a:cs typeface="+mn-cs"/>
                        </a:rPr>
                        <a:t>（基準年</a:t>
                      </a:r>
                      <a:r>
                        <a:rPr kumimoji="1" lang="en-US" altLang="ja-JP" sz="1200" b="0" i="0" kern="1200" dirty="0">
                          <a:solidFill>
                            <a:schemeClr val="tx1">
                              <a:lumMod val="75000"/>
                              <a:lumOff val="25000"/>
                            </a:schemeClr>
                          </a:solidFill>
                          <a:effectLst/>
                          <a:latin typeface="+mn-lt"/>
                          <a:ea typeface="+mn-ea"/>
                          <a:cs typeface="+mn-cs"/>
                        </a:rPr>
                        <a:t>FY19</a:t>
                      </a:r>
                      <a:r>
                        <a:rPr kumimoji="1" lang="ja-JP" altLang="en-US" sz="1200" b="0" i="0" kern="1200" dirty="0">
                          <a:solidFill>
                            <a:schemeClr val="tx1">
                              <a:lumMod val="75000"/>
                              <a:lumOff val="25000"/>
                            </a:schemeClr>
                          </a:solidFill>
                          <a:effectLst/>
                          <a:latin typeface="+mn-lt"/>
                          <a:ea typeface="+mn-ea"/>
                          <a:cs typeface="+mn-cs"/>
                        </a:rPr>
                        <a:t>）</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zh-TW" sz="1200" b="1" i="0" kern="1200" dirty="0">
                          <a:solidFill>
                            <a:schemeClr val="tx1">
                              <a:lumMod val="75000"/>
                              <a:lumOff val="25000"/>
                            </a:schemeClr>
                          </a:solidFill>
                          <a:effectLst/>
                          <a:latin typeface="+mn-lt"/>
                          <a:ea typeface="+mn-ea"/>
                          <a:cs typeface="+mn-cs"/>
                        </a:rPr>
                        <a:t>30%</a:t>
                      </a:r>
                      <a:r>
                        <a:rPr kumimoji="1" lang="zh-TW" altLang="en-US" sz="1200" b="1" i="0" kern="1200" dirty="0">
                          <a:solidFill>
                            <a:schemeClr val="tx1">
                              <a:lumMod val="75000"/>
                              <a:lumOff val="25000"/>
                            </a:schemeClr>
                          </a:solidFill>
                          <a:effectLst/>
                          <a:latin typeface="+mn-lt"/>
                          <a:ea typeface="+mn-ea"/>
                          <a:cs typeface="+mn-cs"/>
                        </a:rPr>
                        <a:t>削減</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04236850"/>
                  </a:ext>
                </a:extLst>
              </a:tr>
              <a:tr h="478800">
                <a:tc>
                  <a:txBody>
                    <a:bodyPr/>
                    <a:lstStyle/>
                    <a:p>
                      <a:r>
                        <a:rPr kumimoji="1" lang="ja-JP" altLang="en-US" sz="1200" b="1" i="0" kern="1200" dirty="0">
                          <a:solidFill>
                            <a:schemeClr val="tx1">
                              <a:lumMod val="75000"/>
                              <a:lumOff val="25000"/>
                            </a:schemeClr>
                          </a:solidFill>
                          <a:effectLst/>
                          <a:latin typeface="+mn-lt"/>
                          <a:ea typeface="+mn-ea"/>
                          <a:cs typeface="+mn-cs"/>
                        </a:rPr>
                        <a:t>企業や社会の効率化</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0" i="0" kern="1200" dirty="0">
                          <a:solidFill>
                            <a:schemeClr val="tx1">
                              <a:lumMod val="75000"/>
                              <a:lumOff val="25000"/>
                            </a:schemeClr>
                          </a:solidFill>
                          <a:effectLst/>
                          <a:latin typeface="+mn-lt"/>
                          <a:ea typeface="+mn-ea"/>
                          <a:cs typeface="+mn-cs"/>
                        </a:rPr>
                        <a:t>お客様の生産性効率化で創出された経済価値</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ja-JP" sz="1200" b="1" i="0" kern="1200" dirty="0">
                          <a:solidFill>
                            <a:schemeClr val="tx1">
                              <a:lumMod val="75000"/>
                              <a:lumOff val="25000"/>
                            </a:schemeClr>
                          </a:solidFill>
                          <a:effectLst/>
                          <a:latin typeface="+mn-lt"/>
                          <a:ea typeface="+mn-ea"/>
                          <a:cs typeface="+mn-cs"/>
                        </a:rPr>
                        <a:t>2</a:t>
                      </a:r>
                      <a:r>
                        <a:rPr kumimoji="1" lang="ja-JP" altLang="en-US" sz="1200" b="1" i="0" kern="1200" dirty="0">
                          <a:solidFill>
                            <a:schemeClr val="tx1">
                              <a:lumMod val="75000"/>
                              <a:lumOff val="25000"/>
                            </a:schemeClr>
                          </a:solidFill>
                          <a:effectLst/>
                          <a:latin typeface="+mn-lt"/>
                          <a:ea typeface="+mn-ea"/>
                          <a:cs typeface="+mn-cs"/>
                        </a:rPr>
                        <a:t>兆円</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18536631"/>
                  </a:ext>
                </a:extLst>
              </a:tr>
              <a:tr h="478800">
                <a:tc>
                  <a:txBody>
                    <a:bodyPr/>
                    <a:lstStyle/>
                    <a:p>
                      <a:r>
                        <a:rPr kumimoji="1" lang="ja-JP" altLang="en-US" sz="1200" b="1" i="0" kern="1200" dirty="0">
                          <a:solidFill>
                            <a:schemeClr val="tx1">
                              <a:lumMod val="75000"/>
                              <a:lumOff val="25000"/>
                            </a:schemeClr>
                          </a:solidFill>
                          <a:effectLst/>
                          <a:latin typeface="+mn-lt"/>
                          <a:ea typeface="+mn-ea"/>
                          <a:cs typeface="+mn-cs"/>
                        </a:rPr>
                        <a:t>ライフサイクル最適と環境保全</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0" i="0" kern="1200" dirty="0">
                          <a:solidFill>
                            <a:schemeClr val="tx1">
                              <a:lumMod val="75000"/>
                              <a:lumOff val="25000"/>
                            </a:schemeClr>
                          </a:solidFill>
                          <a:effectLst/>
                          <a:latin typeface="+mn-lt"/>
                          <a:ea typeface="+mn-ea"/>
                          <a:cs typeface="+mn-cs"/>
                        </a:rPr>
                        <a:t>持続可能な操業に貢献している工場の数</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ja-JP" sz="1200" b="1" i="0" kern="1200" dirty="0">
                          <a:solidFill>
                            <a:schemeClr val="tx1">
                              <a:lumMod val="75000"/>
                              <a:lumOff val="25000"/>
                            </a:schemeClr>
                          </a:solidFill>
                          <a:effectLst/>
                          <a:latin typeface="+mn-lt"/>
                          <a:ea typeface="+mn-ea"/>
                          <a:cs typeface="+mn-cs"/>
                        </a:rPr>
                        <a:t>2</a:t>
                      </a:r>
                      <a:r>
                        <a:rPr kumimoji="1" lang="ja-JP" altLang="en-US" sz="1200" b="1" i="0" kern="1200" dirty="0">
                          <a:solidFill>
                            <a:schemeClr val="tx1">
                              <a:lumMod val="75000"/>
                              <a:lumOff val="25000"/>
                            </a:schemeClr>
                          </a:solidFill>
                          <a:effectLst/>
                          <a:latin typeface="+mn-lt"/>
                          <a:ea typeface="+mn-ea"/>
                          <a:cs typeface="+mn-cs"/>
                        </a:rPr>
                        <a:t>万工場</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9967817"/>
                  </a:ext>
                </a:extLst>
              </a:tr>
              <a:tr h="478800">
                <a:tc>
                  <a:txBody>
                    <a:bodyPr/>
                    <a:lstStyle/>
                    <a:p>
                      <a:r>
                        <a:rPr kumimoji="1" lang="ja-JP" altLang="en-US" sz="1200" b="1" i="0" kern="1200" dirty="0">
                          <a:solidFill>
                            <a:schemeClr val="tx1">
                              <a:lumMod val="75000"/>
                              <a:lumOff val="25000"/>
                            </a:schemeClr>
                          </a:solidFill>
                          <a:effectLst/>
                          <a:latin typeface="+mn-lt"/>
                          <a:ea typeface="+mn-ea"/>
                          <a:cs typeface="+mn-cs"/>
                        </a:rPr>
                        <a:t>安全と健康の向上</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ctr"/>
                      <a:r>
                        <a:rPr lang="ja-JP" altLang="en-US" sz="1200" dirty="0">
                          <a:solidFill>
                            <a:schemeClr val="tx1">
                              <a:lumMod val="75000"/>
                              <a:lumOff val="25000"/>
                            </a:schemeClr>
                          </a:solidFill>
                          <a:effectLst/>
                        </a:rPr>
                        <a:t>安全や健康に貢献している人数</a:t>
                      </a: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en-US" altLang="ja-JP" sz="1200" b="1" i="0" kern="1200" dirty="0">
                          <a:solidFill>
                            <a:schemeClr val="tx1">
                              <a:lumMod val="75000"/>
                              <a:lumOff val="25000"/>
                            </a:schemeClr>
                          </a:solidFill>
                          <a:effectLst/>
                          <a:latin typeface="+mn-lt"/>
                          <a:ea typeface="+mn-ea"/>
                          <a:cs typeface="+mn-cs"/>
                        </a:rPr>
                        <a:t>1</a:t>
                      </a:r>
                      <a:r>
                        <a:rPr kumimoji="1" lang="ja-JP" altLang="en-US" sz="1200" b="1" i="0" kern="1200" dirty="0">
                          <a:solidFill>
                            <a:schemeClr val="tx1">
                              <a:lumMod val="75000"/>
                              <a:lumOff val="25000"/>
                            </a:schemeClr>
                          </a:solidFill>
                          <a:effectLst/>
                          <a:latin typeface="+mn-lt"/>
                          <a:ea typeface="+mn-ea"/>
                          <a:cs typeface="+mn-cs"/>
                        </a:rPr>
                        <a:t>億人</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2129088"/>
                  </a:ext>
                </a:extLst>
              </a:tr>
              <a:tr h="478800">
                <a:tc>
                  <a:txBody>
                    <a:bodyPr/>
                    <a:lstStyle/>
                    <a:p>
                      <a:r>
                        <a:rPr kumimoji="1" lang="ja-JP" altLang="en-US" sz="1200" b="1" i="0" kern="1200" dirty="0">
                          <a:solidFill>
                            <a:schemeClr val="tx1">
                              <a:lumMod val="75000"/>
                              <a:lumOff val="25000"/>
                            </a:schemeClr>
                          </a:solidFill>
                          <a:effectLst/>
                          <a:latin typeface="+mn-lt"/>
                          <a:ea typeface="+mn-ea"/>
                          <a:cs typeface="+mn-cs"/>
                        </a:rPr>
                        <a:t>資源循環型エコシステムの創造</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0" i="0" kern="1200" dirty="0">
                          <a:solidFill>
                            <a:schemeClr val="tx1">
                              <a:lumMod val="75000"/>
                              <a:lumOff val="25000"/>
                            </a:schemeClr>
                          </a:solidFill>
                          <a:effectLst/>
                          <a:latin typeface="+mn-lt"/>
                          <a:ea typeface="+mn-ea"/>
                          <a:cs typeface="+mn-cs"/>
                        </a:rPr>
                        <a:t>資源循環に貢献する新規ビジネス立ち上げの状況</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1" i="0" kern="1200" dirty="0">
                          <a:solidFill>
                            <a:schemeClr val="tx1">
                              <a:lumMod val="75000"/>
                              <a:lumOff val="25000"/>
                            </a:schemeClr>
                          </a:solidFill>
                          <a:effectLst/>
                          <a:latin typeface="+mn-lt"/>
                          <a:ea typeface="+mn-ea"/>
                          <a:cs typeface="+mn-cs"/>
                        </a:rPr>
                        <a:t>複数の資源循環システムの確立</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44976535"/>
                  </a:ext>
                </a:extLst>
              </a:tr>
              <a:tr h="478800">
                <a:tc rowSpan="3">
                  <a:txBody>
                    <a:bodyPr/>
                    <a:lstStyle/>
                    <a:p>
                      <a:r>
                        <a:rPr kumimoji="1" lang="ja-JP" altLang="en-US" sz="1200" b="1" i="0" kern="1200" dirty="0">
                          <a:solidFill>
                            <a:schemeClr val="tx1">
                              <a:lumMod val="75000"/>
                              <a:lumOff val="25000"/>
                            </a:schemeClr>
                          </a:solidFill>
                          <a:effectLst/>
                          <a:latin typeface="+mn-lt"/>
                          <a:ea typeface="+mn-ea"/>
                          <a:cs typeface="+mn-cs"/>
                        </a:rPr>
                        <a:t>能力を発揮できる環境の実現</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4E9E5"/>
                    </a:solidFill>
                  </a:tcPr>
                </a:tc>
                <a:tc rowSpan="3">
                  <a:txBody>
                    <a:bodyPr/>
                    <a:lstStyle/>
                    <a:p>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0" i="0" kern="1200" dirty="0">
                          <a:solidFill>
                            <a:schemeClr val="tx1">
                              <a:lumMod val="75000"/>
                              <a:lumOff val="25000"/>
                            </a:schemeClr>
                          </a:solidFill>
                          <a:effectLst/>
                          <a:latin typeface="+mn-lt"/>
                          <a:ea typeface="+mn-ea"/>
                          <a:cs typeface="+mn-cs"/>
                        </a:rPr>
                        <a:t>社員の</a:t>
                      </a:r>
                      <a:r>
                        <a:rPr kumimoji="1" lang="en-US" altLang="ja-JP" sz="1200" b="0" i="0" kern="1200" dirty="0">
                          <a:solidFill>
                            <a:schemeClr val="tx1">
                              <a:lumMod val="75000"/>
                              <a:lumOff val="25000"/>
                            </a:schemeClr>
                          </a:solidFill>
                          <a:effectLst/>
                          <a:latin typeface="+mn-lt"/>
                          <a:ea typeface="+mn-ea"/>
                          <a:cs typeface="+mn-cs"/>
                        </a:rPr>
                        <a:t>Well-being</a:t>
                      </a:r>
                      <a:r>
                        <a:rPr kumimoji="1" lang="ja-JP" altLang="en-US" sz="1200" b="0" i="0" kern="1200" dirty="0">
                          <a:solidFill>
                            <a:schemeClr val="tx1">
                              <a:lumMod val="75000"/>
                              <a:lumOff val="25000"/>
                            </a:schemeClr>
                          </a:solidFill>
                          <a:effectLst/>
                          <a:latin typeface="+mn-lt"/>
                          <a:ea typeface="+mn-ea"/>
                          <a:cs typeface="+mn-cs"/>
                        </a:rPr>
                        <a:t>を高めるエンゲージメント</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ctr"/>
                      <a:r>
                        <a:rPr lang="ja-JP" altLang="en-US" sz="1200" b="1" dirty="0">
                          <a:solidFill>
                            <a:schemeClr val="tx1">
                              <a:lumMod val="75000"/>
                              <a:lumOff val="25000"/>
                            </a:schemeClr>
                          </a:solidFill>
                          <a:effectLst/>
                        </a:rPr>
                        <a:t>世界トップ集団と同レベル</a:t>
                      </a:r>
                      <a:endParaRPr lang="ja-JP" altLang="en-US" sz="1200" dirty="0">
                        <a:solidFill>
                          <a:schemeClr val="tx1">
                            <a:lumMod val="75000"/>
                            <a:lumOff val="25000"/>
                          </a:schemeClr>
                        </a:solidFill>
                        <a:effectLst/>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3118899"/>
                  </a:ext>
                </a:extLst>
              </a:tr>
              <a:tr h="478800">
                <a:tc vMerge="1">
                  <a:txBody>
                    <a:bodyPr/>
                    <a:lstStyle/>
                    <a:p>
                      <a:endParaRPr kumimoji="1" lang="ja-JP" altLang="en-US" sz="1200" dirty="0"/>
                    </a:p>
                  </a:txBody>
                  <a:tcPr anchor="ctr"/>
                </a:tc>
                <a:tc vMerge="1">
                  <a:txBody>
                    <a:bodyPr/>
                    <a:lstStyle/>
                    <a:p>
                      <a:endParaRPr kumimoji="1" lang="ja-JP" altLang="en-US" sz="1200" dirty="0"/>
                    </a:p>
                  </a:txBody>
                  <a:tcPr anchor="ctr"/>
                </a:tc>
                <a:tc>
                  <a:txBody>
                    <a:bodyPr/>
                    <a:lstStyle/>
                    <a:p>
                      <a:r>
                        <a:rPr kumimoji="1" lang="ja-JP" altLang="en-US" sz="1200" b="0" i="0" kern="1200" dirty="0">
                          <a:solidFill>
                            <a:schemeClr val="tx1">
                              <a:lumMod val="75000"/>
                              <a:lumOff val="25000"/>
                            </a:schemeClr>
                          </a:solidFill>
                          <a:effectLst/>
                          <a:latin typeface="+mn-lt"/>
                          <a:ea typeface="+mn-ea"/>
                          <a:cs typeface="+mn-cs"/>
                        </a:rPr>
                        <a:t>変革に向けた人財育成・能力開発の実績</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1" i="0" kern="1200" dirty="0">
                          <a:solidFill>
                            <a:schemeClr val="tx1">
                              <a:lumMod val="75000"/>
                              <a:lumOff val="25000"/>
                            </a:schemeClr>
                          </a:solidFill>
                          <a:effectLst/>
                          <a:latin typeface="+mn-lt"/>
                          <a:ea typeface="+mn-ea"/>
                          <a:cs typeface="+mn-cs"/>
                        </a:rPr>
                        <a:t>フューチャースキルセット</a:t>
                      </a:r>
                      <a:r>
                        <a:rPr kumimoji="1" lang="en-US" altLang="ja-JP" sz="1200" b="1" i="0" kern="1200" dirty="0">
                          <a:solidFill>
                            <a:schemeClr val="tx1">
                              <a:lumMod val="75000"/>
                              <a:lumOff val="25000"/>
                            </a:schemeClr>
                          </a:solidFill>
                          <a:effectLst/>
                          <a:latin typeface="+mn-lt"/>
                          <a:ea typeface="+mn-ea"/>
                          <a:cs typeface="+mn-cs"/>
                        </a:rPr>
                        <a:t>(</a:t>
                      </a:r>
                      <a:r>
                        <a:rPr kumimoji="1" lang="ja-JP" altLang="en-US" sz="1200" b="1" i="0" kern="1200" dirty="0">
                          <a:solidFill>
                            <a:schemeClr val="tx1">
                              <a:lumMod val="75000"/>
                              <a:lumOff val="25000"/>
                            </a:schemeClr>
                          </a:solidFill>
                          <a:effectLst/>
                          <a:latin typeface="+mn-lt"/>
                          <a:ea typeface="+mn-ea"/>
                          <a:cs typeface="+mn-cs"/>
                        </a:rPr>
                        <a:t>新事業や新分野で活躍するためのスキル</a:t>
                      </a:r>
                      <a:r>
                        <a:rPr kumimoji="1" lang="en-US" altLang="ja-JP" sz="1200" b="1" i="0" kern="1200" dirty="0">
                          <a:solidFill>
                            <a:schemeClr val="tx1">
                              <a:lumMod val="75000"/>
                              <a:lumOff val="25000"/>
                            </a:schemeClr>
                          </a:solidFill>
                          <a:effectLst/>
                          <a:latin typeface="+mn-lt"/>
                          <a:ea typeface="+mn-ea"/>
                          <a:cs typeface="+mn-cs"/>
                        </a:rPr>
                        <a:t>)</a:t>
                      </a:r>
                      <a:r>
                        <a:rPr kumimoji="1" lang="ja-JP" altLang="en-US" sz="1200" b="1" i="0" kern="1200" dirty="0">
                          <a:solidFill>
                            <a:schemeClr val="tx1">
                              <a:lumMod val="75000"/>
                              <a:lumOff val="25000"/>
                            </a:schemeClr>
                          </a:solidFill>
                          <a:effectLst/>
                          <a:latin typeface="+mn-lt"/>
                          <a:ea typeface="+mn-ea"/>
                          <a:cs typeface="+mn-cs"/>
                        </a:rPr>
                        <a:t>の習得</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8747020"/>
                  </a:ext>
                </a:extLst>
              </a:tr>
              <a:tr h="478800">
                <a:tc vMerge="1">
                  <a:txBody>
                    <a:bodyPr/>
                    <a:lstStyle/>
                    <a:p>
                      <a:endParaRPr kumimoji="1" lang="ja-JP" altLang="en-US" sz="1200" dirty="0"/>
                    </a:p>
                  </a:txBody>
                  <a:tcPr anchor="ctr"/>
                </a:tc>
                <a:tc vMerge="1">
                  <a:txBody>
                    <a:bodyPr/>
                    <a:lstStyle/>
                    <a:p>
                      <a:endParaRPr kumimoji="1" lang="ja-JP" altLang="en-US" sz="1200" dirty="0"/>
                    </a:p>
                  </a:txBody>
                  <a:tcPr anchor="ctr"/>
                </a:tc>
                <a:tc>
                  <a:txBody>
                    <a:bodyPr/>
                    <a:lstStyle/>
                    <a:p>
                      <a:r>
                        <a:rPr kumimoji="1" lang="ja-JP" altLang="en-US" sz="1200" b="0" i="0" kern="1200" dirty="0">
                          <a:solidFill>
                            <a:schemeClr val="tx1">
                              <a:lumMod val="75000"/>
                              <a:lumOff val="25000"/>
                            </a:schemeClr>
                          </a:solidFill>
                          <a:effectLst/>
                          <a:latin typeface="+mn-lt"/>
                          <a:ea typeface="+mn-ea"/>
                          <a:cs typeface="+mn-cs"/>
                        </a:rPr>
                        <a:t>ダイバーシティ・インクルージョンの達成度</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kumimoji="1" lang="ja-JP" altLang="en-US" sz="1200" b="1" i="0" kern="1200" dirty="0">
                          <a:solidFill>
                            <a:schemeClr val="tx1">
                              <a:lumMod val="75000"/>
                              <a:lumOff val="25000"/>
                            </a:schemeClr>
                          </a:solidFill>
                          <a:effectLst/>
                          <a:latin typeface="+mn-lt"/>
                          <a:ea typeface="+mn-ea"/>
                          <a:cs typeface="+mn-cs"/>
                        </a:rPr>
                        <a:t>女性管理職比率 </a:t>
                      </a:r>
                      <a:r>
                        <a:rPr kumimoji="1" lang="en-US" altLang="ja-JP" sz="1200" b="1" i="0" kern="1200" dirty="0">
                          <a:solidFill>
                            <a:schemeClr val="tx1">
                              <a:lumMod val="75000"/>
                              <a:lumOff val="25000"/>
                            </a:schemeClr>
                          </a:solidFill>
                          <a:effectLst/>
                          <a:latin typeface="+mn-lt"/>
                          <a:ea typeface="+mn-ea"/>
                          <a:cs typeface="+mn-cs"/>
                        </a:rPr>
                        <a:t>20%</a:t>
                      </a:r>
                      <a:br>
                        <a:rPr kumimoji="1" lang="en-US" altLang="ja-JP" sz="1200" b="1" i="0" kern="1200" dirty="0">
                          <a:solidFill>
                            <a:schemeClr val="tx1">
                              <a:lumMod val="75000"/>
                              <a:lumOff val="25000"/>
                            </a:schemeClr>
                          </a:solidFill>
                          <a:effectLst/>
                          <a:latin typeface="+mn-lt"/>
                          <a:ea typeface="+mn-ea"/>
                          <a:cs typeface="+mn-cs"/>
                        </a:rPr>
                      </a:br>
                      <a:r>
                        <a:rPr kumimoji="1" lang="ja-JP" altLang="en-US" sz="1200" b="1" i="0" kern="1200" dirty="0">
                          <a:solidFill>
                            <a:schemeClr val="tx1">
                              <a:lumMod val="75000"/>
                              <a:lumOff val="25000"/>
                            </a:schemeClr>
                          </a:solidFill>
                          <a:effectLst/>
                          <a:latin typeface="+mn-lt"/>
                          <a:ea typeface="+mn-ea"/>
                          <a:cs typeface="+mn-cs"/>
                        </a:rPr>
                        <a:t>上位の意思決定層のダイバーシティ向上</a:t>
                      </a:r>
                      <a:endParaRPr kumimoji="1" lang="ja-JP" altLang="en-US" sz="1200" dirty="0">
                        <a:solidFill>
                          <a:schemeClr val="tx1">
                            <a:lumMod val="75000"/>
                            <a:lumOff val="25000"/>
                          </a:schemeClr>
                        </a:solidFill>
                      </a:endParaRPr>
                    </a:p>
                  </a:txBody>
                  <a:tcPr marL="90000" marR="90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76450053"/>
                  </a:ext>
                </a:extLst>
              </a:tr>
            </a:tbl>
          </a:graphicData>
        </a:graphic>
      </p:graphicFrame>
      <p:grpSp>
        <p:nvGrpSpPr>
          <p:cNvPr id="72" name="グループ化 71">
            <a:extLst>
              <a:ext uri="{FF2B5EF4-FFF2-40B4-BE49-F238E27FC236}">
                <a16:creationId xmlns:a16="http://schemas.microsoft.com/office/drawing/2014/main" id="{B793F3D2-93A8-45B7-9DF2-AC6F3B7ED7A7}"/>
              </a:ext>
            </a:extLst>
          </p:cNvPr>
          <p:cNvGrpSpPr/>
          <p:nvPr/>
        </p:nvGrpSpPr>
        <p:grpSpPr>
          <a:xfrm>
            <a:off x="3323190" y="1762059"/>
            <a:ext cx="753897" cy="360000"/>
            <a:chOff x="4070185" y="1295817"/>
            <a:chExt cx="753897" cy="360000"/>
          </a:xfrm>
        </p:grpSpPr>
        <p:pic>
          <p:nvPicPr>
            <p:cNvPr id="73" name="図 72" descr="アイコン が含まれている画像&#10;&#10;自動的に生成された説明">
              <a:extLst>
                <a:ext uri="{FF2B5EF4-FFF2-40B4-BE49-F238E27FC236}">
                  <a16:creationId xmlns:a16="http://schemas.microsoft.com/office/drawing/2014/main" id="{81A3AC94-0CC2-4F78-8266-076EC1465E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4082" y="1295817"/>
              <a:ext cx="360000" cy="360000"/>
            </a:xfrm>
            <a:prstGeom prst="rect">
              <a:avLst/>
            </a:prstGeom>
          </p:spPr>
        </p:pic>
        <p:pic>
          <p:nvPicPr>
            <p:cNvPr id="74" name="図 73" descr="アイコン&#10;&#10;自動的に生成された説明">
              <a:extLst>
                <a:ext uri="{FF2B5EF4-FFF2-40B4-BE49-F238E27FC236}">
                  <a16:creationId xmlns:a16="http://schemas.microsoft.com/office/drawing/2014/main" id="{B2553559-4C13-4342-AB7A-A58FDF4D94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0185" y="1295817"/>
              <a:ext cx="360000" cy="360000"/>
            </a:xfrm>
            <a:prstGeom prst="rect">
              <a:avLst/>
            </a:prstGeom>
          </p:spPr>
        </p:pic>
      </p:grpSp>
      <p:grpSp>
        <p:nvGrpSpPr>
          <p:cNvPr id="75" name="グループ化 74">
            <a:extLst>
              <a:ext uri="{FF2B5EF4-FFF2-40B4-BE49-F238E27FC236}">
                <a16:creationId xmlns:a16="http://schemas.microsoft.com/office/drawing/2014/main" id="{42966E79-A75F-4426-895D-12C9F0534B9C}"/>
              </a:ext>
            </a:extLst>
          </p:cNvPr>
          <p:cNvGrpSpPr/>
          <p:nvPr/>
        </p:nvGrpSpPr>
        <p:grpSpPr>
          <a:xfrm>
            <a:off x="2742687" y="2723694"/>
            <a:ext cx="1914902" cy="360000"/>
            <a:chOff x="7678107" y="1362648"/>
            <a:chExt cx="1914902" cy="360000"/>
          </a:xfrm>
        </p:grpSpPr>
        <p:pic>
          <p:nvPicPr>
            <p:cNvPr id="76" name="図 75" descr="アイコン が含まれている画像&#10;&#10;自動的に生成された説明">
              <a:extLst>
                <a:ext uri="{FF2B5EF4-FFF2-40B4-BE49-F238E27FC236}">
                  <a16:creationId xmlns:a16="http://schemas.microsoft.com/office/drawing/2014/main" id="{C87F05C0-AA2E-4DF6-81E9-4244F55937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4282" y="1362648"/>
              <a:ext cx="360000" cy="360000"/>
            </a:xfrm>
            <a:prstGeom prst="rect">
              <a:avLst/>
            </a:prstGeom>
          </p:spPr>
        </p:pic>
        <p:pic>
          <p:nvPicPr>
            <p:cNvPr id="77" name="図 76" descr="ロゴ が含まれている画像&#10;&#10;自動的に生成された説明">
              <a:extLst>
                <a:ext uri="{FF2B5EF4-FFF2-40B4-BE49-F238E27FC236}">
                  <a16:creationId xmlns:a16="http://schemas.microsoft.com/office/drawing/2014/main" id="{76F8E80D-B4F3-4B12-A8F7-49908A1DF4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33009" y="1362648"/>
              <a:ext cx="360000" cy="360000"/>
            </a:xfrm>
            <a:prstGeom prst="rect">
              <a:avLst/>
            </a:prstGeom>
          </p:spPr>
        </p:pic>
        <p:pic>
          <p:nvPicPr>
            <p:cNvPr id="78" name="図 77" descr="アイコン&#10;&#10;自動的に生成された説明">
              <a:extLst>
                <a:ext uri="{FF2B5EF4-FFF2-40B4-BE49-F238E27FC236}">
                  <a16:creationId xmlns:a16="http://schemas.microsoft.com/office/drawing/2014/main" id="{E1F0D616-9D08-48F0-8978-07DB39EFC4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78107" y="1362648"/>
              <a:ext cx="360000" cy="360000"/>
            </a:xfrm>
            <a:prstGeom prst="rect">
              <a:avLst/>
            </a:prstGeom>
          </p:spPr>
        </p:pic>
        <p:pic>
          <p:nvPicPr>
            <p:cNvPr id="79" name="図 78" descr="アイコン&#10;&#10;自動的に生成された説明">
              <a:extLst>
                <a:ext uri="{FF2B5EF4-FFF2-40B4-BE49-F238E27FC236}">
                  <a16:creationId xmlns:a16="http://schemas.microsoft.com/office/drawing/2014/main" id="{49A2E4A7-2417-419C-B0E6-67E8D9574B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6832" y="1362648"/>
              <a:ext cx="360000" cy="360000"/>
            </a:xfrm>
            <a:prstGeom prst="rect">
              <a:avLst/>
            </a:prstGeom>
          </p:spPr>
        </p:pic>
        <p:pic>
          <p:nvPicPr>
            <p:cNvPr id="80" name="図 79" descr="アイコン が含まれている画像&#10;&#10;自動的に生成された説明">
              <a:extLst>
                <a:ext uri="{FF2B5EF4-FFF2-40B4-BE49-F238E27FC236}">
                  <a16:creationId xmlns:a16="http://schemas.microsoft.com/office/drawing/2014/main" id="{83B45D74-12AE-41B4-923B-C51E0471F3B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5557" y="1362648"/>
              <a:ext cx="360000" cy="360000"/>
            </a:xfrm>
            <a:prstGeom prst="rect">
              <a:avLst/>
            </a:prstGeom>
          </p:spPr>
        </p:pic>
      </p:grpSp>
      <p:grpSp>
        <p:nvGrpSpPr>
          <p:cNvPr id="81" name="グループ化 80">
            <a:extLst>
              <a:ext uri="{FF2B5EF4-FFF2-40B4-BE49-F238E27FC236}">
                <a16:creationId xmlns:a16="http://schemas.microsoft.com/office/drawing/2014/main" id="{C1CB3F81-3B0F-4527-8039-76479E52E810}"/>
              </a:ext>
            </a:extLst>
          </p:cNvPr>
          <p:cNvGrpSpPr/>
          <p:nvPr/>
        </p:nvGrpSpPr>
        <p:grpSpPr>
          <a:xfrm>
            <a:off x="2939386" y="3202384"/>
            <a:ext cx="1521505" cy="360000"/>
            <a:chOff x="9908639" y="1354628"/>
            <a:chExt cx="1521505" cy="360000"/>
          </a:xfrm>
        </p:grpSpPr>
        <p:pic>
          <p:nvPicPr>
            <p:cNvPr id="82" name="図 81" descr="図形 が含まれている画像&#10;&#10;自動的に生成された説明">
              <a:extLst>
                <a:ext uri="{FF2B5EF4-FFF2-40B4-BE49-F238E27FC236}">
                  <a16:creationId xmlns:a16="http://schemas.microsoft.com/office/drawing/2014/main" id="{2FBA3753-F189-4F40-95F2-F042AA2FFD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08639" y="1354628"/>
              <a:ext cx="360000" cy="360000"/>
            </a:xfrm>
            <a:prstGeom prst="rect">
              <a:avLst/>
            </a:prstGeom>
          </p:spPr>
        </p:pic>
        <p:pic>
          <p:nvPicPr>
            <p:cNvPr id="83" name="図 82" descr="ロゴ&#10;&#10;自動的に生成された説明">
              <a:extLst>
                <a:ext uri="{FF2B5EF4-FFF2-40B4-BE49-F238E27FC236}">
                  <a16:creationId xmlns:a16="http://schemas.microsoft.com/office/drawing/2014/main" id="{DC62DFF4-CB44-46CD-90DF-4E0BD0E332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070144" y="1354628"/>
              <a:ext cx="360000" cy="360000"/>
            </a:xfrm>
            <a:prstGeom prst="rect">
              <a:avLst/>
            </a:prstGeom>
          </p:spPr>
        </p:pic>
        <p:pic>
          <p:nvPicPr>
            <p:cNvPr id="84" name="図 83" descr="ロゴ が含まれている画像&#10;&#10;自動的に生成された説明">
              <a:extLst>
                <a:ext uri="{FF2B5EF4-FFF2-40B4-BE49-F238E27FC236}">
                  <a16:creationId xmlns:a16="http://schemas.microsoft.com/office/drawing/2014/main" id="{CC2B062A-790C-40C5-9F87-2C883B7B09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82975" y="1354628"/>
              <a:ext cx="360000" cy="360000"/>
            </a:xfrm>
            <a:prstGeom prst="rect">
              <a:avLst/>
            </a:prstGeom>
          </p:spPr>
        </p:pic>
        <p:pic>
          <p:nvPicPr>
            <p:cNvPr id="85" name="図 84" descr="アイコン が含まれている画像&#10;&#10;自動的に生成された説明">
              <a:extLst>
                <a:ext uri="{FF2B5EF4-FFF2-40B4-BE49-F238E27FC236}">
                  <a16:creationId xmlns:a16="http://schemas.microsoft.com/office/drawing/2014/main" id="{1FCC237C-1A2C-4131-B0F5-0A62E1FB8C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295807" y="1354628"/>
              <a:ext cx="360000" cy="360000"/>
            </a:xfrm>
            <a:prstGeom prst="rect">
              <a:avLst/>
            </a:prstGeom>
          </p:spPr>
        </p:pic>
      </p:grpSp>
      <p:grpSp>
        <p:nvGrpSpPr>
          <p:cNvPr id="86" name="グループ化 85">
            <a:extLst>
              <a:ext uri="{FF2B5EF4-FFF2-40B4-BE49-F238E27FC236}">
                <a16:creationId xmlns:a16="http://schemas.microsoft.com/office/drawing/2014/main" id="{EA6AF4F4-926D-45B3-9022-D7A15018A07B}"/>
              </a:ext>
            </a:extLst>
          </p:cNvPr>
          <p:cNvGrpSpPr/>
          <p:nvPr/>
        </p:nvGrpSpPr>
        <p:grpSpPr>
          <a:xfrm>
            <a:off x="2937221" y="3681074"/>
            <a:ext cx="1525835" cy="360000"/>
            <a:chOff x="1687346" y="4012826"/>
            <a:chExt cx="1525835" cy="360000"/>
          </a:xfrm>
        </p:grpSpPr>
        <p:pic>
          <p:nvPicPr>
            <p:cNvPr id="87" name="図 86" descr="アイコン が含まれている画像&#10;&#10;自動的に生成された説明">
              <a:extLst>
                <a:ext uri="{FF2B5EF4-FFF2-40B4-BE49-F238E27FC236}">
                  <a16:creationId xmlns:a16="http://schemas.microsoft.com/office/drawing/2014/main" id="{2FFF1702-A567-4BC5-B2D1-D686ADDBE7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p:spPr>
        </p:pic>
        <p:pic>
          <p:nvPicPr>
            <p:cNvPr id="88" name="図 87" descr="アイコン&#10;&#10;中程度の精度で自動的に生成された説明">
              <a:extLst>
                <a:ext uri="{FF2B5EF4-FFF2-40B4-BE49-F238E27FC236}">
                  <a16:creationId xmlns:a16="http://schemas.microsoft.com/office/drawing/2014/main" id="{0AAB8F8A-1EC3-4358-9713-2AD13FA4B26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p:spPr>
        </p:pic>
        <p:pic>
          <p:nvPicPr>
            <p:cNvPr id="89" name="図 88" descr="図形 が含まれている画像&#10;&#10;自動的に生成された説明">
              <a:extLst>
                <a:ext uri="{FF2B5EF4-FFF2-40B4-BE49-F238E27FC236}">
                  <a16:creationId xmlns:a16="http://schemas.microsoft.com/office/drawing/2014/main" id="{9ACBD589-8BBE-4C36-B339-0E05A85799E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p:spPr>
        </p:pic>
        <p:pic>
          <p:nvPicPr>
            <p:cNvPr id="90" name="図 89" descr="アイコン が含まれている画像&#10;&#10;自動的に生成された説明">
              <a:extLst>
                <a:ext uri="{FF2B5EF4-FFF2-40B4-BE49-F238E27FC236}">
                  <a16:creationId xmlns:a16="http://schemas.microsoft.com/office/drawing/2014/main" id="{A8E7DABE-1598-4C4B-B3CD-38E16361B19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p:spPr>
        </p:pic>
      </p:grpSp>
      <p:grpSp>
        <p:nvGrpSpPr>
          <p:cNvPr id="91" name="グループ化 90">
            <a:extLst>
              <a:ext uri="{FF2B5EF4-FFF2-40B4-BE49-F238E27FC236}">
                <a16:creationId xmlns:a16="http://schemas.microsoft.com/office/drawing/2014/main" id="{DCBF50CB-E4DC-44A9-8411-E19FD36648E3}"/>
              </a:ext>
            </a:extLst>
          </p:cNvPr>
          <p:cNvGrpSpPr/>
          <p:nvPr/>
        </p:nvGrpSpPr>
        <p:grpSpPr>
          <a:xfrm>
            <a:off x="2745130" y="4159765"/>
            <a:ext cx="1910016" cy="360000"/>
            <a:chOff x="3566557" y="4011249"/>
            <a:chExt cx="1910016" cy="360000"/>
          </a:xfrm>
        </p:grpSpPr>
        <p:pic>
          <p:nvPicPr>
            <p:cNvPr id="92" name="図 91" descr="アイコン が含まれている画像&#10;&#10;自動的に生成された説明">
              <a:extLst>
                <a:ext uri="{FF2B5EF4-FFF2-40B4-BE49-F238E27FC236}">
                  <a16:creationId xmlns:a16="http://schemas.microsoft.com/office/drawing/2014/main" id="{8B087AEC-6331-459C-932C-328054AE9F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6557" y="4011249"/>
              <a:ext cx="360000" cy="360000"/>
            </a:xfrm>
            <a:prstGeom prst="rect">
              <a:avLst/>
            </a:prstGeom>
          </p:spPr>
        </p:pic>
        <p:pic>
          <p:nvPicPr>
            <p:cNvPr id="93" name="図 92" descr="ロゴ が含まれている画像&#10;&#10;自動的に生成された説明">
              <a:extLst>
                <a:ext uri="{FF2B5EF4-FFF2-40B4-BE49-F238E27FC236}">
                  <a16:creationId xmlns:a16="http://schemas.microsoft.com/office/drawing/2014/main" id="{7E545AD8-D64A-4E43-92EB-D7586FDE60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4061" y="4011249"/>
              <a:ext cx="360000" cy="360000"/>
            </a:xfrm>
            <a:prstGeom prst="rect">
              <a:avLst/>
            </a:prstGeom>
          </p:spPr>
        </p:pic>
        <p:pic>
          <p:nvPicPr>
            <p:cNvPr id="94" name="図 93" descr="グラフィカル ユーザー インターフェイス, アプリケーション, アイコン&#10;&#10;自動的に生成された説明">
              <a:extLst>
                <a:ext uri="{FF2B5EF4-FFF2-40B4-BE49-F238E27FC236}">
                  <a16:creationId xmlns:a16="http://schemas.microsoft.com/office/drawing/2014/main" id="{F45E14F4-2A6C-4C45-89CA-B5B225191E4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16573" y="4011249"/>
              <a:ext cx="360000" cy="360000"/>
            </a:xfrm>
            <a:prstGeom prst="rect">
              <a:avLst/>
            </a:prstGeom>
          </p:spPr>
        </p:pic>
        <p:pic>
          <p:nvPicPr>
            <p:cNvPr id="95" name="図 94" descr="アイコン が含まれている画像&#10;&#10;自動的に生成された説明">
              <a:extLst>
                <a:ext uri="{FF2B5EF4-FFF2-40B4-BE49-F238E27FC236}">
                  <a16:creationId xmlns:a16="http://schemas.microsoft.com/office/drawing/2014/main" id="{6D9433CB-0A79-480B-83FD-8D775A03C1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41565" y="4011249"/>
              <a:ext cx="360000" cy="360000"/>
            </a:xfrm>
            <a:prstGeom prst="rect">
              <a:avLst/>
            </a:prstGeom>
          </p:spPr>
        </p:pic>
        <p:pic>
          <p:nvPicPr>
            <p:cNvPr id="96" name="図 95" descr="ロゴ&#10;&#10;自動的に生成された説明">
              <a:extLst>
                <a:ext uri="{FF2B5EF4-FFF2-40B4-BE49-F238E27FC236}">
                  <a16:creationId xmlns:a16="http://schemas.microsoft.com/office/drawing/2014/main" id="{AE273913-BE0C-457C-A7BC-40DC1F6CF6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9069" y="4011249"/>
              <a:ext cx="360000" cy="360000"/>
            </a:xfrm>
            <a:prstGeom prst="rect">
              <a:avLst/>
            </a:prstGeom>
          </p:spPr>
        </p:pic>
      </p:grpSp>
      <p:grpSp>
        <p:nvGrpSpPr>
          <p:cNvPr id="97" name="グループ化 96">
            <a:extLst>
              <a:ext uri="{FF2B5EF4-FFF2-40B4-BE49-F238E27FC236}">
                <a16:creationId xmlns:a16="http://schemas.microsoft.com/office/drawing/2014/main" id="{1C2BCBAE-B65E-4D88-9854-FB29415F9AB8}"/>
              </a:ext>
            </a:extLst>
          </p:cNvPr>
          <p:cNvGrpSpPr/>
          <p:nvPr/>
        </p:nvGrpSpPr>
        <p:grpSpPr>
          <a:xfrm>
            <a:off x="3325384" y="5121400"/>
            <a:ext cx="749508" cy="360000"/>
            <a:chOff x="8284299" y="3968244"/>
            <a:chExt cx="749508" cy="360000"/>
          </a:xfrm>
        </p:grpSpPr>
        <p:pic>
          <p:nvPicPr>
            <p:cNvPr id="98" name="図 97" descr="アイコン&#10;&#10;自動的に生成された説明">
              <a:extLst>
                <a:ext uri="{FF2B5EF4-FFF2-40B4-BE49-F238E27FC236}">
                  <a16:creationId xmlns:a16="http://schemas.microsoft.com/office/drawing/2014/main" id="{C5D30D0D-E812-42A5-831F-FBD75C654C5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99" name="図 98" descr="アイコン が含まれている画像&#10;&#10;自動的に生成された説明">
              <a:extLst>
                <a:ext uri="{FF2B5EF4-FFF2-40B4-BE49-F238E27FC236}">
                  <a16:creationId xmlns:a16="http://schemas.microsoft.com/office/drawing/2014/main" id="{5185DF31-BD5B-43AC-B3CA-C00E8930A8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sp>
        <p:nvSpPr>
          <p:cNvPr id="4" name="正方形/長方形 3">
            <a:extLst>
              <a:ext uri="{FF2B5EF4-FFF2-40B4-BE49-F238E27FC236}">
                <a16:creationId xmlns:a16="http://schemas.microsoft.com/office/drawing/2014/main" id="{9D8259F6-04FD-44B6-8109-32B227600C3C}"/>
              </a:ext>
            </a:extLst>
          </p:cNvPr>
          <p:cNvSpPr/>
          <p:nvPr/>
        </p:nvSpPr>
        <p:spPr>
          <a:xfrm>
            <a:off x="6920181" y="6034493"/>
            <a:ext cx="5107579" cy="206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rPr>
              <a:t>*Scope3</a:t>
            </a:r>
            <a:r>
              <a:rPr kumimoji="1" lang="ja-JP" altLang="en-US" sz="900" dirty="0">
                <a:solidFill>
                  <a:schemeClr val="tx1"/>
                </a:solidFill>
              </a:rPr>
              <a:t>は購入した製品／サービス</a:t>
            </a:r>
            <a:r>
              <a:rPr kumimoji="1" lang="en-US" altLang="ja-JP" sz="900" dirty="0">
                <a:solidFill>
                  <a:schemeClr val="tx1"/>
                </a:solidFill>
              </a:rPr>
              <a:t>(</a:t>
            </a:r>
            <a:r>
              <a:rPr kumimoji="1" lang="ja-JP" altLang="en-US" sz="900" dirty="0">
                <a:solidFill>
                  <a:schemeClr val="tx1"/>
                </a:solidFill>
              </a:rPr>
              <a:t>カテゴリー</a:t>
            </a:r>
            <a:r>
              <a:rPr kumimoji="1" lang="en-US" altLang="ja-JP" sz="900" dirty="0">
                <a:solidFill>
                  <a:schemeClr val="tx1"/>
                </a:solidFill>
              </a:rPr>
              <a:t>1)</a:t>
            </a:r>
            <a:r>
              <a:rPr kumimoji="1" lang="ja-JP" altLang="en-US" sz="900" dirty="0">
                <a:solidFill>
                  <a:schemeClr val="tx1"/>
                </a:solidFill>
              </a:rPr>
              <a:t>および販売した製品の使用</a:t>
            </a:r>
            <a:r>
              <a:rPr kumimoji="1" lang="en-US" altLang="ja-JP" sz="900" dirty="0">
                <a:solidFill>
                  <a:schemeClr val="tx1"/>
                </a:solidFill>
              </a:rPr>
              <a:t>(</a:t>
            </a:r>
            <a:r>
              <a:rPr kumimoji="1" lang="ja-JP" altLang="en-US" sz="900" dirty="0">
                <a:solidFill>
                  <a:schemeClr val="tx1"/>
                </a:solidFill>
              </a:rPr>
              <a:t>カテゴリー</a:t>
            </a:r>
            <a:r>
              <a:rPr kumimoji="1" lang="en-US" altLang="ja-JP" sz="900" dirty="0">
                <a:solidFill>
                  <a:schemeClr val="tx1"/>
                </a:solidFill>
              </a:rPr>
              <a:t>11)</a:t>
            </a:r>
            <a:r>
              <a:rPr kumimoji="1" lang="ja-JP" altLang="en-US" sz="900" dirty="0">
                <a:solidFill>
                  <a:schemeClr val="tx1"/>
                </a:solidFill>
              </a:rPr>
              <a:t>が対象</a:t>
            </a:r>
          </a:p>
        </p:txBody>
      </p:sp>
    </p:spTree>
    <p:extLst>
      <p:ext uri="{BB962C8B-B14F-4D97-AF65-F5344CB8AC3E}">
        <p14:creationId xmlns:p14="http://schemas.microsoft.com/office/powerpoint/2010/main" val="3389154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1385F-6E5C-407B-8A1A-480CEB6EC98D}"/>
              </a:ext>
            </a:extLst>
          </p:cNvPr>
          <p:cNvSpPr>
            <a:spLocks noGrp="1"/>
          </p:cNvSpPr>
          <p:nvPr>
            <p:ph type="title"/>
          </p:nvPr>
        </p:nvSpPr>
        <p:spPr/>
        <p:txBody>
          <a:bodyPr/>
          <a:lstStyle/>
          <a:p>
            <a:r>
              <a:rPr kumimoji="1" lang="ja-JP" altLang="en-US" dirty="0"/>
              <a:t>サステナビリティ貢献事例</a:t>
            </a:r>
          </a:p>
        </p:txBody>
      </p:sp>
      <p:sp>
        <p:nvSpPr>
          <p:cNvPr id="3" name="スライド番号プレースホルダー 2">
            <a:extLst>
              <a:ext uri="{FF2B5EF4-FFF2-40B4-BE49-F238E27FC236}">
                <a16:creationId xmlns:a16="http://schemas.microsoft.com/office/drawing/2014/main" id="{B5328DB0-23CE-4BA5-A9F9-3DE6C27BA40F}"/>
              </a:ext>
            </a:extLst>
          </p:cNvPr>
          <p:cNvSpPr>
            <a:spLocks noGrp="1"/>
          </p:cNvSpPr>
          <p:nvPr>
            <p:ph type="sldNum" sz="quarter" idx="12"/>
          </p:nvPr>
        </p:nvSpPr>
        <p:spPr/>
        <p:txBody>
          <a:bodyPr/>
          <a:lstStyle/>
          <a:p>
            <a:fld id="{584EAAFE-CFE5-40AD-8E95-5BFF290DC5CF}" type="slidenum">
              <a:rPr kumimoji="1" lang="ja-JP" altLang="en-US" smtClean="0"/>
              <a:pPr/>
              <a:t>14</a:t>
            </a:fld>
            <a:endParaRPr kumimoji="1" lang="ja-JP" altLang="en-US"/>
          </a:p>
        </p:txBody>
      </p:sp>
    </p:spTree>
    <p:extLst>
      <p:ext uri="{BB962C8B-B14F-4D97-AF65-F5344CB8AC3E}">
        <p14:creationId xmlns:p14="http://schemas.microsoft.com/office/powerpoint/2010/main" val="203552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kumimoji="1" lang="ja-JP" altLang="en-US" dirty="0"/>
              <a:t>カーボンニュートラルの達成</a:t>
            </a:r>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15</a:t>
            </a:fld>
            <a:endParaRPr kumimoji="1" lang="ja-JP" altLang="en-US"/>
          </a:p>
        </p:txBody>
      </p:sp>
    </p:spTree>
    <p:extLst>
      <p:ext uri="{BB962C8B-B14F-4D97-AF65-F5344CB8AC3E}">
        <p14:creationId xmlns:p14="http://schemas.microsoft.com/office/powerpoint/2010/main" val="28273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277317E-1BB0-4E0B-92AB-07B883983FB9}"/>
              </a:ext>
            </a:extLst>
          </p:cNvPr>
          <p:cNvGrpSpPr/>
          <p:nvPr/>
        </p:nvGrpSpPr>
        <p:grpSpPr>
          <a:xfrm>
            <a:off x="515098" y="842400"/>
            <a:ext cx="8928000" cy="2172349"/>
            <a:chOff x="476998" y="870110"/>
            <a:chExt cx="8928000" cy="2172349"/>
          </a:xfrm>
        </p:grpSpPr>
        <p:sp>
          <p:nvSpPr>
            <p:cNvPr id="20" name="楕円 55">
              <a:extLst>
                <a:ext uri="{FF2B5EF4-FFF2-40B4-BE49-F238E27FC236}">
                  <a16:creationId xmlns:a16="http://schemas.microsoft.com/office/drawing/2014/main" id="{E3F41051-32BF-433A-A7D3-93E59F737DE7}"/>
                </a:ext>
              </a:extLst>
            </p:cNvPr>
            <p:cNvSpPr/>
            <p:nvPr/>
          </p:nvSpPr>
          <p:spPr>
            <a:xfrm>
              <a:off x="476998" y="1024758"/>
              <a:ext cx="8928000" cy="2017701"/>
            </a:xfrm>
            <a:custGeom>
              <a:avLst/>
              <a:gdLst>
                <a:gd name="connsiteX0" fmla="*/ 0 w 8928000"/>
                <a:gd name="connsiteY0" fmla="*/ 121323 h 2016000"/>
                <a:gd name="connsiteX1" fmla="*/ 121323 w 8928000"/>
                <a:gd name="connsiteY1" fmla="*/ 0 h 2016000"/>
                <a:gd name="connsiteX2" fmla="*/ 8806677 w 8928000"/>
                <a:gd name="connsiteY2" fmla="*/ 0 h 2016000"/>
                <a:gd name="connsiteX3" fmla="*/ 8928000 w 8928000"/>
                <a:gd name="connsiteY3" fmla="*/ 121323 h 2016000"/>
                <a:gd name="connsiteX4" fmla="*/ 8928000 w 8928000"/>
                <a:gd name="connsiteY4" fmla="*/ 1894677 h 2016000"/>
                <a:gd name="connsiteX5" fmla="*/ 8806677 w 8928000"/>
                <a:gd name="connsiteY5" fmla="*/ 2016000 h 2016000"/>
                <a:gd name="connsiteX6" fmla="*/ 121323 w 8928000"/>
                <a:gd name="connsiteY6" fmla="*/ 2016000 h 2016000"/>
                <a:gd name="connsiteX7" fmla="*/ 0 w 8928000"/>
                <a:gd name="connsiteY7" fmla="*/ 1894677 h 2016000"/>
                <a:gd name="connsiteX8" fmla="*/ 0 w 8928000"/>
                <a:gd name="connsiteY8" fmla="*/ 121323 h 2016000"/>
                <a:gd name="connsiteX0" fmla="*/ 0 w 8928000"/>
                <a:gd name="connsiteY0" fmla="*/ 123024 h 2017701"/>
                <a:gd name="connsiteX1" fmla="*/ 121323 w 8928000"/>
                <a:gd name="connsiteY1" fmla="*/ 1701 h 2017701"/>
                <a:gd name="connsiteX2" fmla="*/ 1167089 w 8928000"/>
                <a:gd name="connsiteY2" fmla="*/ 0 h 2017701"/>
                <a:gd name="connsiteX3" fmla="*/ 8806677 w 8928000"/>
                <a:gd name="connsiteY3" fmla="*/ 1701 h 2017701"/>
                <a:gd name="connsiteX4" fmla="*/ 8928000 w 8928000"/>
                <a:gd name="connsiteY4" fmla="*/ 123024 h 2017701"/>
                <a:gd name="connsiteX5" fmla="*/ 8928000 w 8928000"/>
                <a:gd name="connsiteY5" fmla="*/ 1896378 h 2017701"/>
                <a:gd name="connsiteX6" fmla="*/ 8806677 w 8928000"/>
                <a:gd name="connsiteY6" fmla="*/ 2017701 h 2017701"/>
                <a:gd name="connsiteX7" fmla="*/ 121323 w 8928000"/>
                <a:gd name="connsiteY7" fmla="*/ 2017701 h 2017701"/>
                <a:gd name="connsiteX8" fmla="*/ 0 w 8928000"/>
                <a:gd name="connsiteY8" fmla="*/ 1896378 h 2017701"/>
                <a:gd name="connsiteX9" fmla="*/ 0 w 8928000"/>
                <a:gd name="connsiteY9" fmla="*/ 123024 h 2017701"/>
                <a:gd name="connsiteX0" fmla="*/ 1167089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 name="connsiteX9" fmla="*/ 1258529 w 8928000"/>
                <a:gd name="connsiteY9" fmla="*/ 91440 h 2017701"/>
                <a:gd name="connsiteX0" fmla="*/ 1167089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 name="connsiteX0" fmla="*/ 1204926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2017701">
                  <a:moveTo>
                    <a:pt x="1204926" y="0"/>
                  </a:moveTo>
                  <a:lnTo>
                    <a:pt x="8806677" y="1701"/>
                  </a:lnTo>
                  <a:cubicBezTo>
                    <a:pt x="8873682" y="1701"/>
                    <a:pt x="8928000" y="56019"/>
                    <a:pt x="8928000" y="123024"/>
                  </a:cubicBezTo>
                  <a:lnTo>
                    <a:pt x="8928000" y="1896378"/>
                  </a:lnTo>
                  <a:cubicBezTo>
                    <a:pt x="8928000" y="1963383"/>
                    <a:pt x="8873682" y="2017701"/>
                    <a:pt x="8806677" y="2017701"/>
                  </a:cubicBezTo>
                  <a:lnTo>
                    <a:pt x="121323" y="2017701"/>
                  </a:lnTo>
                  <a:cubicBezTo>
                    <a:pt x="54318" y="2017701"/>
                    <a:pt x="0" y="1963383"/>
                    <a:pt x="0" y="1896378"/>
                  </a:cubicBezTo>
                  <a:lnTo>
                    <a:pt x="0" y="123024"/>
                  </a:lnTo>
                  <a:cubicBezTo>
                    <a:pt x="0" y="56019"/>
                    <a:pt x="54318" y="1701"/>
                    <a:pt x="121323" y="1701"/>
                  </a:cubicBezTo>
                </a:path>
              </a:pathLst>
            </a:custGeom>
            <a:solidFill>
              <a:schemeClr val="bg1"/>
            </a:solidFill>
            <a:ln cap="rnd">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numCol="1" spcCol="216000" rtlCol="0" anchor="t"/>
            <a:lstStyle/>
            <a:p>
              <a:r>
                <a:rPr kumimoji="1" lang="ja-JP" altLang="en-US" sz="1400" b="1" dirty="0">
                  <a:solidFill>
                    <a:schemeClr val="tx1">
                      <a:lumMod val="75000"/>
                      <a:lumOff val="25000"/>
                    </a:schemeClr>
                  </a:solidFill>
                </a:rPr>
                <a:t>地熱発電で多数の実績を持つ</a:t>
              </a:r>
              <a:r>
                <a:rPr kumimoji="1" lang="en-US" altLang="ja-JP" sz="1400" b="1" dirty="0">
                  <a:solidFill>
                    <a:schemeClr val="tx1">
                      <a:lumMod val="75000"/>
                      <a:lumOff val="25000"/>
                    </a:schemeClr>
                  </a:solidFill>
                </a:rPr>
                <a:t>YOKOGAWA</a:t>
              </a:r>
              <a:endParaRPr kumimoji="1" lang="ja-JP" altLang="en-US" sz="1400" b="1"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地熱発電は、風力、太陽光と比較して天候に左右されないため、</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年を通じて安定した電力供給が可能な再生可能エネルギーです。また、地熱発電は自然が生み出す蒸気を使って発電することから、二酸化炭素の排出量を抑えることができる発電方式です。</a:t>
              </a:r>
              <a:r>
                <a:rPr kumimoji="1" lang="ja-JP" altLang="en-US" sz="1400" dirty="0">
                  <a:solidFill>
                    <a:schemeClr val="tx1">
                      <a:lumMod val="75000"/>
                      <a:lumOff val="25000"/>
                    </a:schemeClr>
                  </a:solidFill>
                </a:rPr>
                <a:t>地熱発電所で使用される装置には、腐食性物質やガスが存在している環境でも使用できる耐久性が求められるため、当社は現場の装置に対して遠隔から監視、故障診断や調整が可能な信頼性の高いシステムと機器を提供します。アジア太平洋地域における地熱発電の拡大余地は大きく、</a:t>
              </a:r>
              <a:r>
                <a:rPr kumimoji="1" lang="en-US" altLang="ja-JP" sz="1400" dirty="0">
                  <a:solidFill>
                    <a:schemeClr val="tx1">
                      <a:lumMod val="75000"/>
                      <a:lumOff val="25000"/>
                    </a:schemeClr>
                  </a:solidFill>
                </a:rPr>
                <a:t>YOKOGAWA</a:t>
              </a:r>
              <a:r>
                <a:rPr kumimoji="1" lang="ja-JP" altLang="en-US" sz="1400" dirty="0">
                  <a:solidFill>
                    <a:schemeClr val="tx1">
                      <a:lumMod val="75000"/>
                      <a:lumOff val="25000"/>
                    </a:schemeClr>
                  </a:solidFill>
                </a:rPr>
                <a:t>は地熱発電エネルギーの発展に貢献していきます。</a:t>
              </a:r>
            </a:p>
            <a:p>
              <a:pPr algn="just">
                <a:lnSpc>
                  <a:spcPct val="120000"/>
                </a:lnSpc>
              </a:pPr>
              <a:endParaRPr lang="ja-JP" altLang="en-US" sz="1400" dirty="0">
                <a:solidFill>
                  <a:schemeClr val="tx1">
                    <a:lumMod val="75000"/>
                    <a:lumOff val="25000"/>
                  </a:schemeClr>
                </a:solidFill>
              </a:endParaRPr>
            </a:p>
          </p:txBody>
        </p:sp>
        <p:sp>
          <p:nvSpPr>
            <p:cNvPr id="42" name="フリーフォーム: 図形 41">
              <a:extLst>
                <a:ext uri="{FF2B5EF4-FFF2-40B4-BE49-F238E27FC236}">
                  <a16:creationId xmlns:a16="http://schemas.microsoft.com/office/drawing/2014/main" id="{200B93BA-B114-484F-BBA4-5B2A2DA76F6A}"/>
                </a:ext>
              </a:extLst>
            </p:cNvPr>
            <p:cNvSpPr>
              <a:spLocks noChangeAspect="1"/>
            </p:cNvSpPr>
            <p:nvPr/>
          </p:nvSpPr>
          <p:spPr>
            <a:xfrm>
              <a:off x="609900" y="87011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#01 </a:t>
            </a:r>
            <a:r>
              <a:rPr kumimoji="1" lang="ja-JP" altLang="en-US" dirty="0"/>
              <a:t>インドネシアの地熱発電エネルギー発展に貢献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26F2FAD1-2BF3-4314-B141-494E44DF48F5}"/>
              </a:ext>
            </a:extLst>
          </p:cNvPr>
          <p:cNvGrpSpPr/>
          <p:nvPr/>
        </p:nvGrpSpPr>
        <p:grpSpPr>
          <a:xfrm>
            <a:off x="515937" y="3139381"/>
            <a:ext cx="7056000" cy="2923306"/>
            <a:chOff x="515937" y="3096209"/>
            <a:chExt cx="7056000" cy="2728802"/>
          </a:xfrm>
        </p:grpSpPr>
        <p:sp>
          <p:nvSpPr>
            <p:cNvPr id="18" name="楕円 55">
              <a:extLst>
                <a:ext uri="{FF2B5EF4-FFF2-40B4-BE49-F238E27FC236}">
                  <a16:creationId xmlns:a16="http://schemas.microsoft.com/office/drawing/2014/main" id="{FC3568D6-5BCE-4148-861B-6D45E5D21B7C}"/>
                </a:ext>
              </a:extLst>
            </p:cNvPr>
            <p:cNvSpPr/>
            <p:nvPr/>
          </p:nvSpPr>
          <p:spPr>
            <a:xfrm>
              <a:off x="515937" y="3237448"/>
              <a:ext cx="7056000" cy="2587563"/>
            </a:xfrm>
            <a:custGeom>
              <a:avLst/>
              <a:gdLst>
                <a:gd name="connsiteX0" fmla="*/ 0 w 7106760"/>
                <a:gd name="connsiteY0" fmla="*/ 114158 h 2736300"/>
                <a:gd name="connsiteX1" fmla="*/ 114158 w 7106760"/>
                <a:gd name="connsiteY1" fmla="*/ 0 h 2736300"/>
                <a:gd name="connsiteX2" fmla="*/ 6992602 w 7106760"/>
                <a:gd name="connsiteY2" fmla="*/ 0 h 2736300"/>
                <a:gd name="connsiteX3" fmla="*/ 7106760 w 7106760"/>
                <a:gd name="connsiteY3" fmla="*/ 114158 h 2736300"/>
                <a:gd name="connsiteX4" fmla="*/ 7106760 w 7106760"/>
                <a:gd name="connsiteY4" fmla="*/ 2622142 h 2736300"/>
                <a:gd name="connsiteX5" fmla="*/ 6992602 w 7106760"/>
                <a:gd name="connsiteY5" fmla="*/ 2736300 h 2736300"/>
                <a:gd name="connsiteX6" fmla="*/ 114158 w 7106760"/>
                <a:gd name="connsiteY6" fmla="*/ 2736300 h 2736300"/>
                <a:gd name="connsiteX7" fmla="*/ 0 w 7106760"/>
                <a:gd name="connsiteY7" fmla="*/ 2622142 h 2736300"/>
                <a:gd name="connsiteX8" fmla="*/ 0 w 7106760"/>
                <a:gd name="connsiteY8" fmla="*/ 114158 h 2736300"/>
                <a:gd name="connsiteX0" fmla="*/ 0 w 7106760"/>
                <a:gd name="connsiteY0" fmla="*/ 114738 h 2736880"/>
                <a:gd name="connsiteX1" fmla="*/ 114158 w 7106760"/>
                <a:gd name="connsiteY1" fmla="*/ 580 h 2736880"/>
                <a:gd name="connsiteX2" fmla="*/ 1339367 w 7106760"/>
                <a:gd name="connsiteY2" fmla="*/ 0 h 2736880"/>
                <a:gd name="connsiteX3" fmla="*/ 6992602 w 7106760"/>
                <a:gd name="connsiteY3" fmla="*/ 580 h 2736880"/>
                <a:gd name="connsiteX4" fmla="*/ 7106760 w 7106760"/>
                <a:gd name="connsiteY4" fmla="*/ 114738 h 2736880"/>
                <a:gd name="connsiteX5" fmla="*/ 7106760 w 7106760"/>
                <a:gd name="connsiteY5" fmla="*/ 2622722 h 2736880"/>
                <a:gd name="connsiteX6" fmla="*/ 6992602 w 7106760"/>
                <a:gd name="connsiteY6" fmla="*/ 2736880 h 2736880"/>
                <a:gd name="connsiteX7" fmla="*/ 114158 w 7106760"/>
                <a:gd name="connsiteY7" fmla="*/ 2736880 h 2736880"/>
                <a:gd name="connsiteX8" fmla="*/ 0 w 7106760"/>
                <a:gd name="connsiteY8" fmla="*/ 2622722 h 2736880"/>
                <a:gd name="connsiteX9" fmla="*/ 0 w 7106760"/>
                <a:gd name="connsiteY9" fmla="*/ 114738 h 2736880"/>
                <a:gd name="connsiteX0" fmla="*/ 1339367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 name="connsiteX9" fmla="*/ 1430807 w 7106760"/>
                <a:gd name="connsiteY9" fmla="*/ 91440 h 2736880"/>
                <a:gd name="connsiteX0" fmla="*/ 1339367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 name="connsiteX0" fmla="*/ 1390180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6760" h="2736880">
                  <a:moveTo>
                    <a:pt x="1390180" y="0"/>
                  </a:moveTo>
                  <a:lnTo>
                    <a:pt x="6992602" y="580"/>
                  </a:lnTo>
                  <a:cubicBezTo>
                    <a:pt x="7055650" y="580"/>
                    <a:pt x="7106760" y="51690"/>
                    <a:pt x="7106760" y="114738"/>
                  </a:cubicBezTo>
                  <a:lnTo>
                    <a:pt x="7106760" y="2622722"/>
                  </a:lnTo>
                  <a:cubicBezTo>
                    <a:pt x="7106760" y="2685770"/>
                    <a:pt x="7055650" y="2736880"/>
                    <a:pt x="6992602" y="2736880"/>
                  </a:cubicBezTo>
                  <a:lnTo>
                    <a:pt x="114158" y="2736880"/>
                  </a:lnTo>
                  <a:cubicBezTo>
                    <a:pt x="51110" y="2736880"/>
                    <a:pt x="0" y="2685770"/>
                    <a:pt x="0" y="2622722"/>
                  </a:cubicBezTo>
                  <a:lnTo>
                    <a:pt x="0" y="114738"/>
                  </a:lnTo>
                  <a:cubicBezTo>
                    <a:pt x="0" y="51690"/>
                    <a:pt x="51110" y="580"/>
                    <a:pt x="114158" y="580"/>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4356000" rtlCol="0" anchor="t"/>
            <a:lstStyle/>
            <a:p>
              <a:pPr algn="just">
                <a:lnSpc>
                  <a:spcPct val="120000"/>
                </a:lnSpc>
              </a:pPr>
              <a:r>
                <a:rPr lang="ja-JP" altLang="en-US" sz="1400" dirty="0">
                  <a:solidFill>
                    <a:schemeClr val="tx1">
                      <a:lumMod val="75000"/>
                      <a:lumOff val="25000"/>
                    </a:schemeClr>
                  </a:solidFill>
                </a:rPr>
                <a:t>インドネシア北スラウェシ州のラヘンドン発電所は、</a:t>
              </a:r>
              <a:r>
                <a:rPr lang="en-US" altLang="ja-JP" sz="1400" dirty="0">
                  <a:solidFill>
                    <a:schemeClr val="tx1">
                      <a:lumMod val="75000"/>
                      <a:lumOff val="25000"/>
                    </a:schemeClr>
                  </a:solidFill>
                </a:rPr>
                <a:t>6</a:t>
              </a:r>
              <a:r>
                <a:rPr lang="ja-JP" altLang="en-US" sz="1400" dirty="0">
                  <a:solidFill>
                    <a:schemeClr val="tx1">
                      <a:lumMod val="75000"/>
                      <a:lumOff val="25000"/>
                    </a:schemeClr>
                  </a:solidFill>
                </a:rPr>
                <a:t>つの発電設備（１～６号機）から成り、</a:t>
              </a:r>
              <a:r>
                <a:rPr lang="en-US" altLang="ja-JP" sz="1400" dirty="0">
                  <a:solidFill>
                    <a:schemeClr val="tx1">
                      <a:lumMod val="75000"/>
                      <a:lumOff val="25000"/>
                    </a:schemeClr>
                  </a:solidFill>
                </a:rPr>
                <a:t>120MW</a:t>
              </a:r>
              <a:r>
                <a:rPr lang="ja-JP" altLang="en-US" sz="1400" dirty="0">
                  <a:solidFill>
                    <a:schemeClr val="tx1">
                      <a:lumMod val="75000"/>
                      <a:lumOff val="25000"/>
                    </a:schemeClr>
                  </a:solidFill>
                </a:rPr>
                <a:t>の電力を供給するインドネシアで最大級の地熱発電所です。</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4</a:t>
              </a:r>
              <a:r>
                <a:rPr lang="ja-JP" altLang="en-US" sz="1400" dirty="0">
                  <a:solidFill>
                    <a:schemeClr val="tx1">
                      <a:lumMod val="75000"/>
                      <a:lumOff val="25000"/>
                    </a:schemeClr>
                  </a:solidFill>
                </a:rPr>
                <a:t>号機の蒸気生産輸送設備（</a:t>
              </a:r>
              <a:r>
                <a:rPr lang="en-US" altLang="ja-JP" sz="1400" dirty="0" err="1">
                  <a:solidFill>
                    <a:schemeClr val="tx1">
                      <a:lumMod val="75000"/>
                      <a:lumOff val="25000"/>
                    </a:schemeClr>
                  </a:solidFill>
                </a:rPr>
                <a:t>steamfield</a:t>
              </a:r>
              <a:r>
                <a:rPr lang="en-US" altLang="ja-JP" sz="1400" dirty="0">
                  <a:solidFill>
                    <a:schemeClr val="tx1">
                      <a:lumMod val="75000"/>
                      <a:lumOff val="25000"/>
                    </a:schemeClr>
                  </a:solidFill>
                </a:rPr>
                <a:t> above ground system</a:t>
              </a:r>
              <a:r>
                <a:rPr lang="ja-JP" altLang="en-US" sz="1400" dirty="0">
                  <a:solidFill>
                    <a:schemeClr val="tx1">
                      <a:lumMod val="75000"/>
                      <a:lumOff val="25000"/>
                    </a:schemeClr>
                  </a:solidFill>
                </a:rPr>
                <a:t>）用制御システムを受注しました。</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3096209"/>
              <a:ext cx="347259" cy="23523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9" name="グループ化 8">
            <a:extLst>
              <a:ext uri="{FF2B5EF4-FFF2-40B4-BE49-F238E27FC236}">
                <a16:creationId xmlns:a16="http://schemas.microsoft.com/office/drawing/2014/main" id="{8F78A8F0-0249-4587-817D-9291DD5BECC8}"/>
              </a:ext>
            </a:extLst>
          </p:cNvPr>
          <p:cNvGrpSpPr/>
          <p:nvPr/>
        </p:nvGrpSpPr>
        <p:grpSpPr>
          <a:xfrm>
            <a:off x="3504232" y="3565894"/>
            <a:ext cx="3852000" cy="2286639"/>
            <a:chOff x="3445737" y="3559316"/>
            <a:chExt cx="3852000" cy="2286639"/>
          </a:xfrm>
        </p:grpSpPr>
        <p:pic>
          <p:nvPicPr>
            <p:cNvPr id="27" name="Picture 2" descr="ラヘンドン地熱発電所">
              <a:extLst>
                <a:ext uri="{FF2B5EF4-FFF2-40B4-BE49-F238E27FC236}">
                  <a16:creationId xmlns:a16="http://schemas.microsoft.com/office/drawing/2014/main" id="{8161F7DD-060C-47AD-B24B-0BBB327F9E68}"/>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3445737" y="3559316"/>
              <a:ext cx="3852000" cy="2166750"/>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B537B07F-EE1D-4694-92A9-B36BA16B6E34}"/>
                </a:ext>
              </a:extLst>
            </p:cNvPr>
            <p:cNvSpPr/>
            <p:nvPr/>
          </p:nvSpPr>
          <p:spPr>
            <a:xfrm>
              <a:off x="3445737" y="5738233"/>
              <a:ext cx="783869"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defRPr/>
              </a:pPr>
              <a:r>
                <a:rPr lang="ja-JP" altLang="en-US" sz="700" dirty="0">
                  <a:solidFill>
                    <a:schemeClr val="tx1">
                      <a:lumMod val="75000"/>
                      <a:lumOff val="25000"/>
                    </a:schemeClr>
                  </a:solidFill>
                  <a:latin typeface="+mn-ea"/>
                </a:rPr>
                <a:t>ラヘンドン地熱発電所</a:t>
              </a:r>
            </a:p>
          </p:txBody>
        </p:sp>
      </p:grpSp>
      <p:grpSp>
        <p:nvGrpSpPr>
          <p:cNvPr id="5" name="グループ化 4">
            <a:extLst>
              <a:ext uri="{FF2B5EF4-FFF2-40B4-BE49-F238E27FC236}">
                <a16:creationId xmlns:a16="http://schemas.microsoft.com/office/drawing/2014/main" id="{8AE10B05-94F2-48EB-850D-C6160D87A224}"/>
              </a:ext>
            </a:extLst>
          </p:cNvPr>
          <p:cNvGrpSpPr/>
          <p:nvPr/>
        </p:nvGrpSpPr>
        <p:grpSpPr>
          <a:xfrm>
            <a:off x="7654281" y="3132806"/>
            <a:ext cx="4032000" cy="2927186"/>
            <a:chOff x="7654281" y="3132806"/>
            <a:chExt cx="4032000" cy="2927186"/>
          </a:xfrm>
        </p:grpSpPr>
        <p:sp>
          <p:nvSpPr>
            <p:cNvPr id="26" name="楕円 55">
              <a:extLst>
                <a:ext uri="{FF2B5EF4-FFF2-40B4-BE49-F238E27FC236}">
                  <a16:creationId xmlns:a16="http://schemas.microsoft.com/office/drawing/2014/main" id="{2B662488-73AA-4CE7-B2D7-F06F92626C8B}"/>
                </a:ext>
              </a:extLst>
            </p:cNvPr>
            <p:cNvSpPr/>
            <p:nvPr/>
          </p:nvSpPr>
          <p:spPr>
            <a:xfrm>
              <a:off x="7654281" y="3287992"/>
              <a:ext cx="4032000" cy="2772000"/>
            </a:xfrm>
            <a:custGeom>
              <a:avLst/>
              <a:gdLst>
                <a:gd name="connsiteX0" fmla="*/ 0 w 3960000"/>
                <a:gd name="connsiteY0" fmla="*/ 122053 h 2736000"/>
                <a:gd name="connsiteX1" fmla="*/ 122053 w 3960000"/>
                <a:gd name="connsiteY1" fmla="*/ 0 h 2736000"/>
                <a:gd name="connsiteX2" fmla="*/ 3837947 w 3960000"/>
                <a:gd name="connsiteY2" fmla="*/ 0 h 2736000"/>
                <a:gd name="connsiteX3" fmla="*/ 3960000 w 3960000"/>
                <a:gd name="connsiteY3" fmla="*/ 122053 h 2736000"/>
                <a:gd name="connsiteX4" fmla="*/ 3960000 w 3960000"/>
                <a:gd name="connsiteY4" fmla="*/ 2613947 h 2736000"/>
                <a:gd name="connsiteX5" fmla="*/ 3837947 w 3960000"/>
                <a:gd name="connsiteY5" fmla="*/ 2736000 h 2736000"/>
                <a:gd name="connsiteX6" fmla="*/ 122053 w 3960000"/>
                <a:gd name="connsiteY6" fmla="*/ 2736000 h 2736000"/>
                <a:gd name="connsiteX7" fmla="*/ 0 w 3960000"/>
                <a:gd name="connsiteY7" fmla="*/ 2613947 h 2736000"/>
                <a:gd name="connsiteX8" fmla="*/ 0 w 3960000"/>
                <a:gd name="connsiteY8" fmla="*/ 122053 h 2736000"/>
                <a:gd name="connsiteX0" fmla="*/ 0 w 3960000"/>
                <a:gd name="connsiteY0" fmla="*/ 123634 h 2737581"/>
                <a:gd name="connsiteX1" fmla="*/ 122053 w 3960000"/>
                <a:gd name="connsiteY1" fmla="*/ 1581 h 2737581"/>
                <a:gd name="connsiteX2" fmla="*/ 1186773 w 3960000"/>
                <a:gd name="connsiteY2" fmla="*/ 0 h 2737581"/>
                <a:gd name="connsiteX3" fmla="*/ 3837947 w 3960000"/>
                <a:gd name="connsiteY3" fmla="*/ 1581 h 2737581"/>
                <a:gd name="connsiteX4" fmla="*/ 3960000 w 3960000"/>
                <a:gd name="connsiteY4" fmla="*/ 123634 h 2737581"/>
                <a:gd name="connsiteX5" fmla="*/ 3960000 w 3960000"/>
                <a:gd name="connsiteY5" fmla="*/ 2615528 h 2737581"/>
                <a:gd name="connsiteX6" fmla="*/ 3837947 w 3960000"/>
                <a:gd name="connsiteY6" fmla="*/ 2737581 h 2737581"/>
                <a:gd name="connsiteX7" fmla="*/ 122053 w 3960000"/>
                <a:gd name="connsiteY7" fmla="*/ 2737581 h 2737581"/>
                <a:gd name="connsiteX8" fmla="*/ 0 w 3960000"/>
                <a:gd name="connsiteY8" fmla="*/ 2615528 h 2737581"/>
                <a:gd name="connsiteX9" fmla="*/ 0 w 3960000"/>
                <a:gd name="connsiteY9" fmla="*/ 123634 h 2737581"/>
                <a:gd name="connsiteX0" fmla="*/ 1186773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 name="connsiteX9" fmla="*/ 1278213 w 3960000"/>
                <a:gd name="connsiteY9" fmla="*/ 91440 h 2737581"/>
                <a:gd name="connsiteX0" fmla="*/ 1186773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 name="connsiteX0" fmla="*/ 1254904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0000" h="2737581">
                  <a:moveTo>
                    <a:pt x="1254904" y="0"/>
                  </a:moveTo>
                  <a:lnTo>
                    <a:pt x="3837947" y="1581"/>
                  </a:lnTo>
                  <a:cubicBezTo>
                    <a:pt x="3905355" y="1581"/>
                    <a:pt x="3960000" y="56226"/>
                    <a:pt x="3960000" y="123634"/>
                  </a:cubicBezTo>
                  <a:lnTo>
                    <a:pt x="3960000" y="2615528"/>
                  </a:lnTo>
                  <a:cubicBezTo>
                    <a:pt x="3960000" y="2682936"/>
                    <a:pt x="3905355" y="2737581"/>
                    <a:pt x="3837947" y="2737581"/>
                  </a:cubicBezTo>
                  <a:lnTo>
                    <a:pt x="122053" y="2737581"/>
                  </a:lnTo>
                  <a:cubicBezTo>
                    <a:pt x="54645" y="2737581"/>
                    <a:pt x="0" y="2682936"/>
                    <a:pt x="0" y="2615528"/>
                  </a:cubicBezTo>
                  <a:lnTo>
                    <a:pt x="0" y="123634"/>
                  </a:lnTo>
                  <a:cubicBezTo>
                    <a:pt x="0" y="56226"/>
                    <a:pt x="54645" y="1581"/>
                    <a:pt x="122053" y="1581"/>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nSpc>
                  <a:spcPct val="120000"/>
                </a:lnSpc>
              </a:pPr>
              <a:r>
                <a:rPr kumimoji="1" lang="ja-JP" altLang="en-US" sz="1400" b="1" dirty="0">
                  <a:solidFill>
                    <a:schemeClr val="tx1">
                      <a:lumMod val="75000"/>
                      <a:lumOff val="25000"/>
                    </a:schemeClr>
                  </a:solidFill>
                </a:rPr>
                <a:t>システムの導入から運用支援まで総合的に貢献</a:t>
              </a:r>
            </a:p>
            <a:p>
              <a:pPr>
                <a:lnSpc>
                  <a:spcPct val="120000"/>
                </a:lnSpc>
              </a:pPr>
              <a:r>
                <a:rPr lang="ja-JP" altLang="en-US" sz="1400" dirty="0">
                  <a:solidFill>
                    <a:schemeClr val="tx1">
                      <a:lumMod val="75000"/>
                      <a:lumOff val="25000"/>
                    </a:schemeClr>
                  </a:solidFill>
                </a:rPr>
                <a:t>「統合生産制御システム</a:t>
              </a:r>
              <a:r>
                <a:rPr lang="en-US" altLang="ja-JP" sz="1400" dirty="0">
                  <a:solidFill>
                    <a:schemeClr val="tx1">
                      <a:lumMod val="75000"/>
                      <a:lumOff val="25000"/>
                    </a:schemeClr>
                  </a:solidFill>
                </a:rPr>
                <a:t>CENTUM™ VP</a:t>
              </a:r>
              <a:r>
                <a:rPr lang="ja-JP" altLang="en-US" sz="1400" dirty="0">
                  <a:solidFill>
                    <a:schemeClr val="tx1">
                      <a:lumMod val="75000"/>
                      <a:lumOff val="25000"/>
                    </a:schemeClr>
                  </a:solidFill>
                </a:rPr>
                <a:t>」に加え、数多くの無線伝送器、圧力伝送器、流量計を納入します。また、エンジニアリング、据え付け、試運転、作業員のトレーニングを担当し、システムの統合も遂行します。これによって、すでに</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の制御システムで運転されている発電設備との統合監視制御が可能となり、より信頼性の高いオペレーションを実現し、お客様の生産性と効率性の向上に貢献します。</a:t>
              </a:r>
              <a:endParaRPr lang="en-US" altLang="ja-JP" sz="1400" dirty="0">
                <a:solidFill>
                  <a:schemeClr val="tx1">
                    <a:lumMod val="75000"/>
                    <a:lumOff val="25000"/>
                  </a:schemeClr>
                </a:solidFill>
              </a:endParaRPr>
            </a:p>
          </p:txBody>
        </p:sp>
        <p:sp>
          <p:nvSpPr>
            <p:cNvPr id="21" name="フリーフォーム: 図形 20">
              <a:extLst>
                <a:ext uri="{FF2B5EF4-FFF2-40B4-BE49-F238E27FC236}">
                  <a16:creationId xmlns:a16="http://schemas.microsoft.com/office/drawing/2014/main" id="{A0A18257-4E2D-42C0-8D75-79500AA2CF55}"/>
                </a:ext>
              </a:extLst>
            </p:cNvPr>
            <p:cNvSpPr>
              <a:spLocks/>
            </p:cNvSpPr>
            <p:nvPr/>
          </p:nvSpPr>
          <p:spPr>
            <a:xfrm>
              <a:off x="7793410" y="3132806"/>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24" name="グループ化 23">
            <a:extLst>
              <a:ext uri="{FF2B5EF4-FFF2-40B4-BE49-F238E27FC236}">
                <a16:creationId xmlns:a16="http://schemas.microsoft.com/office/drawing/2014/main" id="{FFF6C87F-2BAB-4AA6-BFD1-9E80B7B7E2A6}"/>
              </a:ext>
            </a:extLst>
          </p:cNvPr>
          <p:cNvGrpSpPr/>
          <p:nvPr/>
        </p:nvGrpSpPr>
        <p:grpSpPr>
          <a:xfrm>
            <a:off x="9758277" y="1024769"/>
            <a:ext cx="1594521" cy="1853566"/>
            <a:chOff x="10120482" y="1024769"/>
            <a:chExt cx="1594521" cy="1853566"/>
          </a:xfrm>
        </p:grpSpPr>
        <p:sp>
          <p:nvSpPr>
            <p:cNvPr id="29" name="正方形/長方形 28">
              <a:extLst>
                <a:ext uri="{FF2B5EF4-FFF2-40B4-BE49-F238E27FC236}">
                  <a16:creationId xmlns:a16="http://schemas.microsoft.com/office/drawing/2014/main" id="{25C743EB-2004-4196-9A2D-0ADA78A41575}"/>
                </a:ext>
              </a:extLst>
            </p:cNvPr>
            <p:cNvSpPr/>
            <p:nvPr/>
          </p:nvSpPr>
          <p:spPr>
            <a:xfrm>
              <a:off x="10120482" y="1024769"/>
              <a:ext cx="1594521" cy="1853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カーボンニュートラル</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の達成</a:t>
              </a:r>
            </a:p>
            <a:p>
              <a:pPr algn="ctr">
                <a:spcBef>
                  <a:spcPts val="4200"/>
                </a:spcBef>
              </a:pP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排出の抑制と、</a:t>
              </a:r>
            </a:p>
            <a:p>
              <a:pPr algn="ctr"/>
              <a:r>
                <a:rPr kumimoji="1" lang="ja-JP" altLang="en-US" sz="1200" dirty="0">
                  <a:solidFill>
                    <a:schemeClr val="tx1">
                      <a:lumMod val="75000"/>
                      <a:lumOff val="25000"/>
                    </a:schemeClr>
                  </a:solidFill>
                </a:rPr>
                <a:t>安価で信頼できる</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持続可能なエネルギー</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への転換</a:t>
              </a:r>
            </a:p>
          </p:txBody>
        </p:sp>
        <p:pic>
          <p:nvPicPr>
            <p:cNvPr id="32" name="図 31" descr="アイコン&#10;&#10;自動的に生成された説明">
              <a:extLst>
                <a:ext uri="{FF2B5EF4-FFF2-40B4-BE49-F238E27FC236}">
                  <a16:creationId xmlns:a16="http://schemas.microsoft.com/office/drawing/2014/main" id="{B61EBE7C-65A4-42DB-A253-1E8C479318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442" y="1606201"/>
              <a:ext cx="360000" cy="360000"/>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A42BF8B3-7D3C-4517-80DE-948A00D03B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01067" y="1606201"/>
              <a:ext cx="360000" cy="360000"/>
            </a:xfrm>
            <a:prstGeom prst="rect">
              <a:avLst/>
            </a:prstGeom>
          </p:spPr>
        </p:pic>
      </p:grpSp>
    </p:spTree>
    <p:extLst>
      <p:ext uri="{BB962C8B-B14F-4D97-AF65-F5344CB8AC3E}">
        <p14:creationId xmlns:p14="http://schemas.microsoft.com/office/powerpoint/2010/main" val="5866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0194DE45-579A-4331-B80E-B158997D6711}"/>
              </a:ext>
            </a:extLst>
          </p:cNvPr>
          <p:cNvGrpSpPr/>
          <p:nvPr/>
        </p:nvGrpSpPr>
        <p:grpSpPr>
          <a:xfrm>
            <a:off x="8904620" y="3162036"/>
            <a:ext cx="2772000" cy="2896539"/>
            <a:chOff x="8904620" y="3162036"/>
            <a:chExt cx="2772000" cy="2896539"/>
          </a:xfrm>
        </p:grpSpPr>
        <p:sp>
          <p:nvSpPr>
            <p:cNvPr id="26" name="楕円 55">
              <a:extLst>
                <a:ext uri="{FF2B5EF4-FFF2-40B4-BE49-F238E27FC236}">
                  <a16:creationId xmlns:a16="http://schemas.microsoft.com/office/drawing/2014/main" id="{2B662488-73AA-4CE7-B2D7-F06F92626C8B}"/>
                </a:ext>
              </a:extLst>
            </p:cNvPr>
            <p:cNvSpPr/>
            <p:nvPr/>
          </p:nvSpPr>
          <p:spPr>
            <a:xfrm>
              <a:off x="8904620" y="3320994"/>
              <a:ext cx="2772000" cy="2737581"/>
            </a:xfrm>
            <a:custGeom>
              <a:avLst/>
              <a:gdLst>
                <a:gd name="connsiteX0" fmla="*/ 0 w 3456000"/>
                <a:gd name="connsiteY0" fmla="*/ 111465 h 2736000"/>
                <a:gd name="connsiteX1" fmla="*/ 111465 w 3456000"/>
                <a:gd name="connsiteY1" fmla="*/ 0 h 2736000"/>
                <a:gd name="connsiteX2" fmla="*/ 3344535 w 3456000"/>
                <a:gd name="connsiteY2" fmla="*/ 0 h 2736000"/>
                <a:gd name="connsiteX3" fmla="*/ 3456000 w 3456000"/>
                <a:gd name="connsiteY3" fmla="*/ 111465 h 2736000"/>
                <a:gd name="connsiteX4" fmla="*/ 3456000 w 3456000"/>
                <a:gd name="connsiteY4" fmla="*/ 2624535 h 2736000"/>
                <a:gd name="connsiteX5" fmla="*/ 3344535 w 3456000"/>
                <a:gd name="connsiteY5" fmla="*/ 2736000 h 2736000"/>
                <a:gd name="connsiteX6" fmla="*/ 111465 w 3456000"/>
                <a:gd name="connsiteY6" fmla="*/ 2736000 h 2736000"/>
                <a:gd name="connsiteX7" fmla="*/ 0 w 3456000"/>
                <a:gd name="connsiteY7" fmla="*/ 2624535 h 2736000"/>
                <a:gd name="connsiteX8" fmla="*/ 0 w 3456000"/>
                <a:gd name="connsiteY8" fmla="*/ 111465 h 2736000"/>
                <a:gd name="connsiteX0" fmla="*/ 0 w 3456000"/>
                <a:gd name="connsiteY0" fmla="*/ 113046 h 2737581"/>
                <a:gd name="connsiteX1" fmla="*/ 111465 w 3456000"/>
                <a:gd name="connsiteY1" fmla="*/ 1581 h 2737581"/>
                <a:gd name="connsiteX2" fmla="*/ 1189134 w 3456000"/>
                <a:gd name="connsiteY2" fmla="*/ 0 h 2737581"/>
                <a:gd name="connsiteX3" fmla="*/ 3344535 w 3456000"/>
                <a:gd name="connsiteY3" fmla="*/ 1581 h 2737581"/>
                <a:gd name="connsiteX4" fmla="*/ 3456000 w 3456000"/>
                <a:gd name="connsiteY4" fmla="*/ 113046 h 2737581"/>
                <a:gd name="connsiteX5" fmla="*/ 3456000 w 3456000"/>
                <a:gd name="connsiteY5" fmla="*/ 2626116 h 2737581"/>
                <a:gd name="connsiteX6" fmla="*/ 3344535 w 3456000"/>
                <a:gd name="connsiteY6" fmla="*/ 2737581 h 2737581"/>
                <a:gd name="connsiteX7" fmla="*/ 111465 w 3456000"/>
                <a:gd name="connsiteY7" fmla="*/ 2737581 h 2737581"/>
                <a:gd name="connsiteX8" fmla="*/ 0 w 3456000"/>
                <a:gd name="connsiteY8" fmla="*/ 2626116 h 2737581"/>
                <a:gd name="connsiteX9" fmla="*/ 0 w 3456000"/>
                <a:gd name="connsiteY9" fmla="*/ 113046 h 2737581"/>
                <a:gd name="connsiteX0" fmla="*/ 1189134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 name="connsiteX9" fmla="*/ 1280574 w 3456000"/>
                <a:gd name="connsiteY9" fmla="*/ 91440 h 2737581"/>
                <a:gd name="connsiteX0" fmla="*/ 1189134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 name="connsiteX0" fmla="*/ 1542937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6000" h="2737581">
                  <a:moveTo>
                    <a:pt x="1542937" y="0"/>
                  </a:moveTo>
                  <a:lnTo>
                    <a:pt x="3344535" y="1581"/>
                  </a:lnTo>
                  <a:cubicBezTo>
                    <a:pt x="3406095" y="1581"/>
                    <a:pt x="3456000" y="51486"/>
                    <a:pt x="3456000" y="113046"/>
                  </a:cubicBezTo>
                  <a:lnTo>
                    <a:pt x="3456000" y="2626116"/>
                  </a:lnTo>
                  <a:cubicBezTo>
                    <a:pt x="3456000" y="2687676"/>
                    <a:pt x="3406095" y="2737581"/>
                    <a:pt x="3344535" y="2737581"/>
                  </a:cubicBezTo>
                  <a:lnTo>
                    <a:pt x="111465" y="2737581"/>
                  </a:lnTo>
                  <a:cubicBezTo>
                    <a:pt x="49905" y="2737581"/>
                    <a:pt x="0" y="2687676"/>
                    <a:pt x="0" y="2626116"/>
                  </a:cubicBezTo>
                  <a:lnTo>
                    <a:pt x="0" y="113046"/>
                  </a:lnTo>
                  <a:cubicBezTo>
                    <a:pt x="0" y="51486"/>
                    <a:pt x="49905" y="1581"/>
                    <a:pt x="111465" y="1581"/>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20000"/>
                </a:lnSpc>
              </a:pPr>
              <a:r>
                <a:rPr kumimoji="1" lang="ja-JP" altLang="en-US" sz="1400" b="1" dirty="0">
                  <a:solidFill>
                    <a:schemeClr val="tx1">
                      <a:lumMod val="75000"/>
                      <a:lumOff val="25000"/>
                    </a:schemeClr>
                  </a:solidFill>
                </a:rPr>
                <a:t>リードタイムやコストの見える化の取り組みををモーダルシフトに活用</a:t>
              </a:r>
            </a:p>
            <a:p>
              <a:pPr algn="just">
                <a:lnSpc>
                  <a:spcPct val="120000"/>
                </a:lnSpc>
              </a:pPr>
              <a:r>
                <a:rPr lang="ja-JP" altLang="en-US" sz="1400" dirty="0">
                  <a:solidFill>
                    <a:schemeClr val="tx1">
                      <a:lumMod val="75000"/>
                      <a:lumOff val="25000"/>
                    </a:schemeClr>
                  </a:solidFill>
                </a:rPr>
                <a:t>手配する製品の種類や数に応じたリードタイムやコストを見える化することで、最適な輸送手段が航空機なのか船舶なのかを容易に判断することが可能となり、船舶輸送へのシフトが進んでいます。</a:t>
              </a:r>
              <a:endParaRPr lang="ja-JP" altLang="en-US" sz="1400" dirty="0">
                <a:solidFill>
                  <a:schemeClr val="tx1">
                    <a:lumMod val="75000"/>
                    <a:lumOff val="25000"/>
                  </a:schemeClr>
                </a:solidFill>
                <a:highlight>
                  <a:srgbClr val="FFFF00"/>
                </a:highlight>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8998774" y="3162036"/>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#02 </a:t>
            </a:r>
            <a:r>
              <a:rPr kumimoji="1" lang="ja-JP" altLang="en-US" dirty="0"/>
              <a:t>モーダルシフトによる物流の環境負荷低減</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grpSp>
        <p:nvGrpSpPr>
          <p:cNvPr id="5" name="グループ化 4">
            <a:extLst>
              <a:ext uri="{FF2B5EF4-FFF2-40B4-BE49-F238E27FC236}">
                <a16:creationId xmlns:a16="http://schemas.microsoft.com/office/drawing/2014/main" id="{7354C65F-9866-4D27-8951-6FF4DA984407}"/>
              </a:ext>
            </a:extLst>
          </p:cNvPr>
          <p:cNvGrpSpPr/>
          <p:nvPr/>
        </p:nvGrpSpPr>
        <p:grpSpPr>
          <a:xfrm>
            <a:off x="524042" y="2669721"/>
            <a:ext cx="8208000" cy="3388853"/>
            <a:chOff x="524042" y="2669721"/>
            <a:chExt cx="8208000" cy="3388853"/>
          </a:xfrm>
        </p:grpSpPr>
        <p:grpSp>
          <p:nvGrpSpPr>
            <p:cNvPr id="7" name="グループ化 6">
              <a:extLst>
                <a:ext uri="{FF2B5EF4-FFF2-40B4-BE49-F238E27FC236}">
                  <a16:creationId xmlns:a16="http://schemas.microsoft.com/office/drawing/2014/main" id="{26F2FAD1-2BF3-4314-B141-494E44DF48F5}"/>
                </a:ext>
              </a:extLst>
            </p:cNvPr>
            <p:cNvGrpSpPr/>
            <p:nvPr/>
          </p:nvGrpSpPr>
          <p:grpSpPr>
            <a:xfrm>
              <a:off x="524042" y="2669721"/>
              <a:ext cx="8208000" cy="3388853"/>
              <a:chOff x="515936" y="3119323"/>
              <a:chExt cx="7561526" cy="2689274"/>
            </a:xfrm>
          </p:grpSpPr>
          <p:sp>
            <p:nvSpPr>
              <p:cNvPr id="18" name="楕円 55">
                <a:extLst>
                  <a:ext uri="{FF2B5EF4-FFF2-40B4-BE49-F238E27FC236}">
                    <a16:creationId xmlns:a16="http://schemas.microsoft.com/office/drawing/2014/main" id="{FC3568D6-5BCE-4148-861B-6D45E5D21B7C}"/>
                  </a:ext>
                </a:extLst>
              </p:cNvPr>
              <p:cNvSpPr/>
              <p:nvPr/>
            </p:nvSpPr>
            <p:spPr>
              <a:xfrm>
                <a:off x="515936" y="3237448"/>
                <a:ext cx="7561526" cy="2571149"/>
              </a:xfrm>
              <a:custGeom>
                <a:avLst/>
                <a:gdLst>
                  <a:gd name="connsiteX0" fmla="*/ 0 w 7607527"/>
                  <a:gd name="connsiteY0" fmla="*/ 124748 h 2736300"/>
                  <a:gd name="connsiteX1" fmla="*/ 124748 w 7607527"/>
                  <a:gd name="connsiteY1" fmla="*/ 0 h 2736300"/>
                  <a:gd name="connsiteX2" fmla="*/ 7482779 w 7607527"/>
                  <a:gd name="connsiteY2" fmla="*/ 0 h 2736300"/>
                  <a:gd name="connsiteX3" fmla="*/ 7607527 w 7607527"/>
                  <a:gd name="connsiteY3" fmla="*/ 124748 h 2736300"/>
                  <a:gd name="connsiteX4" fmla="*/ 7607527 w 7607527"/>
                  <a:gd name="connsiteY4" fmla="*/ 2611552 h 2736300"/>
                  <a:gd name="connsiteX5" fmla="*/ 7482779 w 7607527"/>
                  <a:gd name="connsiteY5" fmla="*/ 2736300 h 2736300"/>
                  <a:gd name="connsiteX6" fmla="*/ 124748 w 7607527"/>
                  <a:gd name="connsiteY6" fmla="*/ 2736300 h 2736300"/>
                  <a:gd name="connsiteX7" fmla="*/ 0 w 7607527"/>
                  <a:gd name="connsiteY7" fmla="*/ 2611552 h 2736300"/>
                  <a:gd name="connsiteX8" fmla="*/ 0 w 7607527"/>
                  <a:gd name="connsiteY8" fmla="*/ 124748 h 2736300"/>
                  <a:gd name="connsiteX0" fmla="*/ 0 w 7607527"/>
                  <a:gd name="connsiteY0" fmla="*/ 125328 h 2736880"/>
                  <a:gd name="connsiteX1" fmla="*/ 124748 w 7607527"/>
                  <a:gd name="connsiteY1" fmla="*/ 580 h 2736880"/>
                  <a:gd name="connsiteX2" fmla="*/ 1352621 w 7607527"/>
                  <a:gd name="connsiteY2" fmla="*/ 0 h 2736880"/>
                  <a:gd name="connsiteX3" fmla="*/ 7482779 w 7607527"/>
                  <a:gd name="connsiteY3" fmla="*/ 580 h 2736880"/>
                  <a:gd name="connsiteX4" fmla="*/ 7607527 w 7607527"/>
                  <a:gd name="connsiteY4" fmla="*/ 125328 h 2736880"/>
                  <a:gd name="connsiteX5" fmla="*/ 7607527 w 7607527"/>
                  <a:gd name="connsiteY5" fmla="*/ 2612132 h 2736880"/>
                  <a:gd name="connsiteX6" fmla="*/ 7482779 w 7607527"/>
                  <a:gd name="connsiteY6" fmla="*/ 2736880 h 2736880"/>
                  <a:gd name="connsiteX7" fmla="*/ 124748 w 7607527"/>
                  <a:gd name="connsiteY7" fmla="*/ 2736880 h 2736880"/>
                  <a:gd name="connsiteX8" fmla="*/ 0 w 7607527"/>
                  <a:gd name="connsiteY8" fmla="*/ 2612132 h 2736880"/>
                  <a:gd name="connsiteX9" fmla="*/ 0 w 7607527"/>
                  <a:gd name="connsiteY9" fmla="*/ 125328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9" fmla="*/ 1444061 w 7607527"/>
                  <a:gd name="connsiteY9" fmla="*/ 91440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9" fmla="*/ 1444061 w 7607527"/>
                  <a:gd name="connsiteY9" fmla="*/ 91440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0" fmla="*/ 1270793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7527" h="2736880">
                    <a:moveTo>
                      <a:pt x="1270793" y="0"/>
                    </a:moveTo>
                    <a:lnTo>
                      <a:pt x="7482779" y="580"/>
                    </a:lnTo>
                    <a:cubicBezTo>
                      <a:pt x="7551675" y="580"/>
                      <a:pt x="7607527" y="56432"/>
                      <a:pt x="7607527" y="125328"/>
                    </a:cubicBezTo>
                    <a:lnTo>
                      <a:pt x="7607527" y="2612132"/>
                    </a:lnTo>
                    <a:cubicBezTo>
                      <a:pt x="7607527" y="2681028"/>
                      <a:pt x="7551675" y="2736880"/>
                      <a:pt x="7482779" y="2736880"/>
                    </a:cubicBezTo>
                    <a:lnTo>
                      <a:pt x="124748" y="2736880"/>
                    </a:lnTo>
                    <a:cubicBezTo>
                      <a:pt x="55852" y="2736880"/>
                      <a:pt x="0" y="2681028"/>
                      <a:pt x="0" y="2612132"/>
                    </a:cubicBezTo>
                    <a:lnTo>
                      <a:pt x="0" y="125328"/>
                    </a:lnTo>
                    <a:cubicBezTo>
                      <a:pt x="0" y="56432"/>
                      <a:pt x="55852" y="580"/>
                      <a:pt x="124748" y="580"/>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5148000" rtlCol="0" anchor="t"/>
              <a:lstStyle/>
              <a:p>
                <a:pPr algn="just">
                  <a:lnSpc>
                    <a:spcPct val="120000"/>
                  </a:lnSpc>
                </a:pPr>
                <a:r>
                  <a:rPr kumimoji="1" lang="en-US" altLang="ja-JP" sz="1400" dirty="0">
                    <a:solidFill>
                      <a:schemeClr val="tx1"/>
                    </a:solidFill>
                  </a:rPr>
                  <a:t>YOKOGAWA</a:t>
                </a:r>
                <a:r>
                  <a:rPr kumimoji="1" lang="ja-JP" altLang="en-US" sz="1400" dirty="0">
                    <a:solidFill>
                      <a:schemeClr val="tx1"/>
                    </a:solidFill>
                  </a:rPr>
                  <a:t>は、グローバルな企業運営を行っており、世界各地で製造した部品や製品を各国に輸出しています。</a:t>
                </a:r>
                <a:r>
                  <a:rPr lang="en-US" altLang="ja-JP" sz="1400" dirty="0">
                    <a:solidFill>
                      <a:schemeClr val="tx1"/>
                    </a:solidFill>
                  </a:rPr>
                  <a:t>2019</a:t>
                </a:r>
                <a:r>
                  <a:rPr lang="ja-JP" altLang="en-US" sz="1400" dirty="0">
                    <a:solidFill>
                      <a:schemeClr val="tx1"/>
                    </a:solidFill>
                  </a:rPr>
                  <a:t>年度の物流は、約</a:t>
                </a:r>
                <a:r>
                  <a:rPr lang="en-US" altLang="ja-JP" sz="1400" dirty="0">
                    <a:solidFill>
                      <a:schemeClr val="tx1"/>
                    </a:solidFill>
                  </a:rPr>
                  <a:t>8</a:t>
                </a:r>
                <a:r>
                  <a:rPr lang="ja-JP" altLang="en-US" sz="1400" dirty="0">
                    <a:solidFill>
                      <a:schemeClr val="tx1"/>
                    </a:solidFill>
                  </a:rPr>
                  <a:t>割が航空機を利用していましたが、納期やコストとのバランスを図る中で、</a:t>
                </a:r>
                <a:r>
                  <a:rPr lang="en-US" altLang="ja-JP" sz="1400" dirty="0">
                    <a:solidFill>
                      <a:schemeClr val="tx1"/>
                    </a:solidFill>
                  </a:rPr>
                  <a:t>CO</a:t>
                </a:r>
                <a:r>
                  <a:rPr lang="en-US" altLang="ja-JP" sz="1400" baseline="-25000" dirty="0">
                    <a:solidFill>
                      <a:schemeClr val="tx1"/>
                    </a:solidFill>
                  </a:rPr>
                  <a:t>2</a:t>
                </a:r>
                <a:r>
                  <a:rPr lang="ja-JP" altLang="en-US" sz="1400" dirty="0">
                    <a:solidFill>
                      <a:schemeClr val="tx1"/>
                    </a:solidFill>
                  </a:rPr>
                  <a:t>排出量が少ない船舶を利用した輸送へのシフトを進めてきました。</a:t>
                </a:r>
                <a:endParaRPr lang="en-US" altLang="ja-JP" sz="1400" dirty="0">
                  <a:solidFill>
                    <a:schemeClr val="tx1"/>
                  </a:solidFill>
                </a:endParaRPr>
              </a:p>
              <a:p>
                <a:pPr algn="just">
                  <a:lnSpc>
                    <a:spcPct val="120000"/>
                  </a:lnSpc>
                </a:pPr>
                <a:r>
                  <a:rPr lang="en-US" altLang="ja-JP" sz="1400" dirty="0">
                    <a:solidFill>
                      <a:schemeClr val="tx1"/>
                    </a:solidFill>
                  </a:rPr>
                  <a:t>2019</a:t>
                </a:r>
                <a:r>
                  <a:rPr lang="ja-JP" altLang="en-US" sz="1400" dirty="0">
                    <a:solidFill>
                      <a:schemeClr val="tx1"/>
                    </a:solidFill>
                  </a:rPr>
                  <a:t>年度と比較し、</a:t>
                </a:r>
                <a:r>
                  <a:rPr lang="en-US" altLang="ja-JP" sz="1400" dirty="0">
                    <a:solidFill>
                      <a:schemeClr val="tx1"/>
                    </a:solidFill>
                  </a:rPr>
                  <a:t>2020</a:t>
                </a:r>
                <a:r>
                  <a:rPr lang="ja-JP" altLang="en-US" sz="1400" dirty="0">
                    <a:solidFill>
                      <a:schemeClr val="tx1"/>
                    </a:solidFill>
                  </a:rPr>
                  <a:t>年度は船舶による輸送の比率が約</a:t>
                </a:r>
                <a:r>
                  <a:rPr lang="en-US" altLang="ja-JP" sz="1400" dirty="0">
                    <a:solidFill>
                      <a:schemeClr val="tx1"/>
                    </a:solidFill>
                  </a:rPr>
                  <a:t>8</a:t>
                </a:r>
                <a:r>
                  <a:rPr lang="ja-JP" altLang="en-US" sz="1400" dirty="0">
                    <a:solidFill>
                      <a:schemeClr val="tx1"/>
                    </a:solidFill>
                  </a:rPr>
                  <a:t>％向上しており、物流により排出される</a:t>
                </a:r>
                <a:r>
                  <a:rPr lang="en-US" altLang="ja-JP" sz="1400" dirty="0">
                    <a:solidFill>
                      <a:schemeClr val="tx1"/>
                    </a:solidFill>
                  </a:rPr>
                  <a:t>CO</a:t>
                </a:r>
                <a:r>
                  <a:rPr lang="en-US" altLang="ja-JP" sz="1400" baseline="-25000" dirty="0">
                    <a:solidFill>
                      <a:schemeClr val="tx1"/>
                    </a:solidFill>
                  </a:rPr>
                  <a:t>2</a:t>
                </a:r>
                <a:r>
                  <a:rPr lang="ja-JP" altLang="en-US" sz="1400" dirty="0">
                    <a:solidFill>
                      <a:schemeClr val="tx1"/>
                    </a:solidFill>
                  </a:rPr>
                  <a:t>の削減に貢献しました。</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30131" y="3119323"/>
                <a:ext cx="298481" cy="199978"/>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9" name="グループ化 8">
              <a:extLst>
                <a:ext uri="{FF2B5EF4-FFF2-40B4-BE49-F238E27FC236}">
                  <a16:creationId xmlns:a16="http://schemas.microsoft.com/office/drawing/2014/main" id="{ED5FB4E1-C9FE-4D9E-82DF-9EF2BF25C8B8}"/>
                </a:ext>
              </a:extLst>
            </p:cNvPr>
            <p:cNvGrpSpPr/>
            <p:nvPr/>
          </p:nvGrpSpPr>
          <p:grpSpPr>
            <a:xfrm>
              <a:off x="3822538" y="3264908"/>
              <a:ext cx="4608000" cy="2310809"/>
              <a:chOff x="1342412" y="3221084"/>
              <a:chExt cx="5272428" cy="3000575"/>
            </a:xfrm>
          </p:grpSpPr>
          <p:pic>
            <p:nvPicPr>
              <p:cNvPr id="27" name="図 26">
                <a:extLst>
                  <a:ext uri="{FF2B5EF4-FFF2-40B4-BE49-F238E27FC236}">
                    <a16:creationId xmlns:a16="http://schemas.microsoft.com/office/drawing/2014/main" id="{431CE7CF-AEBE-4063-9AFF-DD2E0B5D1F02}"/>
                  </a:ext>
                </a:extLst>
              </p:cNvPr>
              <p:cNvPicPr preferRelativeResize="0">
                <a:picLocks/>
              </p:cNvPicPr>
              <p:nvPr/>
            </p:nvPicPr>
            <p:blipFill>
              <a:blip r:embed="rId2" cstate="screen">
                <a:extLst>
                  <a:ext uri="{28A0092B-C50C-407E-A947-70E740481C1C}">
                    <a14:useLocalDpi xmlns:a14="http://schemas.microsoft.com/office/drawing/2010/main"/>
                  </a:ext>
                </a:extLst>
              </a:blip>
              <a:stretch>
                <a:fillRect/>
              </a:stretch>
            </p:blipFill>
            <p:spPr>
              <a:xfrm>
                <a:off x="1342412" y="3221084"/>
                <a:ext cx="5272428" cy="2711259"/>
              </a:xfrm>
              <a:prstGeom prst="rect">
                <a:avLst/>
              </a:prstGeom>
            </p:spPr>
          </p:pic>
          <p:sp>
            <p:nvSpPr>
              <p:cNvPr id="28" name="四角形: 角を丸くする 27">
                <a:extLst>
                  <a:ext uri="{FF2B5EF4-FFF2-40B4-BE49-F238E27FC236}">
                    <a16:creationId xmlns:a16="http://schemas.microsoft.com/office/drawing/2014/main" id="{6A22E6AD-BC61-46EC-9E03-38AD6BA9156C}"/>
                  </a:ext>
                </a:extLst>
              </p:cNvPr>
              <p:cNvSpPr/>
              <p:nvPr/>
            </p:nvSpPr>
            <p:spPr>
              <a:xfrm>
                <a:off x="4640865" y="3440177"/>
                <a:ext cx="1845087" cy="355659"/>
              </a:xfrm>
              <a:prstGeom prst="roundRect">
                <a:avLst>
                  <a:gd name="adj" fmla="val 50000"/>
                </a:avLst>
              </a:prstGeom>
              <a:solidFill>
                <a:schemeClr val="accent3"/>
              </a:solidFill>
              <a:ln w="12700" cap="flat" cmpd="sng" algn="ctr">
                <a:solidFill>
                  <a:schemeClr val="accent3"/>
                </a:solidFill>
                <a:prstDash val="solid"/>
                <a:miter lim="800000"/>
              </a:ln>
              <a:effectLst/>
            </p:spPr>
            <p:txBody>
              <a:bodyPr wrap="none" t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prstClr val="white"/>
                    </a:solidFill>
                    <a:effectLst/>
                    <a:uLnTx/>
                    <a:uFillTx/>
                    <a:cs typeface="+mn-cs"/>
                  </a:rPr>
                  <a:t>2020</a:t>
                </a:r>
                <a:r>
                  <a:rPr kumimoji="0" lang="ja-JP" altLang="en-US" sz="1200" b="1" i="0" u="none" strike="noStrike" kern="0" cap="none" spc="0" normalizeH="0" baseline="0" noProof="0" dirty="0">
                    <a:ln>
                      <a:noFill/>
                    </a:ln>
                    <a:solidFill>
                      <a:prstClr val="white"/>
                    </a:solidFill>
                    <a:effectLst/>
                    <a:uLnTx/>
                    <a:uFillTx/>
                    <a:cs typeface="+mn-cs"/>
                  </a:rPr>
                  <a:t>年度平均</a:t>
                </a:r>
                <a:r>
                  <a:rPr kumimoji="0" lang="en-US" altLang="ja-JP" sz="1200" b="1" i="0" u="none" strike="noStrike" kern="0" cap="none" spc="0" normalizeH="0" baseline="0" noProof="0" dirty="0">
                    <a:ln>
                      <a:noFill/>
                    </a:ln>
                    <a:solidFill>
                      <a:prstClr val="white"/>
                    </a:solidFill>
                    <a:effectLst/>
                    <a:uLnTx/>
                    <a:uFillTx/>
                    <a:cs typeface="+mn-cs"/>
                  </a:rPr>
                  <a:t>26.3%</a:t>
                </a:r>
                <a:endParaRPr kumimoji="0" lang="ja-JP" altLang="en-US" sz="1200" b="1" i="0" u="none" strike="noStrike" kern="0" cap="none" spc="0" normalizeH="0" baseline="0" noProof="0" dirty="0">
                  <a:ln>
                    <a:noFill/>
                  </a:ln>
                  <a:solidFill>
                    <a:prstClr val="white"/>
                  </a:solidFill>
                  <a:effectLst/>
                  <a:uLnTx/>
                  <a:uFillTx/>
                  <a:cs typeface="+mn-cs"/>
                </a:endParaRPr>
              </a:p>
            </p:txBody>
          </p:sp>
          <p:sp>
            <p:nvSpPr>
              <p:cNvPr id="29" name="四角形: 角を丸くする 28">
                <a:extLst>
                  <a:ext uri="{FF2B5EF4-FFF2-40B4-BE49-F238E27FC236}">
                    <a16:creationId xmlns:a16="http://schemas.microsoft.com/office/drawing/2014/main" id="{20FA42E0-0E71-4D42-BBAE-3E76E851B88F}"/>
                  </a:ext>
                </a:extLst>
              </p:cNvPr>
              <p:cNvSpPr/>
              <p:nvPr/>
            </p:nvSpPr>
            <p:spPr>
              <a:xfrm>
                <a:off x="4640865" y="4483968"/>
                <a:ext cx="1845087" cy="355659"/>
              </a:xfrm>
              <a:prstGeom prst="roundRect">
                <a:avLst>
                  <a:gd name="adj" fmla="val 50000"/>
                </a:avLst>
              </a:prstGeom>
              <a:solidFill>
                <a:sysClr val="window" lastClr="FFFFFF">
                  <a:lumMod val="50000"/>
                </a:sysClr>
              </a:solidFill>
              <a:ln w="12700" cap="flat" cmpd="sng" algn="ctr">
                <a:solidFill>
                  <a:sysClr val="window" lastClr="FFFFFF">
                    <a:lumMod val="50000"/>
                  </a:sysClr>
                </a:solidFill>
                <a:prstDash val="solid"/>
                <a:miter lim="800000"/>
              </a:ln>
              <a:effectLst/>
            </p:spPr>
            <p:txBody>
              <a:bodyPr wrap="none" t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prstClr val="white"/>
                    </a:solidFill>
                    <a:effectLst/>
                    <a:uLnTx/>
                    <a:uFillTx/>
                    <a:cs typeface="+mn-cs"/>
                  </a:rPr>
                  <a:t>2019</a:t>
                </a:r>
                <a:r>
                  <a:rPr kumimoji="0" lang="ja-JP" altLang="en-US" sz="1200" b="1" i="0" u="none" strike="noStrike" kern="0" cap="none" spc="0" normalizeH="0" baseline="0" noProof="0" dirty="0">
                    <a:ln>
                      <a:noFill/>
                    </a:ln>
                    <a:solidFill>
                      <a:prstClr val="white"/>
                    </a:solidFill>
                    <a:effectLst/>
                    <a:uLnTx/>
                    <a:uFillTx/>
                    <a:cs typeface="+mn-cs"/>
                  </a:rPr>
                  <a:t>年度平均</a:t>
                </a:r>
                <a:r>
                  <a:rPr kumimoji="0" lang="en-US" altLang="ja-JP" sz="1200" b="1" i="0" u="none" strike="noStrike" kern="0" cap="none" spc="0" normalizeH="0" baseline="0" noProof="0" dirty="0">
                    <a:ln>
                      <a:noFill/>
                    </a:ln>
                    <a:solidFill>
                      <a:prstClr val="white"/>
                    </a:solidFill>
                    <a:effectLst/>
                    <a:uLnTx/>
                    <a:uFillTx/>
                    <a:cs typeface="+mn-cs"/>
                  </a:rPr>
                  <a:t>18.2%</a:t>
                </a:r>
                <a:endParaRPr kumimoji="0" lang="ja-JP" altLang="en-US" sz="1200" b="1" i="0" u="none" strike="noStrike" kern="0" cap="none" spc="0" normalizeH="0" baseline="0" noProof="0" dirty="0">
                  <a:ln>
                    <a:noFill/>
                  </a:ln>
                  <a:solidFill>
                    <a:prstClr val="white"/>
                  </a:solidFill>
                  <a:effectLst/>
                  <a:uLnTx/>
                  <a:uFillTx/>
                  <a:cs typeface="+mn-cs"/>
                </a:endParaRPr>
              </a:p>
            </p:txBody>
          </p:sp>
          <p:sp>
            <p:nvSpPr>
              <p:cNvPr id="38" name="正方形/長方形 37">
                <a:extLst>
                  <a:ext uri="{FF2B5EF4-FFF2-40B4-BE49-F238E27FC236}">
                    <a16:creationId xmlns:a16="http://schemas.microsoft.com/office/drawing/2014/main" id="{7DFE4095-21BF-4614-A4E2-B7DA623B83A9}"/>
                  </a:ext>
                </a:extLst>
              </p:cNvPr>
              <p:cNvSpPr/>
              <p:nvPr/>
            </p:nvSpPr>
            <p:spPr>
              <a:xfrm>
                <a:off x="3013139" y="6065411"/>
                <a:ext cx="2013357" cy="15624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chemeClr val="tx1">
                        <a:lumMod val="75000"/>
                        <a:lumOff val="25000"/>
                      </a:schemeClr>
                    </a:solidFill>
                    <a:effectLst/>
                    <a:uLnTx/>
                    <a:uFillTx/>
                    <a:latin typeface="+mn-ea"/>
                    <a:cs typeface="+mn-cs"/>
                  </a:rPr>
                  <a:t>船舶による輸送の比率推移</a:t>
                </a:r>
              </a:p>
            </p:txBody>
          </p:sp>
        </p:grpSp>
      </p:grpSp>
      <p:grpSp>
        <p:nvGrpSpPr>
          <p:cNvPr id="4" name="グループ化 3">
            <a:extLst>
              <a:ext uri="{FF2B5EF4-FFF2-40B4-BE49-F238E27FC236}">
                <a16:creationId xmlns:a16="http://schemas.microsoft.com/office/drawing/2014/main" id="{2B3F4C4A-0069-4407-A42B-0752D0B84291}"/>
              </a:ext>
            </a:extLst>
          </p:cNvPr>
          <p:cNvGrpSpPr/>
          <p:nvPr/>
        </p:nvGrpSpPr>
        <p:grpSpPr>
          <a:xfrm>
            <a:off x="515937" y="842400"/>
            <a:ext cx="8928000" cy="1587007"/>
            <a:chOff x="515937" y="842400"/>
            <a:chExt cx="8928000" cy="1587007"/>
          </a:xfrm>
        </p:grpSpPr>
        <p:sp>
          <p:nvSpPr>
            <p:cNvPr id="20" name="楕円 55">
              <a:extLst>
                <a:ext uri="{FF2B5EF4-FFF2-40B4-BE49-F238E27FC236}">
                  <a16:creationId xmlns:a16="http://schemas.microsoft.com/office/drawing/2014/main" id="{E3F41051-32BF-433A-A7D3-93E59F737DE7}"/>
                </a:ext>
              </a:extLst>
            </p:cNvPr>
            <p:cNvSpPr/>
            <p:nvPr/>
          </p:nvSpPr>
          <p:spPr>
            <a:xfrm>
              <a:off x="515937" y="997200"/>
              <a:ext cx="8928000" cy="1432207"/>
            </a:xfrm>
            <a:custGeom>
              <a:avLst/>
              <a:gdLst>
                <a:gd name="connsiteX0" fmla="*/ 0 w 8928000"/>
                <a:gd name="connsiteY0" fmla="*/ 121323 h 2016000"/>
                <a:gd name="connsiteX1" fmla="*/ 121323 w 8928000"/>
                <a:gd name="connsiteY1" fmla="*/ 0 h 2016000"/>
                <a:gd name="connsiteX2" fmla="*/ 8806677 w 8928000"/>
                <a:gd name="connsiteY2" fmla="*/ 0 h 2016000"/>
                <a:gd name="connsiteX3" fmla="*/ 8928000 w 8928000"/>
                <a:gd name="connsiteY3" fmla="*/ 121323 h 2016000"/>
                <a:gd name="connsiteX4" fmla="*/ 8928000 w 8928000"/>
                <a:gd name="connsiteY4" fmla="*/ 1894677 h 2016000"/>
                <a:gd name="connsiteX5" fmla="*/ 8806677 w 8928000"/>
                <a:gd name="connsiteY5" fmla="*/ 2016000 h 2016000"/>
                <a:gd name="connsiteX6" fmla="*/ 121323 w 8928000"/>
                <a:gd name="connsiteY6" fmla="*/ 2016000 h 2016000"/>
                <a:gd name="connsiteX7" fmla="*/ 0 w 8928000"/>
                <a:gd name="connsiteY7" fmla="*/ 1894677 h 2016000"/>
                <a:gd name="connsiteX8" fmla="*/ 0 w 8928000"/>
                <a:gd name="connsiteY8" fmla="*/ 121323 h 2016000"/>
                <a:gd name="connsiteX0" fmla="*/ 0 w 8928000"/>
                <a:gd name="connsiteY0" fmla="*/ 121323 h 2016000"/>
                <a:gd name="connsiteX1" fmla="*/ 121323 w 8928000"/>
                <a:gd name="connsiteY1" fmla="*/ 0 h 2016000"/>
                <a:gd name="connsiteX2" fmla="*/ 1185642 w 8928000"/>
                <a:gd name="connsiteY2" fmla="*/ 949 h 2016000"/>
                <a:gd name="connsiteX3" fmla="*/ 8806677 w 8928000"/>
                <a:gd name="connsiteY3" fmla="*/ 0 h 2016000"/>
                <a:gd name="connsiteX4" fmla="*/ 8928000 w 8928000"/>
                <a:gd name="connsiteY4" fmla="*/ 121323 h 2016000"/>
                <a:gd name="connsiteX5" fmla="*/ 8928000 w 8928000"/>
                <a:gd name="connsiteY5" fmla="*/ 1894677 h 2016000"/>
                <a:gd name="connsiteX6" fmla="*/ 8806677 w 8928000"/>
                <a:gd name="connsiteY6" fmla="*/ 2016000 h 2016000"/>
                <a:gd name="connsiteX7" fmla="*/ 121323 w 8928000"/>
                <a:gd name="connsiteY7" fmla="*/ 2016000 h 2016000"/>
                <a:gd name="connsiteX8" fmla="*/ 0 w 8928000"/>
                <a:gd name="connsiteY8" fmla="*/ 1894677 h 2016000"/>
                <a:gd name="connsiteX9" fmla="*/ 0 w 8928000"/>
                <a:gd name="connsiteY9" fmla="*/ 121323 h 2016000"/>
                <a:gd name="connsiteX0" fmla="*/ 1185642 w 8928000"/>
                <a:gd name="connsiteY0" fmla="*/ 949 h 2016000"/>
                <a:gd name="connsiteX1" fmla="*/ 8806677 w 8928000"/>
                <a:gd name="connsiteY1" fmla="*/ 0 h 2016000"/>
                <a:gd name="connsiteX2" fmla="*/ 8928000 w 8928000"/>
                <a:gd name="connsiteY2" fmla="*/ 121323 h 2016000"/>
                <a:gd name="connsiteX3" fmla="*/ 8928000 w 8928000"/>
                <a:gd name="connsiteY3" fmla="*/ 1894677 h 2016000"/>
                <a:gd name="connsiteX4" fmla="*/ 8806677 w 8928000"/>
                <a:gd name="connsiteY4" fmla="*/ 2016000 h 2016000"/>
                <a:gd name="connsiteX5" fmla="*/ 121323 w 8928000"/>
                <a:gd name="connsiteY5" fmla="*/ 2016000 h 2016000"/>
                <a:gd name="connsiteX6" fmla="*/ 0 w 8928000"/>
                <a:gd name="connsiteY6" fmla="*/ 1894677 h 2016000"/>
                <a:gd name="connsiteX7" fmla="*/ 0 w 8928000"/>
                <a:gd name="connsiteY7" fmla="*/ 121323 h 2016000"/>
                <a:gd name="connsiteX8" fmla="*/ 121323 w 8928000"/>
                <a:gd name="connsiteY8" fmla="*/ 0 h 2016000"/>
                <a:gd name="connsiteX9" fmla="*/ 1277082 w 8928000"/>
                <a:gd name="connsiteY9" fmla="*/ 92389 h 2016000"/>
                <a:gd name="connsiteX0" fmla="*/ 1185642 w 8928000"/>
                <a:gd name="connsiteY0" fmla="*/ 949 h 2016000"/>
                <a:gd name="connsiteX1" fmla="*/ 8806677 w 8928000"/>
                <a:gd name="connsiteY1" fmla="*/ 0 h 2016000"/>
                <a:gd name="connsiteX2" fmla="*/ 8928000 w 8928000"/>
                <a:gd name="connsiteY2" fmla="*/ 121323 h 2016000"/>
                <a:gd name="connsiteX3" fmla="*/ 8928000 w 8928000"/>
                <a:gd name="connsiteY3" fmla="*/ 1894677 h 2016000"/>
                <a:gd name="connsiteX4" fmla="*/ 8806677 w 8928000"/>
                <a:gd name="connsiteY4" fmla="*/ 2016000 h 2016000"/>
                <a:gd name="connsiteX5" fmla="*/ 121323 w 8928000"/>
                <a:gd name="connsiteY5" fmla="*/ 2016000 h 2016000"/>
                <a:gd name="connsiteX6" fmla="*/ 0 w 8928000"/>
                <a:gd name="connsiteY6" fmla="*/ 1894677 h 2016000"/>
                <a:gd name="connsiteX7" fmla="*/ 0 w 8928000"/>
                <a:gd name="connsiteY7" fmla="*/ 121323 h 2016000"/>
                <a:gd name="connsiteX8" fmla="*/ 121323 w 8928000"/>
                <a:gd name="connsiteY8" fmla="*/ 0 h 2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2016000">
                  <a:moveTo>
                    <a:pt x="1185642" y="949"/>
                  </a:moveTo>
                  <a:lnTo>
                    <a:pt x="8806677" y="0"/>
                  </a:lnTo>
                  <a:cubicBezTo>
                    <a:pt x="8873682" y="0"/>
                    <a:pt x="8928000" y="54318"/>
                    <a:pt x="8928000" y="121323"/>
                  </a:cubicBezTo>
                  <a:lnTo>
                    <a:pt x="8928000" y="1894677"/>
                  </a:lnTo>
                  <a:cubicBezTo>
                    <a:pt x="8928000" y="1961682"/>
                    <a:pt x="8873682" y="2016000"/>
                    <a:pt x="8806677" y="2016000"/>
                  </a:cubicBezTo>
                  <a:lnTo>
                    <a:pt x="121323" y="2016000"/>
                  </a:lnTo>
                  <a:cubicBezTo>
                    <a:pt x="54318" y="2016000"/>
                    <a:pt x="0" y="1961682"/>
                    <a:pt x="0" y="1894677"/>
                  </a:cubicBezTo>
                  <a:lnTo>
                    <a:pt x="0" y="121323"/>
                  </a:lnTo>
                  <a:cubicBezTo>
                    <a:pt x="0" y="54318"/>
                    <a:pt x="54318" y="0"/>
                    <a:pt x="121323" y="0"/>
                  </a:cubicBezTo>
                </a:path>
              </a:pathLst>
            </a:custGeom>
            <a:solidFill>
              <a:schemeClr val="bg1"/>
            </a:solidFill>
            <a:ln cap="rnd">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numCol="1" spcCol="216000" rtlCol="0" anchor="t"/>
            <a:lstStyle/>
            <a:p>
              <a:pPr algn="just">
                <a:lnSpc>
                  <a:spcPct val="120000"/>
                </a:lnSpc>
              </a:pPr>
              <a:r>
                <a:rPr kumimoji="1" lang="en-US" altLang="ja-JP" sz="1400" b="1" dirty="0">
                  <a:solidFill>
                    <a:schemeClr val="tx1">
                      <a:lumMod val="75000"/>
                      <a:lumOff val="25000"/>
                    </a:schemeClr>
                  </a:solidFill>
                </a:rPr>
                <a:t>CO</a:t>
              </a:r>
              <a:r>
                <a:rPr kumimoji="1" lang="en-US" altLang="ja-JP" sz="1400" b="1" baseline="-25000" dirty="0">
                  <a:solidFill>
                    <a:schemeClr val="tx1">
                      <a:lumMod val="75000"/>
                      <a:lumOff val="25000"/>
                    </a:schemeClr>
                  </a:solidFill>
                </a:rPr>
                <a:t>2</a:t>
              </a:r>
              <a:r>
                <a:rPr kumimoji="1" lang="ja-JP" altLang="en-US" sz="1400" b="1" dirty="0">
                  <a:solidFill>
                    <a:schemeClr val="tx1">
                      <a:lumMod val="75000"/>
                      <a:lumOff val="25000"/>
                    </a:schemeClr>
                  </a:solidFill>
                </a:rPr>
                <a:t>の削減につながる物流の最適化</a:t>
              </a:r>
            </a:p>
            <a:p>
              <a:pPr algn="just">
                <a:lnSpc>
                  <a:spcPct val="120000"/>
                </a:lnSpc>
              </a:pPr>
              <a:r>
                <a:rPr lang="ja-JP" altLang="en-US" sz="1400" dirty="0">
                  <a:solidFill>
                    <a:schemeClr val="tx1">
                      <a:lumMod val="75000"/>
                      <a:lumOff val="25000"/>
                    </a:schemeClr>
                  </a:solidFill>
                </a:rPr>
                <a:t>モーダルシフトとは、航空機や自動車で行われている貨物輸送を環境負荷の小さい船舶や鉄道の利用へと転換することをいいます。一般的に、航空機輸送と比べて船舶輸送は</a:t>
              </a:r>
              <a:r>
                <a:rPr lang="en-US" altLang="ja-JP" sz="1400" dirty="0">
                  <a:solidFill>
                    <a:schemeClr val="tx1">
                      <a:lumMod val="75000"/>
                      <a:lumOff val="25000"/>
                    </a:schemeClr>
                  </a:solidFill>
                </a:rPr>
                <a:t>CO</a:t>
              </a:r>
              <a:r>
                <a:rPr lang="en-US" altLang="ja-JP" sz="1400" baseline="-25000" dirty="0">
                  <a:solidFill>
                    <a:schemeClr val="tx1">
                      <a:lumMod val="75000"/>
                      <a:lumOff val="25000"/>
                    </a:schemeClr>
                  </a:solidFill>
                </a:rPr>
                <a:t>2</a:t>
              </a:r>
              <a:r>
                <a:rPr lang="ja-JP" altLang="en-US" sz="1400" dirty="0">
                  <a:solidFill>
                    <a:schemeClr val="tx1">
                      <a:lumMod val="75000"/>
                      <a:lumOff val="25000"/>
                    </a:schemeClr>
                  </a:solidFill>
                </a:rPr>
                <a:t>の排出が</a:t>
              </a:r>
              <a:r>
                <a:rPr lang="en-US" altLang="ja-JP" sz="1400" dirty="0">
                  <a:solidFill>
                    <a:schemeClr val="tx1">
                      <a:lumMod val="75000"/>
                      <a:lumOff val="25000"/>
                    </a:schemeClr>
                  </a:solidFill>
                </a:rPr>
                <a:t>90</a:t>
              </a:r>
              <a:r>
                <a:rPr lang="ja-JP" altLang="en-US" sz="1400" dirty="0">
                  <a:solidFill>
                    <a:schemeClr val="tx1">
                      <a:lumMod val="75000"/>
                      <a:lumOff val="25000"/>
                    </a:schemeClr>
                  </a:solidFill>
                </a:rPr>
                <a:t>％以上少ないとされています。 </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は、世界各国のお客様に製品を納入しており、物流の最適化を通じた</a:t>
              </a:r>
              <a:r>
                <a:rPr lang="en-US" altLang="ja-JP" sz="1400" dirty="0">
                  <a:solidFill>
                    <a:schemeClr val="tx1">
                      <a:lumMod val="75000"/>
                      <a:lumOff val="25000"/>
                    </a:schemeClr>
                  </a:solidFill>
                </a:rPr>
                <a:t>CO</a:t>
              </a:r>
              <a:r>
                <a:rPr lang="en-US" altLang="ja-JP" sz="1400" baseline="-25000" dirty="0">
                  <a:solidFill>
                    <a:schemeClr val="tx1">
                      <a:lumMod val="75000"/>
                      <a:lumOff val="25000"/>
                    </a:schemeClr>
                  </a:solidFill>
                </a:rPr>
                <a:t>2</a:t>
              </a:r>
              <a:r>
                <a:rPr lang="ja-JP" altLang="en-US" sz="1400" dirty="0">
                  <a:solidFill>
                    <a:schemeClr val="tx1">
                      <a:lumMod val="75000"/>
                      <a:lumOff val="25000"/>
                    </a:schemeClr>
                  </a:solidFill>
                </a:rPr>
                <a:t>削減を進めています。</a:t>
              </a:r>
            </a:p>
            <a:p>
              <a:pPr algn="just">
                <a:lnSpc>
                  <a:spcPct val="120000"/>
                </a:lnSpc>
              </a:pPr>
              <a:endParaRPr lang="ja-JP" altLang="en-US" sz="1400" dirty="0">
                <a:solidFill>
                  <a:schemeClr val="tx1">
                    <a:lumMod val="75000"/>
                    <a:lumOff val="25000"/>
                  </a:schemeClr>
                </a:solidFill>
              </a:endParaRPr>
            </a:p>
          </p:txBody>
        </p:sp>
        <p:sp>
          <p:nvSpPr>
            <p:cNvPr id="23" name="フリーフォーム: 図形 22">
              <a:extLst>
                <a:ext uri="{FF2B5EF4-FFF2-40B4-BE49-F238E27FC236}">
                  <a16:creationId xmlns:a16="http://schemas.microsoft.com/office/drawing/2014/main" id="{03B1A0F9-08A9-4172-AF88-57CD51024819}"/>
                </a:ext>
              </a:extLst>
            </p:cNvPr>
            <p:cNvSpPr>
              <a:spLocks noChangeAspect="1"/>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19" name="グループ化 18">
            <a:extLst>
              <a:ext uri="{FF2B5EF4-FFF2-40B4-BE49-F238E27FC236}">
                <a16:creationId xmlns:a16="http://schemas.microsoft.com/office/drawing/2014/main" id="{B1EED646-5C5F-4C4A-AE5C-F0159CBA5982}"/>
              </a:ext>
            </a:extLst>
          </p:cNvPr>
          <p:cNvGrpSpPr/>
          <p:nvPr/>
        </p:nvGrpSpPr>
        <p:grpSpPr>
          <a:xfrm>
            <a:off x="9758277" y="1024769"/>
            <a:ext cx="1594521" cy="1853566"/>
            <a:chOff x="10120482" y="1024769"/>
            <a:chExt cx="1594521" cy="1853566"/>
          </a:xfrm>
        </p:grpSpPr>
        <p:sp>
          <p:nvSpPr>
            <p:cNvPr id="21" name="正方形/長方形 20">
              <a:extLst>
                <a:ext uri="{FF2B5EF4-FFF2-40B4-BE49-F238E27FC236}">
                  <a16:creationId xmlns:a16="http://schemas.microsoft.com/office/drawing/2014/main" id="{DBA90D09-5CFF-420D-BBED-96F32231EDD2}"/>
                </a:ext>
              </a:extLst>
            </p:cNvPr>
            <p:cNvSpPr/>
            <p:nvPr/>
          </p:nvSpPr>
          <p:spPr>
            <a:xfrm>
              <a:off x="10120482" y="1024769"/>
              <a:ext cx="1594521" cy="1853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カーボンニュートラル</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の達成</a:t>
              </a:r>
            </a:p>
            <a:p>
              <a:pPr algn="ctr">
                <a:spcBef>
                  <a:spcPts val="4200"/>
                </a:spcBef>
              </a:pP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排出の抑制と、</a:t>
              </a:r>
            </a:p>
            <a:p>
              <a:pPr algn="ctr"/>
              <a:r>
                <a:rPr kumimoji="1" lang="ja-JP" altLang="en-US" sz="1200" dirty="0">
                  <a:solidFill>
                    <a:schemeClr val="tx1">
                      <a:lumMod val="75000"/>
                      <a:lumOff val="25000"/>
                    </a:schemeClr>
                  </a:solidFill>
                </a:rPr>
                <a:t>安価で信頼できる</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持続可能なエネルギー</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への転換</a:t>
              </a:r>
            </a:p>
          </p:txBody>
        </p:sp>
        <p:pic>
          <p:nvPicPr>
            <p:cNvPr id="22" name="図 21" descr="アイコン&#10;&#10;自動的に生成された説明">
              <a:extLst>
                <a:ext uri="{FF2B5EF4-FFF2-40B4-BE49-F238E27FC236}">
                  <a16:creationId xmlns:a16="http://schemas.microsoft.com/office/drawing/2014/main" id="{AF27D83A-0BC0-448E-908F-8728737C6A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442" y="1606201"/>
              <a:ext cx="360000" cy="360000"/>
            </a:xfrm>
            <a:prstGeom prst="rect">
              <a:avLst/>
            </a:prstGeom>
          </p:spPr>
        </p:pic>
        <p:pic>
          <p:nvPicPr>
            <p:cNvPr id="24" name="図 23" descr="アイコン が含まれている画像&#10;&#10;自動的に生成された説明">
              <a:extLst>
                <a:ext uri="{FF2B5EF4-FFF2-40B4-BE49-F238E27FC236}">
                  <a16:creationId xmlns:a16="http://schemas.microsoft.com/office/drawing/2014/main" id="{6AB08F76-5092-4479-9079-52F21B4EE7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01067" y="1606201"/>
              <a:ext cx="360000" cy="360000"/>
            </a:xfrm>
            <a:prstGeom prst="rect">
              <a:avLst/>
            </a:prstGeom>
          </p:spPr>
        </p:pic>
      </p:grpSp>
    </p:spTree>
    <p:extLst>
      <p:ext uri="{BB962C8B-B14F-4D97-AF65-F5344CB8AC3E}">
        <p14:creationId xmlns:p14="http://schemas.microsoft.com/office/powerpoint/2010/main" val="2115059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277317E-1BB0-4E0B-92AB-07B883983FB9}"/>
              </a:ext>
            </a:extLst>
          </p:cNvPr>
          <p:cNvGrpSpPr/>
          <p:nvPr/>
        </p:nvGrpSpPr>
        <p:grpSpPr>
          <a:xfrm>
            <a:off x="515098" y="842400"/>
            <a:ext cx="8928000" cy="1719431"/>
            <a:chOff x="476998" y="870110"/>
            <a:chExt cx="8928000" cy="2172349"/>
          </a:xfrm>
        </p:grpSpPr>
        <p:sp>
          <p:nvSpPr>
            <p:cNvPr id="20" name="楕円 55">
              <a:extLst>
                <a:ext uri="{FF2B5EF4-FFF2-40B4-BE49-F238E27FC236}">
                  <a16:creationId xmlns:a16="http://schemas.microsoft.com/office/drawing/2014/main" id="{E3F41051-32BF-433A-A7D3-93E59F737DE7}"/>
                </a:ext>
              </a:extLst>
            </p:cNvPr>
            <p:cNvSpPr/>
            <p:nvPr/>
          </p:nvSpPr>
          <p:spPr>
            <a:xfrm>
              <a:off x="476998" y="1024758"/>
              <a:ext cx="8928000" cy="2017701"/>
            </a:xfrm>
            <a:custGeom>
              <a:avLst/>
              <a:gdLst>
                <a:gd name="connsiteX0" fmla="*/ 0 w 8928000"/>
                <a:gd name="connsiteY0" fmla="*/ 121323 h 2016000"/>
                <a:gd name="connsiteX1" fmla="*/ 121323 w 8928000"/>
                <a:gd name="connsiteY1" fmla="*/ 0 h 2016000"/>
                <a:gd name="connsiteX2" fmla="*/ 8806677 w 8928000"/>
                <a:gd name="connsiteY2" fmla="*/ 0 h 2016000"/>
                <a:gd name="connsiteX3" fmla="*/ 8928000 w 8928000"/>
                <a:gd name="connsiteY3" fmla="*/ 121323 h 2016000"/>
                <a:gd name="connsiteX4" fmla="*/ 8928000 w 8928000"/>
                <a:gd name="connsiteY4" fmla="*/ 1894677 h 2016000"/>
                <a:gd name="connsiteX5" fmla="*/ 8806677 w 8928000"/>
                <a:gd name="connsiteY5" fmla="*/ 2016000 h 2016000"/>
                <a:gd name="connsiteX6" fmla="*/ 121323 w 8928000"/>
                <a:gd name="connsiteY6" fmla="*/ 2016000 h 2016000"/>
                <a:gd name="connsiteX7" fmla="*/ 0 w 8928000"/>
                <a:gd name="connsiteY7" fmla="*/ 1894677 h 2016000"/>
                <a:gd name="connsiteX8" fmla="*/ 0 w 8928000"/>
                <a:gd name="connsiteY8" fmla="*/ 121323 h 2016000"/>
                <a:gd name="connsiteX0" fmla="*/ 0 w 8928000"/>
                <a:gd name="connsiteY0" fmla="*/ 123024 h 2017701"/>
                <a:gd name="connsiteX1" fmla="*/ 121323 w 8928000"/>
                <a:gd name="connsiteY1" fmla="*/ 1701 h 2017701"/>
                <a:gd name="connsiteX2" fmla="*/ 1167089 w 8928000"/>
                <a:gd name="connsiteY2" fmla="*/ 0 h 2017701"/>
                <a:gd name="connsiteX3" fmla="*/ 8806677 w 8928000"/>
                <a:gd name="connsiteY3" fmla="*/ 1701 h 2017701"/>
                <a:gd name="connsiteX4" fmla="*/ 8928000 w 8928000"/>
                <a:gd name="connsiteY4" fmla="*/ 123024 h 2017701"/>
                <a:gd name="connsiteX5" fmla="*/ 8928000 w 8928000"/>
                <a:gd name="connsiteY5" fmla="*/ 1896378 h 2017701"/>
                <a:gd name="connsiteX6" fmla="*/ 8806677 w 8928000"/>
                <a:gd name="connsiteY6" fmla="*/ 2017701 h 2017701"/>
                <a:gd name="connsiteX7" fmla="*/ 121323 w 8928000"/>
                <a:gd name="connsiteY7" fmla="*/ 2017701 h 2017701"/>
                <a:gd name="connsiteX8" fmla="*/ 0 w 8928000"/>
                <a:gd name="connsiteY8" fmla="*/ 1896378 h 2017701"/>
                <a:gd name="connsiteX9" fmla="*/ 0 w 8928000"/>
                <a:gd name="connsiteY9" fmla="*/ 123024 h 2017701"/>
                <a:gd name="connsiteX0" fmla="*/ 1167089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 name="connsiteX9" fmla="*/ 1258529 w 8928000"/>
                <a:gd name="connsiteY9" fmla="*/ 91440 h 2017701"/>
                <a:gd name="connsiteX0" fmla="*/ 1167089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 name="connsiteX0" fmla="*/ 1204926 w 8928000"/>
                <a:gd name="connsiteY0" fmla="*/ 0 h 2017701"/>
                <a:gd name="connsiteX1" fmla="*/ 8806677 w 8928000"/>
                <a:gd name="connsiteY1" fmla="*/ 1701 h 2017701"/>
                <a:gd name="connsiteX2" fmla="*/ 8928000 w 8928000"/>
                <a:gd name="connsiteY2" fmla="*/ 123024 h 2017701"/>
                <a:gd name="connsiteX3" fmla="*/ 8928000 w 8928000"/>
                <a:gd name="connsiteY3" fmla="*/ 1896378 h 2017701"/>
                <a:gd name="connsiteX4" fmla="*/ 8806677 w 8928000"/>
                <a:gd name="connsiteY4" fmla="*/ 2017701 h 2017701"/>
                <a:gd name="connsiteX5" fmla="*/ 121323 w 8928000"/>
                <a:gd name="connsiteY5" fmla="*/ 2017701 h 2017701"/>
                <a:gd name="connsiteX6" fmla="*/ 0 w 8928000"/>
                <a:gd name="connsiteY6" fmla="*/ 1896378 h 2017701"/>
                <a:gd name="connsiteX7" fmla="*/ 0 w 8928000"/>
                <a:gd name="connsiteY7" fmla="*/ 123024 h 2017701"/>
                <a:gd name="connsiteX8" fmla="*/ 121323 w 8928000"/>
                <a:gd name="connsiteY8" fmla="*/ 1701 h 201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2017701">
                  <a:moveTo>
                    <a:pt x="1204926" y="0"/>
                  </a:moveTo>
                  <a:lnTo>
                    <a:pt x="8806677" y="1701"/>
                  </a:lnTo>
                  <a:cubicBezTo>
                    <a:pt x="8873682" y="1701"/>
                    <a:pt x="8928000" y="56019"/>
                    <a:pt x="8928000" y="123024"/>
                  </a:cubicBezTo>
                  <a:lnTo>
                    <a:pt x="8928000" y="1896378"/>
                  </a:lnTo>
                  <a:cubicBezTo>
                    <a:pt x="8928000" y="1963383"/>
                    <a:pt x="8873682" y="2017701"/>
                    <a:pt x="8806677" y="2017701"/>
                  </a:cubicBezTo>
                  <a:lnTo>
                    <a:pt x="121323" y="2017701"/>
                  </a:lnTo>
                  <a:cubicBezTo>
                    <a:pt x="54318" y="2017701"/>
                    <a:pt x="0" y="1963383"/>
                    <a:pt x="0" y="1896378"/>
                  </a:cubicBezTo>
                  <a:lnTo>
                    <a:pt x="0" y="123024"/>
                  </a:lnTo>
                  <a:cubicBezTo>
                    <a:pt x="0" y="56019"/>
                    <a:pt x="54318" y="1701"/>
                    <a:pt x="121323" y="1701"/>
                  </a:cubicBezTo>
                </a:path>
              </a:pathLst>
            </a:custGeom>
            <a:solidFill>
              <a:schemeClr val="bg1"/>
            </a:solidFill>
            <a:ln cap="rnd">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numCol="1" spcCol="216000" rtlCol="0" anchor="t"/>
            <a:lstStyle/>
            <a:p>
              <a:r>
                <a:rPr kumimoji="1" lang="ja-JP" altLang="en-US" sz="1400" b="1" dirty="0">
                  <a:solidFill>
                    <a:schemeClr val="tx1">
                      <a:lumMod val="75000"/>
                      <a:lumOff val="25000"/>
                    </a:schemeClr>
                  </a:solidFill>
                </a:rPr>
                <a:t>カーボンニュートラルなコンビナート実現への連携調査</a:t>
              </a:r>
            </a:p>
            <a:p>
              <a:pPr algn="just">
                <a:lnSpc>
                  <a:spcPct val="12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千葉県市原市五井地区のコンビナートにおけるカーボンニュートラルの実現に向けて、同地区の複数の事業所の協力を得て産業間連携調査を開始しました。複数の事業所のエネルギーバランスや二酸化炭素（</a:t>
              </a:r>
              <a:r>
                <a:rPr lang="en-US" altLang="ja-JP" sz="1400" dirty="0">
                  <a:solidFill>
                    <a:schemeClr val="tx1">
                      <a:lumMod val="75000"/>
                      <a:lumOff val="25000"/>
                    </a:schemeClr>
                  </a:solidFill>
                </a:rPr>
                <a:t>CO</a:t>
              </a:r>
              <a:r>
                <a:rPr lang="en-US" altLang="ja-JP" sz="1400" baseline="-25000" dirty="0">
                  <a:solidFill>
                    <a:schemeClr val="tx1">
                      <a:lumMod val="75000"/>
                      <a:lumOff val="25000"/>
                    </a:schemeClr>
                  </a:solidFill>
                </a:rPr>
                <a:t>2</a:t>
              </a:r>
              <a:r>
                <a:rPr lang="ja-JP" altLang="en-US" sz="1400" dirty="0">
                  <a:solidFill>
                    <a:schemeClr val="tx1">
                      <a:lumMod val="75000"/>
                      <a:lumOff val="25000"/>
                    </a:schemeClr>
                  </a:solidFill>
                </a:rPr>
                <a:t>）の排出量などについて現状調査を行い、産業間連携によるカーボンニュートラル事業の実現の可能性を調査するもので、</a:t>
              </a:r>
              <a:r>
                <a:rPr lang="en-US" altLang="ja-JP" sz="1400" dirty="0">
                  <a:solidFill>
                    <a:schemeClr val="tx1">
                      <a:lumMod val="75000"/>
                      <a:lumOff val="25000"/>
                    </a:schemeClr>
                  </a:solidFill>
                </a:rPr>
                <a:t>2050</a:t>
              </a:r>
              <a:r>
                <a:rPr lang="ja-JP" altLang="en-US" sz="1400" dirty="0">
                  <a:solidFill>
                    <a:schemeClr val="tx1">
                      <a:lumMod val="75000"/>
                      <a:lumOff val="25000"/>
                    </a:schemeClr>
                  </a:solidFill>
                </a:rPr>
                <a:t>年の同地区におけるコンビナート全体での</a:t>
              </a:r>
              <a:r>
                <a:rPr lang="en-US" altLang="ja-JP" sz="1400" dirty="0">
                  <a:solidFill>
                    <a:schemeClr val="tx1">
                      <a:lumMod val="75000"/>
                      <a:lumOff val="25000"/>
                    </a:schemeClr>
                  </a:solidFill>
                </a:rPr>
                <a:t>CO</a:t>
              </a:r>
              <a:r>
                <a:rPr lang="en-US" altLang="ja-JP" sz="1600" baseline="-25000" dirty="0">
                  <a:solidFill>
                    <a:schemeClr val="tx1">
                      <a:lumMod val="75000"/>
                      <a:lumOff val="25000"/>
                    </a:schemeClr>
                  </a:solidFill>
                </a:rPr>
                <a:t>2</a:t>
              </a:r>
              <a:r>
                <a:rPr lang="ja-JP" altLang="en-US" sz="1400" dirty="0">
                  <a:solidFill>
                    <a:schemeClr val="tx1">
                      <a:lumMod val="75000"/>
                      <a:lumOff val="25000"/>
                    </a:schemeClr>
                  </a:solidFill>
                </a:rPr>
                <a:t>排出量実質ゼロを目指します。</a:t>
              </a:r>
            </a:p>
          </p:txBody>
        </p:sp>
        <p:sp>
          <p:nvSpPr>
            <p:cNvPr id="42" name="フリーフォーム: 図形 41">
              <a:extLst>
                <a:ext uri="{FF2B5EF4-FFF2-40B4-BE49-F238E27FC236}">
                  <a16:creationId xmlns:a16="http://schemas.microsoft.com/office/drawing/2014/main" id="{200B93BA-B114-484F-BBA4-5B2A2DA76F6A}"/>
                </a:ext>
              </a:extLst>
            </p:cNvPr>
            <p:cNvSpPr>
              <a:spLocks noChangeAspect="1"/>
            </p:cNvSpPr>
            <p:nvPr/>
          </p:nvSpPr>
          <p:spPr>
            <a:xfrm>
              <a:off x="609900" y="87011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#03 </a:t>
            </a:r>
            <a:r>
              <a:rPr kumimoji="1" lang="ja-JP" altLang="en-US" dirty="0"/>
              <a:t>カーボンニュートラルなコンビナートの実現に向けた産業間連携調査</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26F2FAD1-2BF3-4314-B141-494E44DF48F5}"/>
              </a:ext>
            </a:extLst>
          </p:cNvPr>
          <p:cNvGrpSpPr/>
          <p:nvPr/>
        </p:nvGrpSpPr>
        <p:grpSpPr>
          <a:xfrm>
            <a:off x="515098" y="2726606"/>
            <a:ext cx="7056000" cy="3372450"/>
            <a:chOff x="515937" y="3130067"/>
            <a:chExt cx="7056000" cy="2694944"/>
          </a:xfrm>
        </p:grpSpPr>
        <p:sp>
          <p:nvSpPr>
            <p:cNvPr id="18" name="楕円 55">
              <a:extLst>
                <a:ext uri="{FF2B5EF4-FFF2-40B4-BE49-F238E27FC236}">
                  <a16:creationId xmlns:a16="http://schemas.microsoft.com/office/drawing/2014/main" id="{FC3568D6-5BCE-4148-861B-6D45E5D21B7C}"/>
                </a:ext>
              </a:extLst>
            </p:cNvPr>
            <p:cNvSpPr/>
            <p:nvPr/>
          </p:nvSpPr>
          <p:spPr>
            <a:xfrm>
              <a:off x="515937" y="3264104"/>
              <a:ext cx="7056000" cy="2560907"/>
            </a:xfrm>
            <a:custGeom>
              <a:avLst/>
              <a:gdLst>
                <a:gd name="connsiteX0" fmla="*/ 0 w 7106760"/>
                <a:gd name="connsiteY0" fmla="*/ 114158 h 2736300"/>
                <a:gd name="connsiteX1" fmla="*/ 114158 w 7106760"/>
                <a:gd name="connsiteY1" fmla="*/ 0 h 2736300"/>
                <a:gd name="connsiteX2" fmla="*/ 6992602 w 7106760"/>
                <a:gd name="connsiteY2" fmla="*/ 0 h 2736300"/>
                <a:gd name="connsiteX3" fmla="*/ 7106760 w 7106760"/>
                <a:gd name="connsiteY3" fmla="*/ 114158 h 2736300"/>
                <a:gd name="connsiteX4" fmla="*/ 7106760 w 7106760"/>
                <a:gd name="connsiteY4" fmla="*/ 2622142 h 2736300"/>
                <a:gd name="connsiteX5" fmla="*/ 6992602 w 7106760"/>
                <a:gd name="connsiteY5" fmla="*/ 2736300 h 2736300"/>
                <a:gd name="connsiteX6" fmla="*/ 114158 w 7106760"/>
                <a:gd name="connsiteY6" fmla="*/ 2736300 h 2736300"/>
                <a:gd name="connsiteX7" fmla="*/ 0 w 7106760"/>
                <a:gd name="connsiteY7" fmla="*/ 2622142 h 2736300"/>
                <a:gd name="connsiteX8" fmla="*/ 0 w 7106760"/>
                <a:gd name="connsiteY8" fmla="*/ 114158 h 2736300"/>
                <a:gd name="connsiteX0" fmla="*/ 0 w 7106760"/>
                <a:gd name="connsiteY0" fmla="*/ 114738 h 2736880"/>
                <a:gd name="connsiteX1" fmla="*/ 114158 w 7106760"/>
                <a:gd name="connsiteY1" fmla="*/ 580 h 2736880"/>
                <a:gd name="connsiteX2" fmla="*/ 1339367 w 7106760"/>
                <a:gd name="connsiteY2" fmla="*/ 0 h 2736880"/>
                <a:gd name="connsiteX3" fmla="*/ 6992602 w 7106760"/>
                <a:gd name="connsiteY3" fmla="*/ 580 h 2736880"/>
                <a:gd name="connsiteX4" fmla="*/ 7106760 w 7106760"/>
                <a:gd name="connsiteY4" fmla="*/ 114738 h 2736880"/>
                <a:gd name="connsiteX5" fmla="*/ 7106760 w 7106760"/>
                <a:gd name="connsiteY5" fmla="*/ 2622722 h 2736880"/>
                <a:gd name="connsiteX6" fmla="*/ 6992602 w 7106760"/>
                <a:gd name="connsiteY6" fmla="*/ 2736880 h 2736880"/>
                <a:gd name="connsiteX7" fmla="*/ 114158 w 7106760"/>
                <a:gd name="connsiteY7" fmla="*/ 2736880 h 2736880"/>
                <a:gd name="connsiteX8" fmla="*/ 0 w 7106760"/>
                <a:gd name="connsiteY8" fmla="*/ 2622722 h 2736880"/>
                <a:gd name="connsiteX9" fmla="*/ 0 w 7106760"/>
                <a:gd name="connsiteY9" fmla="*/ 114738 h 2736880"/>
                <a:gd name="connsiteX0" fmla="*/ 1339367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 name="connsiteX9" fmla="*/ 1430807 w 7106760"/>
                <a:gd name="connsiteY9" fmla="*/ 91440 h 2736880"/>
                <a:gd name="connsiteX0" fmla="*/ 1339367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 name="connsiteX0" fmla="*/ 1390180 w 7106760"/>
                <a:gd name="connsiteY0" fmla="*/ 0 h 2736880"/>
                <a:gd name="connsiteX1" fmla="*/ 6992602 w 7106760"/>
                <a:gd name="connsiteY1" fmla="*/ 580 h 2736880"/>
                <a:gd name="connsiteX2" fmla="*/ 7106760 w 7106760"/>
                <a:gd name="connsiteY2" fmla="*/ 114738 h 2736880"/>
                <a:gd name="connsiteX3" fmla="*/ 7106760 w 7106760"/>
                <a:gd name="connsiteY3" fmla="*/ 2622722 h 2736880"/>
                <a:gd name="connsiteX4" fmla="*/ 6992602 w 7106760"/>
                <a:gd name="connsiteY4" fmla="*/ 2736880 h 2736880"/>
                <a:gd name="connsiteX5" fmla="*/ 114158 w 7106760"/>
                <a:gd name="connsiteY5" fmla="*/ 2736880 h 2736880"/>
                <a:gd name="connsiteX6" fmla="*/ 0 w 7106760"/>
                <a:gd name="connsiteY6" fmla="*/ 2622722 h 2736880"/>
                <a:gd name="connsiteX7" fmla="*/ 0 w 7106760"/>
                <a:gd name="connsiteY7" fmla="*/ 114738 h 2736880"/>
                <a:gd name="connsiteX8" fmla="*/ 114158 w 7106760"/>
                <a:gd name="connsiteY8" fmla="*/ 580 h 27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6760" h="2736880">
                  <a:moveTo>
                    <a:pt x="1390180" y="0"/>
                  </a:moveTo>
                  <a:lnTo>
                    <a:pt x="6992602" y="580"/>
                  </a:lnTo>
                  <a:cubicBezTo>
                    <a:pt x="7055650" y="580"/>
                    <a:pt x="7106760" y="51690"/>
                    <a:pt x="7106760" y="114738"/>
                  </a:cubicBezTo>
                  <a:lnTo>
                    <a:pt x="7106760" y="2622722"/>
                  </a:lnTo>
                  <a:cubicBezTo>
                    <a:pt x="7106760" y="2685770"/>
                    <a:pt x="7055650" y="2736880"/>
                    <a:pt x="6992602" y="2736880"/>
                  </a:cubicBezTo>
                  <a:lnTo>
                    <a:pt x="114158" y="2736880"/>
                  </a:lnTo>
                  <a:cubicBezTo>
                    <a:pt x="51110" y="2736880"/>
                    <a:pt x="0" y="2685770"/>
                    <a:pt x="0" y="2622722"/>
                  </a:cubicBezTo>
                  <a:lnTo>
                    <a:pt x="0" y="114738"/>
                  </a:lnTo>
                  <a:cubicBezTo>
                    <a:pt x="0" y="51690"/>
                    <a:pt x="51110" y="580"/>
                    <a:pt x="114158" y="580"/>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3960000" rtlCol="0" anchor="t"/>
            <a:lstStyle/>
            <a:p>
              <a:pPr algn="just">
                <a:lnSpc>
                  <a:spcPct val="120000"/>
                </a:lnSpc>
              </a:pPr>
              <a:r>
                <a:rPr lang="ja-JP" altLang="en-US" sz="1400" dirty="0">
                  <a:solidFill>
                    <a:schemeClr val="tx1">
                      <a:lumMod val="75000"/>
                      <a:lumOff val="25000"/>
                    </a:schemeClr>
                  </a:solidFill>
                </a:rPr>
                <a:t>本調査は、国立研究開発法人新エネルギー・産業技術総合開発機構（</a:t>
              </a:r>
              <a:r>
                <a:rPr lang="en-US" altLang="ja-JP" sz="1400" dirty="0">
                  <a:solidFill>
                    <a:schemeClr val="tx1">
                      <a:lumMod val="75000"/>
                      <a:lumOff val="25000"/>
                    </a:schemeClr>
                  </a:solidFill>
                </a:rPr>
                <a:t>NEDO</a:t>
              </a:r>
              <a:r>
                <a:rPr lang="ja-JP" altLang="en-US" sz="1400" dirty="0">
                  <a:solidFill>
                    <a:schemeClr val="tx1">
                      <a:lumMod val="75000"/>
                      <a:lumOff val="25000"/>
                    </a:schemeClr>
                  </a:solidFill>
                </a:rPr>
                <a:t>）から</a:t>
              </a:r>
              <a:r>
                <a:rPr lang="en-US" altLang="ja-JP" sz="1400" dirty="0">
                  <a:solidFill>
                    <a:schemeClr val="tx1">
                      <a:lumMod val="75000"/>
                      <a:lumOff val="25000"/>
                    </a:schemeClr>
                  </a:solidFill>
                </a:rPr>
                <a:t>2021</a:t>
              </a:r>
              <a:r>
                <a:rPr lang="ja-JP" altLang="en-US" sz="1400" dirty="0">
                  <a:solidFill>
                    <a:schemeClr val="tx1">
                      <a:lumMod val="75000"/>
                      <a:lumOff val="25000"/>
                    </a:schemeClr>
                  </a:solidFill>
                </a:rPr>
                <a:t>年</a:t>
              </a:r>
              <a:r>
                <a:rPr lang="en-US" altLang="ja-JP" sz="1400" dirty="0">
                  <a:solidFill>
                    <a:schemeClr val="tx1">
                      <a:lumMod val="75000"/>
                      <a:lumOff val="25000"/>
                    </a:schemeClr>
                  </a:solidFill>
                </a:rPr>
                <a:t>2</a:t>
              </a:r>
              <a:r>
                <a:rPr lang="ja-JP" altLang="en-US" sz="1400" dirty="0">
                  <a:solidFill>
                    <a:schemeClr val="tx1">
                      <a:lumMod val="75000"/>
                      <a:lumOff val="25000"/>
                    </a:schemeClr>
                  </a:solidFill>
                </a:rPr>
                <a:t>月に受託しました。五井地区およびその周辺地域で</a:t>
              </a:r>
              <a:r>
                <a:rPr lang="en-US" altLang="ja-JP" sz="1400" dirty="0">
                  <a:solidFill>
                    <a:schemeClr val="tx1">
                      <a:lumMod val="75000"/>
                      <a:lumOff val="25000"/>
                    </a:schemeClr>
                  </a:solidFill>
                </a:rPr>
                <a:t>CO</a:t>
              </a:r>
              <a:r>
                <a:rPr lang="en-US" altLang="ja-JP" sz="1400" baseline="-25000" dirty="0">
                  <a:solidFill>
                    <a:schemeClr val="tx1">
                      <a:lumMod val="75000"/>
                      <a:lumOff val="25000"/>
                    </a:schemeClr>
                  </a:solidFill>
                </a:rPr>
                <a:t>2</a:t>
              </a:r>
              <a:r>
                <a:rPr lang="ja-JP" altLang="en-US" sz="1400" dirty="0">
                  <a:solidFill>
                    <a:schemeClr val="tx1">
                      <a:lumMod val="75000"/>
                      <a:lumOff val="25000"/>
                    </a:schemeClr>
                  </a:solidFill>
                </a:rPr>
                <a:t>排出量の多い事業所へ本調査への協力要請や、技術の調査などを行い、同地区およびその周辺地域の異業種の事業所群の協力を得て、コンビナート全体の物質とエネルギーの有効利用、</a:t>
              </a:r>
              <a:r>
                <a:rPr lang="en-US" altLang="ja-JP" sz="1400" dirty="0">
                  <a:solidFill>
                    <a:schemeClr val="tx1">
                      <a:lumMod val="75000"/>
                      <a:lumOff val="25000"/>
                    </a:schemeClr>
                  </a:solidFill>
                </a:rPr>
                <a:t>CO</a:t>
              </a:r>
              <a:r>
                <a:rPr lang="en-US" altLang="ja-JP" sz="1400" baseline="-25000" dirty="0">
                  <a:solidFill>
                    <a:schemeClr val="tx1">
                      <a:lumMod val="75000"/>
                      <a:lumOff val="25000"/>
                    </a:schemeClr>
                  </a:solidFill>
                </a:rPr>
                <a:t>2</a:t>
              </a:r>
              <a:r>
                <a:rPr lang="ja-JP" altLang="en-US" sz="1400" dirty="0">
                  <a:solidFill>
                    <a:schemeClr val="tx1">
                      <a:lumMod val="75000"/>
                      <a:lumOff val="25000"/>
                    </a:schemeClr>
                  </a:solidFill>
                </a:rPr>
                <a:t>回収・有価物転換などを軸としたカーボンニュートラル事業の実現可能性調査を行っています。</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1" y="3130067"/>
              <a:ext cx="324000" cy="201375"/>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8AE10B05-94F2-48EB-850D-C6160D87A224}"/>
              </a:ext>
            </a:extLst>
          </p:cNvPr>
          <p:cNvGrpSpPr/>
          <p:nvPr/>
        </p:nvGrpSpPr>
        <p:grpSpPr>
          <a:xfrm>
            <a:off x="7644063" y="2763344"/>
            <a:ext cx="4032000" cy="3335713"/>
            <a:chOff x="7654281" y="3132806"/>
            <a:chExt cx="4032000" cy="3335713"/>
          </a:xfrm>
        </p:grpSpPr>
        <p:sp>
          <p:nvSpPr>
            <p:cNvPr id="26" name="楕円 55">
              <a:extLst>
                <a:ext uri="{FF2B5EF4-FFF2-40B4-BE49-F238E27FC236}">
                  <a16:creationId xmlns:a16="http://schemas.microsoft.com/office/drawing/2014/main" id="{2B662488-73AA-4CE7-B2D7-F06F92626C8B}"/>
                </a:ext>
              </a:extLst>
            </p:cNvPr>
            <p:cNvSpPr/>
            <p:nvPr/>
          </p:nvSpPr>
          <p:spPr>
            <a:xfrm>
              <a:off x="7654281" y="3262903"/>
              <a:ext cx="4032000" cy="3205616"/>
            </a:xfrm>
            <a:custGeom>
              <a:avLst/>
              <a:gdLst>
                <a:gd name="connsiteX0" fmla="*/ 0 w 3960000"/>
                <a:gd name="connsiteY0" fmla="*/ 122053 h 2736000"/>
                <a:gd name="connsiteX1" fmla="*/ 122053 w 3960000"/>
                <a:gd name="connsiteY1" fmla="*/ 0 h 2736000"/>
                <a:gd name="connsiteX2" fmla="*/ 3837947 w 3960000"/>
                <a:gd name="connsiteY2" fmla="*/ 0 h 2736000"/>
                <a:gd name="connsiteX3" fmla="*/ 3960000 w 3960000"/>
                <a:gd name="connsiteY3" fmla="*/ 122053 h 2736000"/>
                <a:gd name="connsiteX4" fmla="*/ 3960000 w 3960000"/>
                <a:gd name="connsiteY4" fmla="*/ 2613947 h 2736000"/>
                <a:gd name="connsiteX5" fmla="*/ 3837947 w 3960000"/>
                <a:gd name="connsiteY5" fmla="*/ 2736000 h 2736000"/>
                <a:gd name="connsiteX6" fmla="*/ 122053 w 3960000"/>
                <a:gd name="connsiteY6" fmla="*/ 2736000 h 2736000"/>
                <a:gd name="connsiteX7" fmla="*/ 0 w 3960000"/>
                <a:gd name="connsiteY7" fmla="*/ 2613947 h 2736000"/>
                <a:gd name="connsiteX8" fmla="*/ 0 w 3960000"/>
                <a:gd name="connsiteY8" fmla="*/ 122053 h 2736000"/>
                <a:gd name="connsiteX0" fmla="*/ 0 w 3960000"/>
                <a:gd name="connsiteY0" fmla="*/ 123634 h 2737581"/>
                <a:gd name="connsiteX1" fmla="*/ 122053 w 3960000"/>
                <a:gd name="connsiteY1" fmla="*/ 1581 h 2737581"/>
                <a:gd name="connsiteX2" fmla="*/ 1186773 w 3960000"/>
                <a:gd name="connsiteY2" fmla="*/ 0 h 2737581"/>
                <a:gd name="connsiteX3" fmla="*/ 3837947 w 3960000"/>
                <a:gd name="connsiteY3" fmla="*/ 1581 h 2737581"/>
                <a:gd name="connsiteX4" fmla="*/ 3960000 w 3960000"/>
                <a:gd name="connsiteY4" fmla="*/ 123634 h 2737581"/>
                <a:gd name="connsiteX5" fmla="*/ 3960000 w 3960000"/>
                <a:gd name="connsiteY5" fmla="*/ 2615528 h 2737581"/>
                <a:gd name="connsiteX6" fmla="*/ 3837947 w 3960000"/>
                <a:gd name="connsiteY6" fmla="*/ 2737581 h 2737581"/>
                <a:gd name="connsiteX7" fmla="*/ 122053 w 3960000"/>
                <a:gd name="connsiteY7" fmla="*/ 2737581 h 2737581"/>
                <a:gd name="connsiteX8" fmla="*/ 0 w 3960000"/>
                <a:gd name="connsiteY8" fmla="*/ 2615528 h 2737581"/>
                <a:gd name="connsiteX9" fmla="*/ 0 w 3960000"/>
                <a:gd name="connsiteY9" fmla="*/ 123634 h 2737581"/>
                <a:gd name="connsiteX0" fmla="*/ 1186773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 name="connsiteX9" fmla="*/ 1278213 w 3960000"/>
                <a:gd name="connsiteY9" fmla="*/ 91440 h 2737581"/>
                <a:gd name="connsiteX0" fmla="*/ 1186773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 name="connsiteX0" fmla="*/ 1254904 w 3960000"/>
                <a:gd name="connsiteY0" fmla="*/ 0 h 2737581"/>
                <a:gd name="connsiteX1" fmla="*/ 3837947 w 3960000"/>
                <a:gd name="connsiteY1" fmla="*/ 1581 h 2737581"/>
                <a:gd name="connsiteX2" fmla="*/ 3960000 w 3960000"/>
                <a:gd name="connsiteY2" fmla="*/ 123634 h 2737581"/>
                <a:gd name="connsiteX3" fmla="*/ 3960000 w 3960000"/>
                <a:gd name="connsiteY3" fmla="*/ 2615528 h 2737581"/>
                <a:gd name="connsiteX4" fmla="*/ 3837947 w 3960000"/>
                <a:gd name="connsiteY4" fmla="*/ 2737581 h 2737581"/>
                <a:gd name="connsiteX5" fmla="*/ 122053 w 3960000"/>
                <a:gd name="connsiteY5" fmla="*/ 2737581 h 2737581"/>
                <a:gd name="connsiteX6" fmla="*/ 0 w 3960000"/>
                <a:gd name="connsiteY6" fmla="*/ 2615528 h 2737581"/>
                <a:gd name="connsiteX7" fmla="*/ 0 w 3960000"/>
                <a:gd name="connsiteY7" fmla="*/ 123634 h 2737581"/>
                <a:gd name="connsiteX8" fmla="*/ 122053 w 3960000"/>
                <a:gd name="connsiteY8" fmla="*/ 1581 h 273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0000" h="2737581">
                  <a:moveTo>
                    <a:pt x="1254904" y="0"/>
                  </a:moveTo>
                  <a:lnTo>
                    <a:pt x="3837947" y="1581"/>
                  </a:lnTo>
                  <a:cubicBezTo>
                    <a:pt x="3905355" y="1581"/>
                    <a:pt x="3960000" y="56226"/>
                    <a:pt x="3960000" y="123634"/>
                  </a:cubicBezTo>
                  <a:lnTo>
                    <a:pt x="3960000" y="2615528"/>
                  </a:lnTo>
                  <a:cubicBezTo>
                    <a:pt x="3960000" y="2682936"/>
                    <a:pt x="3905355" y="2737581"/>
                    <a:pt x="3837947" y="2737581"/>
                  </a:cubicBezTo>
                  <a:lnTo>
                    <a:pt x="122053" y="2737581"/>
                  </a:lnTo>
                  <a:cubicBezTo>
                    <a:pt x="54645" y="2737581"/>
                    <a:pt x="0" y="2682936"/>
                    <a:pt x="0" y="2615528"/>
                  </a:cubicBezTo>
                  <a:lnTo>
                    <a:pt x="0" y="123634"/>
                  </a:lnTo>
                  <a:cubicBezTo>
                    <a:pt x="0" y="56226"/>
                    <a:pt x="54645" y="1581"/>
                    <a:pt x="122053" y="1581"/>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nSpc>
                  <a:spcPct val="120000"/>
                </a:lnSpc>
              </a:pPr>
              <a:r>
                <a:rPr lang="ja-JP" altLang="en-US" sz="1400" dirty="0">
                  <a:solidFill>
                    <a:schemeClr val="tx1">
                      <a:lumMod val="75000"/>
                      <a:lumOff val="25000"/>
                    </a:schemeClr>
                  </a:solidFill>
                </a:rPr>
                <a:t>国内外のさまざまなコンビナートの製造領域で培ってきたプロセス知識、単独事業所のプロセス改善やエネルギー効率改善および異業種連携に関するコンサルティングノウハウ、需給に応じた最適制御を可能とする地域エネルギー・マネジメント・システム、最適な生産計画の実行を支援するシミュレーション技術など、当社グループのノウハウを結集して取り組んでいます。</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は、パートナー会社との業種を超えた連携により、カーボンニュートラルなコンビナートの実現に貢献します。</a:t>
              </a:r>
              <a:endParaRPr lang="en-US" altLang="ja-JP" sz="1400" dirty="0">
                <a:solidFill>
                  <a:schemeClr val="tx1">
                    <a:lumMod val="75000"/>
                    <a:lumOff val="25000"/>
                  </a:schemeClr>
                </a:solidFill>
              </a:endParaRPr>
            </a:p>
          </p:txBody>
        </p:sp>
        <p:sp>
          <p:nvSpPr>
            <p:cNvPr id="21" name="フリーフォーム: 図形 20">
              <a:extLst>
                <a:ext uri="{FF2B5EF4-FFF2-40B4-BE49-F238E27FC236}">
                  <a16:creationId xmlns:a16="http://schemas.microsoft.com/office/drawing/2014/main" id="{A0A18257-4E2D-42C0-8D75-79500AA2CF55}"/>
                </a:ext>
              </a:extLst>
            </p:cNvPr>
            <p:cNvSpPr>
              <a:spLocks/>
            </p:cNvSpPr>
            <p:nvPr/>
          </p:nvSpPr>
          <p:spPr>
            <a:xfrm>
              <a:off x="7793410" y="3132806"/>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grpSp>
        <p:nvGrpSpPr>
          <p:cNvPr id="24" name="グループ化 23">
            <a:extLst>
              <a:ext uri="{FF2B5EF4-FFF2-40B4-BE49-F238E27FC236}">
                <a16:creationId xmlns:a16="http://schemas.microsoft.com/office/drawing/2014/main" id="{FFF6C87F-2BAB-4AA6-BFD1-9E80B7B7E2A6}"/>
              </a:ext>
            </a:extLst>
          </p:cNvPr>
          <p:cNvGrpSpPr/>
          <p:nvPr/>
        </p:nvGrpSpPr>
        <p:grpSpPr>
          <a:xfrm>
            <a:off x="9758277" y="1024769"/>
            <a:ext cx="1594521" cy="1853566"/>
            <a:chOff x="10120482" y="1024769"/>
            <a:chExt cx="1594521" cy="1853566"/>
          </a:xfrm>
        </p:grpSpPr>
        <p:sp>
          <p:nvSpPr>
            <p:cNvPr id="29" name="正方形/長方形 28">
              <a:extLst>
                <a:ext uri="{FF2B5EF4-FFF2-40B4-BE49-F238E27FC236}">
                  <a16:creationId xmlns:a16="http://schemas.microsoft.com/office/drawing/2014/main" id="{25C743EB-2004-4196-9A2D-0ADA78A41575}"/>
                </a:ext>
              </a:extLst>
            </p:cNvPr>
            <p:cNvSpPr/>
            <p:nvPr/>
          </p:nvSpPr>
          <p:spPr>
            <a:xfrm>
              <a:off x="10120482" y="1024769"/>
              <a:ext cx="1594521" cy="1853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カーボンニュートラル</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の達成</a:t>
              </a:r>
            </a:p>
            <a:p>
              <a:pPr algn="ctr">
                <a:spcBef>
                  <a:spcPts val="4200"/>
                </a:spcBef>
              </a:pP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排出の抑制と、</a:t>
              </a:r>
            </a:p>
            <a:p>
              <a:pPr algn="ctr"/>
              <a:r>
                <a:rPr kumimoji="1" lang="ja-JP" altLang="en-US" sz="1200" dirty="0">
                  <a:solidFill>
                    <a:schemeClr val="tx1">
                      <a:lumMod val="75000"/>
                      <a:lumOff val="25000"/>
                    </a:schemeClr>
                  </a:solidFill>
                </a:rPr>
                <a:t>安価で信頼できる</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持続可能なエネルギー</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への転換</a:t>
              </a:r>
            </a:p>
          </p:txBody>
        </p:sp>
        <p:pic>
          <p:nvPicPr>
            <p:cNvPr id="32" name="図 31" descr="アイコン&#10;&#10;自動的に生成された説明">
              <a:extLst>
                <a:ext uri="{FF2B5EF4-FFF2-40B4-BE49-F238E27FC236}">
                  <a16:creationId xmlns:a16="http://schemas.microsoft.com/office/drawing/2014/main" id="{B61EBE7C-65A4-42DB-A253-1E8C479318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9442" y="1606201"/>
              <a:ext cx="360000" cy="360000"/>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A42BF8B3-7D3C-4517-80DE-948A00D03B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1067" y="1606201"/>
              <a:ext cx="360000" cy="360000"/>
            </a:xfrm>
            <a:prstGeom prst="rect">
              <a:avLst/>
            </a:prstGeom>
          </p:spPr>
        </p:pic>
      </p:grpSp>
      <p:pic>
        <p:nvPicPr>
          <p:cNvPr id="8" name="図 7">
            <a:extLst>
              <a:ext uri="{FF2B5EF4-FFF2-40B4-BE49-F238E27FC236}">
                <a16:creationId xmlns:a16="http://schemas.microsoft.com/office/drawing/2014/main" id="{A9930098-52C6-7D15-223A-102FDE6E266D}"/>
              </a:ext>
            </a:extLst>
          </p:cNvPr>
          <p:cNvPicPr>
            <a:picLocks noChangeAspect="1"/>
          </p:cNvPicPr>
          <p:nvPr/>
        </p:nvPicPr>
        <p:blipFill>
          <a:blip r:embed="rId4"/>
          <a:stretch>
            <a:fillRect/>
          </a:stretch>
        </p:blipFill>
        <p:spPr>
          <a:xfrm>
            <a:off x="3730515" y="3303005"/>
            <a:ext cx="3719784" cy="2249868"/>
          </a:xfrm>
          <a:prstGeom prst="rect">
            <a:avLst/>
          </a:prstGeom>
        </p:spPr>
      </p:pic>
      <p:sp>
        <p:nvSpPr>
          <p:cNvPr id="4" name="正方形/長方形 3">
            <a:extLst>
              <a:ext uri="{FF2B5EF4-FFF2-40B4-BE49-F238E27FC236}">
                <a16:creationId xmlns:a16="http://schemas.microsoft.com/office/drawing/2014/main" id="{FAF3A851-A62C-A13C-48E3-205F8762787F}"/>
              </a:ext>
            </a:extLst>
          </p:cNvPr>
          <p:cNvSpPr/>
          <p:nvPr/>
        </p:nvSpPr>
        <p:spPr>
          <a:xfrm>
            <a:off x="4018935" y="5626510"/>
            <a:ext cx="3318388" cy="13646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chemeClr val="tx1">
                    <a:lumMod val="75000"/>
                    <a:lumOff val="25000"/>
                  </a:schemeClr>
                </a:solidFill>
                <a:effectLst/>
                <a:uLnTx/>
                <a:uFillTx/>
                <a:latin typeface="+mn-ea"/>
                <a:cs typeface="+mn-cs"/>
              </a:rPr>
              <a:t>産業間連携を活用したカーボンリサイクル事業のイメージ</a:t>
            </a:r>
          </a:p>
        </p:txBody>
      </p:sp>
    </p:spTree>
    <p:extLst>
      <p:ext uri="{BB962C8B-B14F-4D97-AF65-F5344CB8AC3E}">
        <p14:creationId xmlns:p14="http://schemas.microsoft.com/office/powerpoint/2010/main" val="274596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0194DE45-579A-4331-B80E-B158997D6711}"/>
              </a:ext>
            </a:extLst>
          </p:cNvPr>
          <p:cNvGrpSpPr/>
          <p:nvPr/>
        </p:nvGrpSpPr>
        <p:grpSpPr>
          <a:xfrm>
            <a:off x="8904620" y="2726422"/>
            <a:ext cx="2772000" cy="3332153"/>
            <a:chOff x="8904620" y="3162036"/>
            <a:chExt cx="2772000" cy="2896539"/>
          </a:xfrm>
        </p:grpSpPr>
        <p:sp>
          <p:nvSpPr>
            <p:cNvPr id="26" name="楕円 55">
              <a:extLst>
                <a:ext uri="{FF2B5EF4-FFF2-40B4-BE49-F238E27FC236}">
                  <a16:creationId xmlns:a16="http://schemas.microsoft.com/office/drawing/2014/main" id="{2B662488-73AA-4CE7-B2D7-F06F92626C8B}"/>
                </a:ext>
              </a:extLst>
            </p:cNvPr>
            <p:cNvSpPr/>
            <p:nvPr/>
          </p:nvSpPr>
          <p:spPr>
            <a:xfrm>
              <a:off x="8904620" y="3320994"/>
              <a:ext cx="2772000" cy="2737581"/>
            </a:xfrm>
            <a:custGeom>
              <a:avLst/>
              <a:gdLst>
                <a:gd name="connsiteX0" fmla="*/ 0 w 3456000"/>
                <a:gd name="connsiteY0" fmla="*/ 111465 h 2736000"/>
                <a:gd name="connsiteX1" fmla="*/ 111465 w 3456000"/>
                <a:gd name="connsiteY1" fmla="*/ 0 h 2736000"/>
                <a:gd name="connsiteX2" fmla="*/ 3344535 w 3456000"/>
                <a:gd name="connsiteY2" fmla="*/ 0 h 2736000"/>
                <a:gd name="connsiteX3" fmla="*/ 3456000 w 3456000"/>
                <a:gd name="connsiteY3" fmla="*/ 111465 h 2736000"/>
                <a:gd name="connsiteX4" fmla="*/ 3456000 w 3456000"/>
                <a:gd name="connsiteY4" fmla="*/ 2624535 h 2736000"/>
                <a:gd name="connsiteX5" fmla="*/ 3344535 w 3456000"/>
                <a:gd name="connsiteY5" fmla="*/ 2736000 h 2736000"/>
                <a:gd name="connsiteX6" fmla="*/ 111465 w 3456000"/>
                <a:gd name="connsiteY6" fmla="*/ 2736000 h 2736000"/>
                <a:gd name="connsiteX7" fmla="*/ 0 w 3456000"/>
                <a:gd name="connsiteY7" fmla="*/ 2624535 h 2736000"/>
                <a:gd name="connsiteX8" fmla="*/ 0 w 3456000"/>
                <a:gd name="connsiteY8" fmla="*/ 111465 h 2736000"/>
                <a:gd name="connsiteX0" fmla="*/ 0 w 3456000"/>
                <a:gd name="connsiteY0" fmla="*/ 113046 h 2737581"/>
                <a:gd name="connsiteX1" fmla="*/ 111465 w 3456000"/>
                <a:gd name="connsiteY1" fmla="*/ 1581 h 2737581"/>
                <a:gd name="connsiteX2" fmla="*/ 1189134 w 3456000"/>
                <a:gd name="connsiteY2" fmla="*/ 0 h 2737581"/>
                <a:gd name="connsiteX3" fmla="*/ 3344535 w 3456000"/>
                <a:gd name="connsiteY3" fmla="*/ 1581 h 2737581"/>
                <a:gd name="connsiteX4" fmla="*/ 3456000 w 3456000"/>
                <a:gd name="connsiteY4" fmla="*/ 113046 h 2737581"/>
                <a:gd name="connsiteX5" fmla="*/ 3456000 w 3456000"/>
                <a:gd name="connsiteY5" fmla="*/ 2626116 h 2737581"/>
                <a:gd name="connsiteX6" fmla="*/ 3344535 w 3456000"/>
                <a:gd name="connsiteY6" fmla="*/ 2737581 h 2737581"/>
                <a:gd name="connsiteX7" fmla="*/ 111465 w 3456000"/>
                <a:gd name="connsiteY7" fmla="*/ 2737581 h 2737581"/>
                <a:gd name="connsiteX8" fmla="*/ 0 w 3456000"/>
                <a:gd name="connsiteY8" fmla="*/ 2626116 h 2737581"/>
                <a:gd name="connsiteX9" fmla="*/ 0 w 3456000"/>
                <a:gd name="connsiteY9" fmla="*/ 113046 h 2737581"/>
                <a:gd name="connsiteX0" fmla="*/ 1189134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 name="connsiteX9" fmla="*/ 1280574 w 3456000"/>
                <a:gd name="connsiteY9" fmla="*/ 91440 h 2737581"/>
                <a:gd name="connsiteX0" fmla="*/ 1189134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 name="connsiteX0" fmla="*/ 1542937 w 3456000"/>
                <a:gd name="connsiteY0" fmla="*/ 0 h 2737581"/>
                <a:gd name="connsiteX1" fmla="*/ 3344535 w 3456000"/>
                <a:gd name="connsiteY1" fmla="*/ 1581 h 2737581"/>
                <a:gd name="connsiteX2" fmla="*/ 3456000 w 3456000"/>
                <a:gd name="connsiteY2" fmla="*/ 113046 h 2737581"/>
                <a:gd name="connsiteX3" fmla="*/ 3456000 w 3456000"/>
                <a:gd name="connsiteY3" fmla="*/ 2626116 h 2737581"/>
                <a:gd name="connsiteX4" fmla="*/ 3344535 w 3456000"/>
                <a:gd name="connsiteY4" fmla="*/ 2737581 h 2737581"/>
                <a:gd name="connsiteX5" fmla="*/ 111465 w 3456000"/>
                <a:gd name="connsiteY5" fmla="*/ 2737581 h 2737581"/>
                <a:gd name="connsiteX6" fmla="*/ 0 w 3456000"/>
                <a:gd name="connsiteY6" fmla="*/ 2626116 h 2737581"/>
                <a:gd name="connsiteX7" fmla="*/ 0 w 3456000"/>
                <a:gd name="connsiteY7" fmla="*/ 113046 h 2737581"/>
                <a:gd name="connsiteX8" fmla="*/ 111465 w 3456000"/>
                <a:gd name="connsiteY8" fmla="*/ 1581 h 273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6000" h="2737581">
                  <a:moveTo>
                    <a:pt x="1542937" y="0"/>
                  </a:moveTo>
                  <a:lnTo>
                    <a:pt x="3344535" y="1581"/>
                  </a:lnTo>
                  <a:cubicBezTo>
                    <a:pt x="3406095" y="1581"/>
                    <a:pt x="3456000" y="51486"/>
                    <a:pt x="3456000" y="113046"/>
                  </a:cubicBezTo>
                  <a:lnTo>
                    <a:pt x="3456000" y="2626116"/>
                  </a:lnTo>
                  <a:cubicBezTo>
                    <a:pt x="3456000" y="2687676"/>
                    <a:pt x="3406095" y="2737581"/>
                    <a:pt x="3344535" y="2737581"/>
                  </a:cubicBezTo>
                  <a:lnTo>
                    <a:pt x="111465" y="2737581"/>
                  </a:lnTo>
                  <a:cubicBezTo>
                    <a:pt x="49905" y="2737581"/>
                    <a:pt x="0" y="2687676"/>
                    <a:pt x="0" y="2626116"/>
                  </a:cubicBezTo>
                  <a:lnTo>
                    <a:pt x="0" y="113046"/>
                  </a:lnTo>
                  <a:cubicBezTo>
                    <a:pt x="0" y="51486"/>
                    <a:pt x="49905" y="1581"/>
                    <a:pt x="111465" y="1581"/>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20000"/>
                </a:lnSpc>
              </a:pPr>
              <a:r>
                <a:rPr kumimoji="1" lang="ja-JP" altLang="en-US" sz="1400" b="1" dirty="0">
                  <a:solidFill>
                    <a:schemeClr val="tx1">
                      <a:lumMod val="75000"/>
                      <a:lumOff val="25000"/>
                    </a:schemeClr>
                  </a:solidFill>
                </a:rPr>
                <a:t>メンテナンス状況を一元管理</a:t>
              </a:r>
            </a:p>
            <a:p>
              <a:pPr algn="just">
                <a:lnSpc>
                  <a:spcPct val="120000"/>
                </a:lnSpc>
              </a:pPr>
              <a:r>
                <a:rPr lang="ja-JP" altLang="en-US" sz="1400" dirty="0">
                  <a:solidFill>
                    <a:schemeClr val="tx1">
                      <a:lumMod val="75000"/>
                      <a:lumOff val="25000"/>
                    </a:schemeClr>
                  </a:solidFill>
                </a:rPr>
                <a:t>各発電ユニットのパフォーマンスを把握し、発電効率が劣化した際の要因解析が可能で、また関連機器のメンテナンス状況を一元管理します。自動での要因解析により、適切な保守を行うことが可能となり、発電効率の最大化と安定的な電力供給の実現に寄与します。</a:t>
              </a:r>
              <a:endParaRPr lang="ja-JP" altLang="en-US" sz="1400" dirty="0">
                <a:solidFill>
                  <a:schemeClr val="tx1">
                    <a:lumMod val="75000"/>
                    <a:lumOff val="25000"/>
                  </a:schemeClr>
                </a:solidFill>
                <a:highlight>
                  <a:srgbClr val="FFFF00"/>
                </a:highlight>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8998774" y="3162036"/>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#04 </a:t>
            </a:r>
            <a:r>
              <a:rPr kumimoji="1" lang="ja-JP" altLang="en-US" dirty="0"/>
              <a:t>ケニア共和国の地熱発電発展に貢献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grpSp>
        <p:nvGrpSpPr>
          <p:cNvPr id="5" name="グループ化 4">
            <a:extLst>
              <a:ext uri="{FF2B5EF4-FFF2-40B4-BE49-F238E27FC236}">
                <a16:creationId xmlns:a16="http://schemas.microsoft.com/office/drawing/2014/main" id="{7354C65F-9866-4D27-8951-6FF4DA984407}"/>
              </a:ext>
            </a:extLst>
          </p:cNvPr>
          <p:cNvGrpSpPr/>
          <p:nvPr/>
        </p:nvGrpSpPr>
        <p:grpSpPr>
          <a:xfrm>
            <a:off x="532353" y="2793411"/>
            <a:ext cx="8208000" cy="3279435"/>
            <a:chOff x="532353" y="2669717"/>
            <a:chExt cx="8208000" cy="3484243"/>
          </a:xfrm>
        </p:grpSpPr>
        <p:grpSp>
          <p:nvGrpSpPr>
            <p:cNvPr id="7" name="グループ化 6">
              <a:extLst>
                <a:ext uri="{FF2B5EF4-FFF2-40B4-BE49-F238E27FC236}">
                  <a16:creationId xmlns:a16="http://schemas.microsoft.com/office/drawing/2014/main" id="{26F2FAD1-2BF3-4314-B141-494E44DF48F5}"/>
                </a:ext>
              </a:extLst>
            </p:cNvPr>
            <p:cNvGrpSpPr/>
            <p:nvPr/>
          </p:nvGrpSpPr>
          <p:grpSpPr>
            <a:xfrm>
              <a:off x="532353" y="2669717"/>
              <a:ext cx="8208000" cy="3484243"/>
              <a:chOff x="523592" y="3119323"/>
              <a:chExt cx="7561526" cy="2764974"/>
            </a:xfrm>
          </p:grpSpPr>
          <p:sp>
            <p:nvSpPr>
              <p:cNvPr id="18" name="楕円 55">
                <a:extLst>
                  <a:ext uri="{FF2B5EF4-FFF2-40B4-BE49-F238E27FC236}">
                    <a16:creationId xmlns:a16="http://schemas.microsoft.com/office/drawing/2014/main" id="{FC3568D6-5BCE-4148-861B-6D45E5D21B7C}"/>
                  </a:ext>
                </a:extLst>
              </p:cNvPr>
              <p:cNvSpPr/>
              <p:nvPr/>
            </p:nvSpPr>
            <p:spPr>
              <a:xfrm>
                <a:off x="523592" y="3217482"/>
                <a:ext cx="7561526" cy="2666815"/>
              </a:xfrm>
              <a:custGeom>
                <a:avLst/>
                <a:gdLst>
                  <a:gd name="connsiteX0" fmla="*/ 0 w 7607527"/>
                  <a:gd name="connsiteY0" fmla="*/ 124748 h 2736300"/>
                  <a:gd name="connsiteX1" fmla="*/ 124748 w 7607527"/>
                  <a:gd name="connsiteY1" fmla="*/ 0 h 2736300"/>
                  <a:gd name="connsiteX2" fmla="*/ 7482779 w 7607527"/>
                  <a:gd name="connsiteY2" fmla="*/ 0 h 2736300"/>
                  <a:gd name="connsiteX3" fmla="*/ 7607527 w 7607527"/>
                  <a:gd name="connsiteY3" fmla="*/ 124748 h 2736300"/>
                  <a:gd name="connsiteX4" fmla="*/ 7607527 w 7607527"/>
                  <a:gd name="connsiteY4" fmla="*/ 2611552 h 2736300"/>
                  <a:gd name="connsiteX5" fmla="*/ 7482779 w 7607527"/>
                  <a:gd name="connsiteY5" fmla="*/ 2736300 h 2736300"/>
                  <a:gd name="connsiteX6" fmla="*/ 124748 w 7607527"/>
                  <a:gd name="connsiteY6" fmla="*/ 2736300 h 2736300"/>
                  <a:gd name="connsiteX7" fmla="*/ 0 w 7607527"/>
                  <a:gd name="connsiteY7" fmla="*/ 2611552 h 2736300"/>
                  <a:gd name="connsiteX8" fmla="*/ 0 w 7607527"/>
                  <a:gd name="connsiteY8" fmla="*/ 124748 h 2736300"/>
                  <a:gd name="connsiteX0" fmla="*/ 0 w 7607527"/>
                  <a:gd name="connsiteY0" fmla="*/ 125328 h 2736880"/>
                  <a:gd name="connsiteX1" fmla="*/ 124748 w 7607527"/>
                  <a:gd name="connsiteY1" fmla="*/ 580 h 2736880"/>
                  <a:gd name="connsiteX2" fmla="*/ 1352621 w 7607527"/>
                  <a:gd name="connsiteY2" fmla="*/ 0 h 2736880"/>
                  <a:gd name="connsiteX3" fmla="*/ 7482779 w 7607527"/>
                  <a:gd name="connsiteY3" fmla="*/ 580 h 2736880"/>
                  <a:gd name="connsiteX4" fmla="*/ 7607527 w 7607527"/>
                  <a:gd name="connsiteY4" fmla="*/ 125328 h 2736880"/>
                  <a:gd name="connsiteX5" fmla="*/ 7607527 w 7607527"/>
                  <a:gd name="connsiteY5" fmla="*/ 2612132 h 2736880"/>
                  <a:gd name="connsiteX6" fmla="*/ 7482779 w 7607527"/>
                  <a:gd name="connsiteY6" fmla="*/ 2736880 h 2736880"/>
                  <a:gd name="connsiteX7" fmla="*/ 124748 w 7607527"/>
                  <a:gd name="connsiteY7" fmla="*/ 2736880 h 2736880"/>
                  <a:gd name="connsiteX8" fmla="*/ 0 w 7607527"/>
                  <a:gd name="connsiteY8" fmla="*/ 2612132 h 2736880"/>
                  <a:gd name="connsiteX9" fmla="*/ 0 w 7607527"/>
                  <a:gd name="connsiteY9" fmla="*/ 125328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9" fmla="*/ 1444061 w 7607527"/>
                  <a:gd name="connsiteY9" fmla="*/ 91440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9" fmla="*/ 1444061 w 7607527"/>
                  <a:gd name="connsiteY9" fmla="*/ 91440 h 2736880"/>
                  <a:gd name="connsiteX0" fmla="*/ 1352621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 name="connsiteX0" fmla="*/ 1270793 w 7607527"/>
                  <a:gd name="connsiteY0" fmla="*/ 0 h 2736880"/>
                  <a:gd name="connsiteX1" fmla="*/ 7482779 w 7607527"/>
                  <a:gd name="connsiteY1" fmla="*/ 580 h 2736880"/>
                  <a:gd name="connsiteX2" fmla="*/ 7607527 w 7607527"/>
                  <a:gd name="connsiteY2" fmla="*/ 125328 h 2736880"/>
                  <a:gd name="connsiteX3" fmla="*/ 7607527 w 7607527"/>
                  <a:gd name="connsiteY3" fmla="*/ 2612132 h 2736880"/>
                  <a:gd name="connsiteX4" fmla="*/ 7482779 w 7607527"/>
                  <a:gd name="connsiteY4" fmla="*/ 2736880 h 2736880"/>
                  <a:gd name="connsiteX5" fmla="*/ 124748 w 7607527"/>
                  <a:gd name="connsiteY5" fmla="*/ 2736880 h 2736880"/>
                  <a:gd name="connsiteX6" fmla="*/ 0 w 7607527"/>
                  <a:gd name="connsiteY6" fmla="*/ 2612132 h 2736880"/>
                  <a:gd name="connsiteX7" fmla="*/ 0 w 7607527"/>
                  <a:gd name="connsiteY7" fmla="*/ 125328 h 2736880"/>
                  <a:gd name="connsiteX8" fmla="*/ 124748 w 7607527"/>
                  <a:gd name="connsiteY8" fmla="*/ 580 h 27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7527" h="2736880">
                    <a:moveTo>
                      <a:pt x="1270793" y="0"/>
                    </a:moveTo>
                    <a:lnTo>
                      <a:pt x="7482779" y="580"/>
                    </a:lnTo>
                    <a:cubicBezTo>
                      <a:pt x="7551675" y="580"/>
                      <a:pt x="7607527" y="56432"/>
                      <a:pt x="7607527" y="125328"/>
                    </a:cubicBezTo>
                    <a:lnTo>
                      <a:pt x="7607527" y="2612132"/>
                    </a:lnTo>
                    <a:cubicBezTo>
                      <a:pt x="7607527" y="2681028"/>
                      <a:pt x="7551675" y="2736880"/>
                      <a:pt x="7482779" y="2736880"/>
                    </a:cubicBezTo>
                    <a:lnTo>
                      <a:pt x="124748" y="2736880"/>
                    </a:lnTo>
                    <a:cubicBezTo>
                      <a:pt x="55852" y="2736880"/>
                      <a:pt x="0" y="2681028"/>
                      <a:pt x="0" y="2612132"/>
                    </a:cubicBezTo>
                    <a:lnTo>
                      <a:pt x="0" y="125328"/>
                    </a:lnTo>
                    <a:cubicBezTo>
                      <a:pt x="0" y="56432"/>
                      <a:pt x="55852" y="580"/>
                      <a:pt x="124748" y="580"/>
                    </a:cubicBezTo>
                  </a:path>
                </a:pathLst>
              </a:custGeom>
              <a:solidFill>
                <a:schemeClr val="bg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880000" rtlCol="0" anchor="t"/>
              <a:lstStyle/>
              <a:p>
                <a:pPr algn="just">
                  <a:lnSpc>
                    <a:spcPct val="120000"/>
                  </a:lnSpc>
                </a:pPr>
                <a:r>
                  <a:rPr kumimoji="1" lang="en-US" altLang="ja-JP" sz="1400" dirty="0">
                    <a:solidFill>
                      <a:schemeClr val="tx1">
                        <a:lumMod val="75000"/>
                        <a:lumOff val="25000"/>
                      </a:schemeClr>
                    </a:solidFill>
                  </a:rPr>
                  <a:t>YOKOGAWA</a:t>
                </a:r>
                <a:r>
                  <a:rPr kumimoji="1" lang="ja-JP" altLang="en-US" sz="1400" dirty="0">
                    <a:solidFill>
                      <a:schemeClr val="tx1">
                        <a:lumMod val="75000"/>
                        <a:lumOff val="25000"/>
                      </a:schemeClr>
                    </a:solidFill>
                  </a:rPr>
                  <a:t>は、ケニア発電公社様のオルカリア地熱発電所向けに、複数の発電所の発電出力や発電効率などの性能を遠隔統合管理する</a:t>
                </a:r>
                <a:r>
                  <a:rPr kumimoji="1" lang="en-US" altLang="ja-JP" sz="1400" dirty="0">
                    <a:solidFill>
                      <a:schemeClr val="tx1">
                        <a:lumMod val="75000"/>
                        <a:lumOff val="25000"/>
                      </a:schemeClr>
                    </a:solidFill>
                  </a:rPr>
                  <a:t>IoT</a:t>
                </a:r>
                <a:r>
                  <a:rPr kumimoji="1" lang="ja-JP" altLang="en-US" sz="1400" dirty="0">
                    <a:solidFill>
                      <a:schemeClr val="tx1">
                        <a:lumMod val="75000"/>
                        <a:lumOff val="25000"/>
                      </a:schemeClr>
                    </a:solidFill>
                  </a:rPr>
                  <a:t>システムを導入しました。オルカリア地熱発電所は、アフリカ最大の地熱発電容量を有しています。管理事務所から最も離れた発電所は道路距離で</a:t>
                </a:r>
                <a:r>
                  <a:rPr kumimoji="1" lang="en-US" altLang="ja-JP" sz="1400" dirty="0">
                    <a:solidFill>
                      <a:schemeClr val="tx1">
                        <a:lumMod val="75000"/>
                        <a:lumOff val="25000"/>
                      </a:schemeClr>
                    </a:solidFill>
                  </a:rPr>
                  <a:t>20km</a:t>
                </a:r>
                <a:r>
                  <a:rPr kumimoji="1" lang="ja-JP" altLang="en-US" sz="1400" dirty="0">
                    <a:solidFill>
                      <a:schemeClr val="tx1">
                        <a:lumMod val="75000"/>
                        <a:lumOff val="25000"/>
                      </a:schemeClr>
                    </a:solidFill>
                  </a:rPr>
                  <a:t>ほど離れています。これまでは、点在する発電所の運転は個別に管理されており、全体を俯瞰した効果的な運転管理に課題がありました。</a:t>
                </a:r>
                <a:endParaRPr kumimoji="1" lang="en-US" altLang="ja-JP" sz="1400" dirty="0">
                  <a:solidFill>
                    <a:schemeClr val="tx1">
                      <a:lumMod val="75000"/>
                      <a:lumOff val="25000"/>
                    </a:schemeClr>
                  </a:solidFill>
                </a:endParaRPr>
              </a:p>
              <a:p>
                <a:pPr algn="just">
                  <a:lnSpc>
                    <a:spcPct val="120000"/>
                  </a:lnSpc>
                </a:pPr>
                <a:r>
                  <a:rPr kumimoji="1" lang="en-US" altLang="ja-JP" sz="1400" dirty="0">
                    <a:solidFill>
                      <a:schemeClr val="tx1">
                        <a:lumMod val="75000"/>
                        <a:lumOff val="25000"/>
                      </a:schemeClr>
                    </a:solidFill>
                  </a:rPr>
                  <a:t>YOKOGAWA</a:t>
                </a:r>
                <a:r>
                  <a:rPr kumimoji="1" lang="ja-JP" altLang="en-US" sz="1400" dirty="0">
                    <a:solidFill>
                      <a:schemeClr val="tx1">
                        <a:lumMod val="75000"/>
                        <a:lumOff val="25000"/>
                      </a:schemeClr>
                    </a:solidFill>
                  </a:rPr>
                  <a:t>は、分散した地熱発電所のデータを、移動体通信網などを利用して一つのシステムに集約し、遠隔地の管理事務所から統合管理が行える</a:t>
                </a:r>
                <a:r>
                  <a:rPr kumimoji="1" lang="en-US" altLang="ja-JP" sz="1400" dirty="0">
                    <a:solidFill>
                      <a:schemeClr val="tx1">
                        <a:lumMod val="75000"/>
                        <a:lumOff val="25000"/>
                      </a:schemeClr>
                    </a:solidFill>
                  </a:rPr>
                  <a:t>IoT</a:t>
                </a:r>
                <a:r>
                  <a:rPr kumimoji="1" lang="ja-JP" altLang="en-US" sz="1400" dirty="0">
                    <a:solidFill>
                      <a:schemeClr val="tx1">
                        <a:lumMod val="75000"/>
                        <a:lumOff val="25000"/>
                      </a:schemeClr>
                    </a:solidFill>
                  </a:rPr>
                  <a:t>システムの構築と実装、システムのトレーニングの提供を行いました。このシステムは、運転効率向上支援パッケージ </a:t>
                </a:r>
                <a:r>
                  <a:rPr kumimoji="1" lang="en-US" altLang="ja-JP" sz="1400" dirty="0" err="1">
                    <a:solidFill>
                      <a:schemeClr val="tx1">
                        <a:lumMod val="75000"/>
                        <a:lumOff val="25000"/>
                      </a:schemeClr>
                    </a:solidFill>
                  </a:rPr>
                  <a:t>Exapilot</a:t>
                </a:r>
                <a:r>
                  <a:rPr kumimoji="1" lang="ja-JP" altLang="en-US" sz="1400" dirty="0">
                    <a:solidFill>
                      <a:schemeClr val="tx1">
                        <a:lumMod val="75000"/>
                        <a:lumOff val="25000"/>
                      </a:schemeClr>
                    </a:solidFill>
                  </a:rPr>
                  <a:t>、プラント情報管理システム </a:t>
                </a:r>
                <a:r>
                  <a:rPr kumimoji="1" lang="en-US" altLang="ja-JP" sz="1400" dirty="0" err="1">
                    <a:solidFill>
                      <a:schemeClr val="tx1">
                        <a:lumMod val="75000"/>
                        <a:lumOff val="25000"/>
                      </a:schemeClr>
                    </a:solidFill>
                  </a:rPr>
                  <a:t>Exaquantum</a:t>
                </a:r>
                <a:r>
                  <a:rPr kumimoji="1" lang="ja-JP" altLang="en-US" sz="1400" dirty="0">
                    <a:solidFill>
                      <a:schemeClr val="tx1">
                        <a:lumMod val="75000"/>
                        <a:lumOff val="25000"/>
                      </a:schemeClr>
                    </a:solidFill>
                  </a:rPr>
                  <a:t>などを活用しています。</a:t>
                </a:r>
                <a:endParaRPr lang="ja-JP" altLang="en-US" sz="1400"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30131" y="3119323"/>
                <a:ext cx="298481" cy="199978"/>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3"/>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3"/>
                  </a:solidFill>
                  <a:effectLst>
                    <a:outerShdw blurRad="38100" dist="25400" dir="2700000" algn="tl" rotWithShape="0">
                      <a:schemeClr val="bg1">
                        <a:lumMod val="50000"/>
                        <a:alpha val="70000"/>
                      </a:schemeClr>
                    </a:outerShdw>
                  </a:effectLst>
                </a:endParaRPr>
              </a:p>
            </p:txBody>
          </p:sp>
        </p:grpSp>
        <p:sp>
          <p:nvSpPr>
            <p:cNvPr id="38" name="正方形/長方形 37">
              <a:extLst>
                <a:ext uri="{FF2B5EF4-FFF2-40B4-BE49-F238E27FC236}">
                  <a16:creationId xmlns:a16="http://schemas.microsoft.com/office/drawing/2014/main" id="{7DFE4095-21BF-4614-A4E2-B7DA623B83A9}"/>
                </a:ext>
              </a:extLst>
            </p:cNvPr>
            <p:cNvSpPr/>
            <p:nvPr/>
          </p:nvSpPr>
          <p:spPr>
            <a:xfrm>
              <a:off x="6383610" y="5341895"/>
              <a:ext cx="1759635" cy="12033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chemeClr val="tx1">
                      <a:lumMod val="75000"/>
                      <a:lumOff val="25000"/>
                    </a:schemeClr>
                  </a:solidFill>
                  <a:effectLst/>
                  <a:uLnTx/>
                  <a:uFillTx/>
                  <a:latin typeface="+mn-ea"/>
                  <a:cs typeface="+mn-cs"/>
                </a:rPr>
                <a:t>オルカリア地熱発電所</a:t>
              </a:r>
              <a:r>
                <a:rPr kumimoji="0" lang="en-US" altLang="ja-JP" sz="1100" b="0" i="0" u="none" strike="noStrike" kern="0" cap="none" spc="0" normalizeH="0" baseline="0" noProof="0" dirty="0">
                  <a:ln>
                    <a:noFill/>
                  </a:ln>
                  <a:solidFill>
                    <a:schemeClr val="tx1">
                      <a:lumMod val="75000"/>
                      <a:lumOff val="25000"/>
                    </a:schemeClr>
                  </a:solidFill>
                  <a:effectLst/>
                  <a:uLnTx/>
                  <a:uFillTx/>
                  <a:latin typeface="+mn-ea"/>
                  <a:cs typeface="+mn-cs"/>
                </a:rPr>
                <a:t>Ⅱ</a:t>
              </a:r>
              <a:endParaRPr kumimoji="0" lang="ja-JP" altLang="en-US" sz="11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grpSp>
      <p:grpSp>
        <p:nvGrpSpPr>
          <p:cNvPr id="4" name="グループ化 3">
            <a:extLst>
              <a:ext uri="{FF2B5EF4-FFF2-40B4-BE49-F238E27FC236}">
                <a16:creationId xmlns:a16="http://schemas.microsoft.com/office/drawing/2014/main" id="{2B3F4C4A-0069-4407-A42B-0752D0B84291}"/>
              </a:ext>
            </a:extLst>
          </p:cNvPr>
          <p:cNvGrpSpPr/>
          <p:nvPr/>
        </p:nvGrpSpPr>
        <p:grpSpPr>
          <a:xfrm>
            <a:off x="515937" y="959846"/>
            <a:ext cx="8224416" cy="1607399"/>
            <a:chOff x="515937" y="842400"/>
            <a:chExt cx="8928000" cy="1607399"/>
          </a:xfrm>
        </p:grpSpPr>
        <p:sp>
          <p:nvSpPr>
            <p:cNvPr id="20" name="楕円 55">
              <a:extLst>
                <a:ext uri="{FF2B5EF4-FFF2-40B4-BE49-F238E27FC236}">
                  <a16:creationId xmlns:a16="http://schemas.microsoft.com/office/drawing/2014/main" id="{E3F41051-32BF-433A-A7D3-93E59F737DE7}"/>
                </a:ext>
              </a:extLst>
            </p:cNvPr>
            <p:cNvSpPr/>
            <p:nvPr/>
          </p:nvSpPr>
          <p:spPr>
            <a:xfrm>
              <a:off x="515937" y="997200"/>
              <a:ext cx="8928000" cy="1452599"/>
            </a:xfrm>
            <a:custGeom>
              <a:avLst/>
              <a:gdLst>
                <a:gd name="connsiteX0" fmla="*/ 0 w 8928000"/>
                <a:gd name="connsiteY0" fmla="*/ 121323 h 2016000"/>
                <a:gd name="connsiteX1" fmla="*/ 121323 w 8928000"/>
                <a:gd name="connsiteY1" fmla="*/ 0 h 2016000"/>
                <a:gd name="connsiteX2" fmla="*/ 8806677 w 8928000"/>
                <a:gd name="connsiteY2" fmla="*/ 0 h 2016000"/>
                <a:gd name="connsiteX3" fmla="*/ 8928000 w 8928000"/>
                <a:gd name="connsiteY3" fmla="*/ 121323 h 2016000"/>
                <a:gd name="connsiteX4" fmla="*/ 8928000 w 8928000"/>
                <a:gd name="connsiteY4" fmla="*/ 1894677 h 2016000"/>
                <a:gd name="connsiteX5" fmla="*/ 8806677 w 8928000"/>
                <a:gd name="connsiteY5" fmla="*/ 2016000 h 2016000"/>
                <a:gd name="connsiteX6" fmla="*/ 121323 w 8928000"/>
                <a:gd name="connsiteY6" fmla="*/ 2016000 h 2016000"/>
                <a:gd name="connsiteX7" fmla="*/ 0 w 8928000"/>
                <a:gd name="connsiteY7" fmla="*/ 1894677 h 2016000"/>
                <a:gd name="connsiteX8" fmla="*/ 0 w 8928000"/>
                <a:gd name="connsiteY8" fmla="*/ 121323 h 2016000"/>
                <a:gd name="connsiteX0" fmla="*/ 0 w 8928000"/>
                <a:gd name="connsiteY0" fmla="*/ 121323 h 2016000"/>
                <a:gd name="connsiteX1" fmla="*/ 121323 w 8928000"/>
                <a:gd name="connsiteY1" fmla="*/ 0 h 2016000"/>
                <a:gd name="connsiteX2" fmla="*/ 1185642 w 8928000"/>
                <a:gd name="connsiteY2" fmla="*/ 949 h 2016000"/>
                <a:gd name="connsiteX3" fmla="*/ 8806677 w 8928000"/>
                <a:gd name="connsiteY3" fmla="*/ 0 h 2016000"/>
                <a:gd name="connsiteX4" fmla="*/ 8928000 w 8928000"/>
                <a:gd name="connsiteY4" fmla="*/ 121323 h 2016000"/>
                <a:gd name="connsiteX5" fmla="*/ 8928000 w 8928000"/>
                <a:gd name="connsiteY5" fmla="*/ 1894677 h 2016000"/>
                <a:gd name="connsiteX6" fmla="*/ 8806677 w 8928000"/>
                <a:gd name="connsiteY6" fmla="*/ 2016000 h 2016000"/>
                <a:gd name="connsiteX7" fmla="*/ 121323 w 8928000"/>
                <a:gd name="connsiteY7" fmla="*/ 2016000 h 2016000"/>
                <a:gd name="connsiteX8" fmla="*/ 0 w 8928000"/>
                <a:gd name="connsiteY8" fmla="*/ 1894677 h 2016000"/>
                <a:gd name="connsiteX9" fmla="*/ 0 w 8928000"/>
                <a:gd name="connsiteY9" fmla="*/ 121323 h 2016000"/>
                <a:gd name="connsiteX0" fmla="*/ 1185642 w 8928000"/>
                <a:gd name="connsiteY0" fmla="*/ 949 h 2016000"/>
                <a:gd name="connsiteX1" fmla="*/ 8806677 w 8928000"/>
                <a:gd name="connsiteY1" fmla="*/ 0 h 2016000"/>
                <a:gd name="connsiteX2" fmla="*/ 8928000 w 8928000"/>
                <a:gd name="connsiteY2" fmla="*/ 121323 h 2016000"/>
                <a:gd name="connsiteX3" fmla="*/ 8928000 w 8928000"/>
                <a:gd name="connsiteY3" fmla="*/ 1894677 h 2016000"/>
                <a:gd name="connsiteX4" fmla="*/ 8806677 w 8928000"/>
                <a:gd name="connsiteY4" fmla="*/ 2016000 h 2016000"/>
                <a:gd name="connsiteX5" fmla="*/ 121323 w 8928000"/>
                <a:gd name="connsiteY5" fmla="*/ 2016000 h 2016000"/>
                <a:gd name="connsiteX6" fmla="*/ 0 w 8928000"/>
                <a:gd name="connsiteY6" fmla="*/ 1894677 h 2016000"/>
                <a:gd name="connsiteX7" fmla="*/ 0 w 8928000"/>
                <a:gd name="connsiteY7" fmla="*/ 121323 h 2016000"/>
                <a:gd name="connsiteX8" fmla="*/ 121323 w 8928000"/>
                <a:gd name="connsiteY8" fmla="*/ 0 h 2016000"/>
                <a:gd name="connsiteX9" fmla="*/ 1277082 w 8928000"/>
                <a:gd name="connsiteY9" fmla="*/ 92389 h 2016000"/>
                <a:gd name="connsiteX0" fmla="*/ 1185642 w 8928000"/>
                <a:gd name="connsiteY0" fmla="*/ 949 h 2016000"/>
                <a:gd name="connsiteX1" fmla="*/ 8806677 w 8928000"/>
                <a:gd name="connsiteY1" fmla="*/ 0 h 2016000"/>
                <a:gd name="connsiteX2" fmla="*/ 8928000 w 8928000"/>
                <a:gd name="connsiteY2" fmla="*/ 121323 h 2016000"/>
                <a:gd name="connsiteX3" fmla="*/ 8928000 w 8928000"/>
                <a:gd name="connsiteY3" fmla="*/ 1894677 h 2016000"/>
                <a:gd name="connsiteX4" fmla="*/ 8806677 w 8928000"/>
                <a:gd name="connsiteY4" fmla="*/ 2016000 h 2016000"/>
                <a:gd name="connsiteX5" fmla="*/ 121323 w 8928000"/>
                <a:gd name="connsiteY5" fmla="*/ 2016000 h 2016000"/>
                <a:gd name="connsiteX6" fmla="*/ 0 w 8928000"/>
                <a:gd name="connsiteY6" fmla="*/ 1894677 h 2016000"/>
                <a:gd name="connsiteX7" fmla="*/ 0 w 8928000"/>
                <a:gd name="connsiteY7" fmla="*/ 121323 h 2016000"/>
                <a:gd name="connsiteX8" fmla="*/ 121323 w 8928000"/>
                <a:gd name="connsiteY8" fmla="*/ 0 h 2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2016000">
                  <a:moveTo>
                    <a:pt x="1185642" y="949"/>
                  </a:moveTo>
                  <a:lnTo>
                    <a:pt x="8806677" y="0"/>
                  </a:lnTo>
                  <a:cubicBezTo>
                    <a:pt x="8873682" y="0"/>
                    <a:pt x="8928000" y="54318"/>
                    <a:pt x="8928000" y="121323"/>
                  </a:cubicBezTo>
                  <a:lnTo>
                    <a:pt x="8928000" y="1894677"/>
                  </a:lnTo>
                  <a:cubicBezTo>
                    <a:pt x="8928000" y="1961682"/>
                    <a:pt x="8873682" y="2016000"/>
                    <a:pt x="8806677" y="2016000"/>
                  </a:cubicBezTo>
                  <a:lnTo>
                    <a:pt x="121323" y="2016000"/>
                  </a:lnTo>
                  <a:cubicBezTo>
                    <a:pt x="54318" y="2016000"/>
                    <a:pt x="0" y="1961682"/>
                    <a:pt x="0" y="1894677"/>
                  </a:cubicBezTo>
                  <a:lnTo>
                    <a:pt x="0" y="121323"/>
                  </a:lnTo>
                  <a:cubicBezTo>
                    <a:pt x="0" y="54318"/>
                    <a:pt x="54318" y="0"/>
                    <a:pt x="121323" y="0"/>
                  </a:cubicBezTo>
                </a:path>
              </a:pathLst>
            </a:custGeom>
            <a:solidFill>
              <a:schemeClr val="bg1"/>
            </a:solidFill>
            <a:ln cap="rnd">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numCol="1" spcCol="216000" rtlCol="0" anchor="t"/>
            <a:lstStyle/>
            <a:p>
              <a:pPr algn="just">
                <a:lnSpc>
                  <a:spcPct val="120000"/>
                </a:lnSpc>
              </a:pPr>
              <a:r>
                <a:rPr kumimoji="1" lang="ja-JP" altLang="en-US" sz="1400" b="1" dirty="0">
                  <a:solidFill>
                    <a:schemeClr val="tx1">
                      <a:lumMod val="75000"/>
                      <a:lumOff val="25000"/>
                    </a:schemeClr>
                  </a:solidFill>
                </a:rPr>
                <a:t>再生可能エネルギーの発電支援</a:t>
              </a:r>
            </a:p>
            <a:p>
              <a:pPr algn="just">
                <a:lnSpc>
                  <a:spcPct val="120000"/>
                </a:lnSpc>
              </a:pPr>
              <a:r>
                <a:rPr lang="ja-JP" altLang="en-US" sz="1400" dirty="0">
                  <a:solidFill>
                    <a:schemeClr val="tx1">
                      <a:lumMod val="75000"/>
                      <a:lumOff val="25000"/>
                    </a:schemeClr>
                  </a:solidFill>
                </a:rPr>
                <a:t>ケニア共和国では人口の増加や経済発展に伴い電力消費量が拡大しており、安定的に電力を確保することが課題となっています。ケニア共和国は世界屈指の地熱資源量を有しており、地熱発電を安定した、かつ温室効果ガス排出量が極めて少ない電源として注目し、開発を進めています。</a:t>
              </a:r>
            </a:p>
            <a:p>
              <a:pPr algn="just">
                <a:lnSpc>
                  <a:spcPct val="120000"/>
                </a:lnSpc>
              </a:pPr>
              <a:endParaRPr lang="ja-JP" altLang="en-US" sz="1400" dirty="0">
                <a:solidFill>
                  <a:schemeClr val="tx1">
                    <a:lumMod val="75000"/>
                    <a:lumOff val="25000"/>
                  </a:schemeClr>
                </a:solidFill>
              </a:endParaRPr>
            </a:p>
          </p:txBody>
        </p:sp>
        <p:sp>
          <p:nvSpPr>
            <p:cNvPr id="23" name="フリーフォーム: 図形 22">
              <a:extLst>
                <a:ext uri="{FF2B5EF4-FFF2-40B4-BE49-F238E27FC236}">
                  <a16:creationId xmlns:a16="http://schemas.microsoft.com/office/drawing/2014/main" id="{03B1A0F9-08A9-4172-AF88-57CD51024819}"/>
                </a:ext>
              </a:extLst>
            </p:cNvPr>
            <p:cNvSpPr>
              <a:spLocks noChangeAspect="1"/>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76B059"/>
                  </a:solidFill>
                  <a:effectLst>
                    <a:outerShdw blurRad="38100" dist="25400" dir="2700000" algn="tl" rotWithShape="0">
                      <a:schemeClr val="bg1">
                        <a:lumMod val="50000"/>
                        <a:alpha val="70000"/>
                      </a:schemeClr>
                    </a:outerShdw>
                  </a:effectLst>
                </a:rPr>
                <a:t>WHY</a:t>
              </a:r>
              <a:endParaRPr kumimoji="1" lang="ja-JP" altLang="en-US" sz="2000" b="1" dirty="0">
                <a:solidFill>
                  <a:srgbClr val="76B059"/>
                </a:solidFill>
                <a:effectLst>
                  <a:outerShdw blurRad="38100" dist="25400" dir="2700000" algn="tl" rotWithShape="0">
                    <a:schemeClr val="bg1">
                      <a:lumMod val="50000"/>
                      <a:alpha val="70000"/>
                    </a:schemeClr>
                  </a:outerShdw>
                </a:effectLst>
              </a:endParaRPr>
            </a:p>
          </p:txBody>
        </p:sp>
      </p:grpSp>
      <p:grpSp>
        <p:nvGrpSpPr>
          <p:cNvPr id="19" name="グループ化 18">
            <a:extLst>
              <a:ext uri="{FF2B5EF4-FFF2-40B4-BE49-F238E27FC236}">
                <a16:creationId xmlns:a16="http://schemas.microsoft.com/office/drawing/2014/main" id="{B1EED646-5C5F-4C4A-AE5C-F0159CBA5982}"/>
              </a:ext>
            </a:extLst>
          </p:cNvPr>
          <p:cNvGrpSpPr/>
          <p:nvPr/>
        </p:nvGrpSpPr>
        <p:grpSpPr>
          <a:xfrm>
            <a:off x="9758277" y="1024769"/>
            <a:ext cx="1594521" cy="1853566"/>
            <a:chOff x="10120482" y="1024769"/>
            <a:chExt cx="1594521" cy="1853566"/>
          </a:xfrm>
        </p:grpSpPr>
        <p:sp>
          <p:nvSpPr>
            <p:cNvPr id="21" name="正方形/長方形 20">
              <a:extLst>
                <a:ext uri="{FF2B5EF4-FFF2-40B4-BE49-F238E27FC236}">
                  <a16:creationId xmlns:a16="http://schemas.microsoft.com/office/drawing/2014/main" id="{DBA90D09-5CFF-420D-BBED-96F32231EDD2}"/>
                </a:ext>
              </a:extLst>
            </p:cNvPr>
            <p:cNvSpPr/>
            <p:nvPr/>
          </p:nvSpPr>
          <p:spPr>
            <a:xfrm>
              <a:off x="10120482" y="1024769"/>
              <a:ext cx="1594521" cy="1853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カーボンニュートラル</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の達成</a:t>
              </a:r>
            </a:p>
            <a:p>
              <a:pPr algn="ctr">
                <a:spcBef>
                  <a:spcPts val="4200"/>
                </a:spcBef>
              </a:pP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排出の抑制と、</a:t>
              </a:r>
            </a:p>
            <a:p>
              <a:pPr algn="ctr"/>
              <a:r>
                <a:rPr kumimoji="1" lang="ja-JP" altLang="en-US" sz="1200" dirty="0">
                  <a:solidFill>
                    <a:schemeClr val="tx1">
                      <a:lumMod val="75000"/>
                      <a:lumOff val="25000"/>
                    </a:schemeClr>
                  </a:solidFill>
                </a:rPr>
                <a:t>安価で信頼できる</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持続可能なエネルギー</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への転換</a:t>
              </a:r>
            </a:p>
          </p:txBody>
        </p:sp>
        <p:pic>
          <p:nvPicPr>
            <p:cNvPr id="22" name="図 21" descr="アイコン&#10;&#10;自動的に生成された説明">
              <a:extLst>
                <a:ext uri="{FF2B5EF4-FFF2-40B4-BE49-F238E27FC236}">
                  <a16:creationId xmlns:a16="http://schemas.microsoft.com/office/drawing/2014/main" id="{AF27D83A-0BC0-448E-908F-8728737C6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9442" y="1606201"/>
              <a:ext cx="360000" cy="360000"/>
            </a:xfrm>
            <a:prstGeom prst="rect">
              <a:avLst/>
            </a:prstGeom>
          </p:spPr>
        </p:pic>
        <p:pic>
          <p:nvPicPr>
            <p:cNvPr id="24" name="図 23" descr="アイコン が含まれている画像&#10;&#10;自動的に生成された説明">
              <a:extLst>
                <a:ext uri="{FF2B5EF4-FFF2-40B4-BE49-F238E27FC236}">
                  <a16:creationId xmlns:a16="http://schemas.microsoft.com/office/drawing/2014/main" id="{6AB08F76-5092-4479-9079-52F21B4EE7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1067" y="1606201"/>
              <a:ext cx="360000" cy="360000"/>
            </a:xfrm>
            <a:prstGeom prst="rect">
              <a:avLst/>
            </a:prstGeom>
          </p:spPr>
        </p:pic>
      </p:grpSp>
      <p:pic>
        <p:nvPicPr>
          <p:cNvPr id="10" name="図 9">
            <a:extLst>
              <a:ext uri="{FF2B5EF4-FFF2-40B4-BE49-F238E27FC236}">
                <a16:creationId xmlns:a16="http://schemas.microsoft.com/office/drawing/2014/main" id="{14596EAB-289D-D196-293B-646485EC9735}"/>
              </a:ext>
            </a:extLst>
          </p:cNvPr>
          <p:cNvPicPr>
            <a:picLocks noChangeAspect="1"/>
          </p:cNvPicPr>
          <p:nvPr/>
        </p:nvPicPr>
        <p:blipFill>
          <a:blip r:embed="rId4"/>
          <a:stretch>
            <a:fillRect/>
          </a:stretch>
        </p:blipFill>
        <p:spPr>
          <a:xfrm>
            <a:off x="6030272" y="3711902"/>
            <a:ext cx="2545814" cy="1265989"/>
          </a:xfrm>
          <a:prstGeom prst="rect">
            <a:avLst/>
          </a:prstGeom>
        </p:spPr>
      </p:pic>
    </p:spTree>
    <p:extLst>
      <p:ext uri="{BB962C8B-B14F-4D97-AF65-F5344CB8AC3E}">
        <p14:creationId xmlns:p14="http://schemas.microsoft.com/office/powerpoint/2010/main" val="316782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9CE05AA-C470-4815-880D-F5A95131066B}"/>
              </a:ext>
            </a:extLst>
          </p:cNvPr>
          <p:cNvPicPr>
            <a:picLocks noChangeAspect="1"/>
          </p:cNvPicPr>
          <p:nvPr/>
        </p:nvPicPr>
        <p:blipFill>
          <a:blip r:embed="rId2"/>
          <a:stretch>
            <a:fillRect/>
          </a:stretch>
        </p:blipFill>
        <p:spPr>
          <a:xfrm>
            <a:off x="0" y="736820"/>
            <a:ext cx="12192000" cy="5516880"/>
          </a:xfrm>
          <a:prstGeom prst="rect">
            <a:avLst/>
          </a:prstGeom>
        </p:spPr>
      </p:pic>
      <p:sp>
        <p:nvSpPr>
          <p:cNvPr id="30" name="フリーフォーム: 図形 29">
            <a:extLst>
              <a:ext uri="{FF2B5EF4-FFF2-40B4-BE49-F238E27FC236}">
                <a16:creationId xmlns:a16="http://schemas.microsoft.com/office/drawing/2014/main" id="{32A39907-7A65-4BE5-BD35-C1C2CCC0A102}"/>
              </a:ext>
            </a:extLst>
          </p:cNvPr>
          <p:cNvSpPr>
            <a:spLocks noChangeAspect="1"/>
          </p:cNvSpPr>
          <p:nvPr userDrawn="1"/>
        </p:nvSpPr>
        <p:spPr>
          <a:xfrm>
            <a:off x="8481391" y="4343238"/>
            <a:ext cx="3718359" cy="2347880"/>
          </a:xfrm>
          <a:custGeom>
            <a:avLst/>
            <a:gdLst>
              <a:gd name="connsiteX0" fmla="*/ 3059590 w 4634479"/>
              <a:gd name="connsiteY0" fmla="*/ 0 h 2926345"/>
              <a:gd name="connsiteX1" fmla="*/ 4521350 w 4634479"/>
              <a:gd name="connsiteY1" fmla="*/ 370132 h 2926345"/>
              <a:gd name="connsiteX2" fmla="*/ 4634479 w 4634479"/>
              <a:gd name="connsiteY2" fmla="*/ 438859 h 2926345"/>
              <a:gd name="connsiteX3" fmla="*/ 4634479 w 4634479"/>
              <a:gd name="connsiteY3" fmla="*/ 449542 h 2926345"/>
              <a:gd name="connsiteX4" fmla="*/ 4516994 w 4634479"/>
              <a:gd name="connsiteY4" fmla="*/ 378167 h 2926345"/>
              <a:gd name="connsiteX5" fmla="*/ 3059590 w 4634479"/>
              <a:gd name="connsiteY5" fmla="*/ 9139 h 2926345"/>
              <a:gd name="connsiteX6" fmla="*/ 17839 w 4634479"/>
              <a:gd name="connsiteY6" fmla="*/ 2754061 h 2926345"/>
              <a:gd name="connsiteX7" fmla="*/ 9139 w 4634479"/>
              <a:gd name="connsiteY7" fmla="*/ 2926345 h 2926345"/>
              <a:gd name="connsiteX8" fmla="*/ 0 w 4634479"/>
              <a:gd name="connsiteY8" fmla="*/ 2926345 h 2926345"/>
              <a:gd name="connsiteX9" fmla="*/ 8747 w 4634479"/>
              <a:gd name="connsiteY9" fmla="*/ 2753127 h 2926345"/>
              <a:gd name="connsiteX10" fmla="*/ 3059590 w 4634479"/>
              <a:gd name="connsiteY10" fmla="*/ 0 h 292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4479" h="2926345">
                <a:moveTo>
                  <a:pt x="3059590" y="0"/>
                </a:moveTo>
                <a:cubicBezTo>
                  <a:pt x="3588864" y="0"/>
                  <a:pt x="4086822" y="134082"/>
                  <a:pt x="4521350" y="370132"/>
                </a:cubicBezTo>
                <a:lnTo>
                  <a:pt x="4634479" y="438859"/>
                </a:lnTo>
                <a:lnTo>
                  <a:pt x="4634479" y="449542"/>
                </a:lnTo>
                <a:lnTo>
                  <a:pt x="4516994" y="378167"/>
                </a:lnTo>
                <a:cubicBezTo>
                  <a:pt x="4083761" y="142821"/>
                  <a:pt x="3587287" y="9139"/>
                  <a:pt x="3059590" y="9139"/>
                </a:cubicBezTo>
                <a:cubicBezTo>
                  <a:pt x="1476499" y="9139"/>
                  <a:pt x="174416" y="1212279"/>
                  <a:pt x="17839" y="2754061"/>
                </a:cubicBezTo>
                <a:lnTo>
                  <a:pt x="9139" y="2926345"/>
                </a:lnTo>
                <a:lnTo>
                  <a:pt x="0" y="2926345"/>
                </a:lnTo>
                <a:lnTo>
                  <a:pt x="8747" y="2753127"/>
                </a:lnTo>
                <a:cubicBezTo>
                  <a:pt x="165792" y="1206737"/>
                  <a:pt x="1471767" y="0"/>
                  <a:pt x="30595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4" name="フリーフォーム: 図形 23">
            <a:extLst>
              <a:ext uri="{FF2B5EF4-FFF2-40B4-BE49-F238E27FC236}">
                <a16:creationId xmlns:a16="http://schemas.microsoft.com/office/drawing/2014/main" id="{C05692E2-E7EA-4313-9D6B-88B6924B6F06}"/>
              </a:ext>
            </a:extLst>
          </p:cNvPr>
          <p:cNvSpPr>
            <a:spLocks noChangeAspect="1"/>
          </p:cNvSpPr>
          <p:nvPr/>
        </p:nvSpPr>
        <p:spPr>
          <a:xfrm>
            <a:off x="688885" y="737969"/>
            <a:ext cx="6804000" cy="5337821"/>
          </a:xfrm>
          <a:custGeom>
            <a:avLst/>
            <a:gdLst>
              <a:gd name="connsiteX0" fmla="*/ 603024 w 6768000"/>
              <a:gd name="connsiteY0" fmla="*/ 0 h 5309579"/>
              <a:gd name="connsiteX1" fmla="*/ 6164976 w 6768000"/>
              <a:gd name="connsiteY1" fmla="*/ 0 h 5309579"/>
              <a:gd name="connsiteX2" fmla="*/ 6190066 w 6768000"/>
              <a:gd name="connsiteY2" fmla="*/ 33552 h 5309579"/>
              <a:gd name="connsiteX3" fmla="*/ 6768000 w 6768000"/>
              <a:gd name="connsiteY3" fmla="*/ 1925579 h 5309579"/>
              <a:gd name="connsiteX4" fmla="*/ 3384000 w 6768000"/>
              <a:gd name="connsiteY4" fmla="*/ 5309579 h 5309579"/>
              <a:gd name="connsiteX5" fmla="*/ 0 w 6768000"/>
              <a:gd name="connsiteY5" fmla="*/ 1925579 h 5309579"/>
              <a:gd name="connsiteX6" fmla="*/ 577934 w 6768000"/>
              <a:gd name="connsiteY6" fmla="*/ 33552 h 53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8000" h="5309579">
                <a:moveTo>
                  <a:pt x="603024" y="0"/>
                </a:moveTo>
                <a:lnTo>
                  <a:pt x="6164976" y="0"/>
                </a:lnTo>
                <a:lnTo>
                  <a:pt x="6190066" y="33552"/>
                </a:lnTo>
                <a:cubicBezTo>
                  <a:pt x="6554944" y="573642"/>
                  <a:pt x="6768000" y="1224730"/>
                  <a:pt x="6768000" y="1925579"/>
                </a:cubicBezTo>
                <a:cubicBezTo>
                  <a:pt x="6768000" y="3794511"/>
                  <a:pt x="5252932" y="5309579"/>
                  <a:pt x="3384000" y="5309579"/>
                </a:cubicBezTo>
                <a:cubicBezTo>
                  <a:pt x="1515068" y="5309579"/>
                  <a:pt x="0" y="3794511"/>
                  <a:pt x="0" y="1925579"/>
                </a:cubicBezTo>
                <a:cubicBezTo>
                  <a:pt x="0" y="1224730"/>
                  <a:pt x="213057" y="573642"/>
                  <a:pt x="577934" y="335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ja-JP" altLang="en-US" sz="2000" b="1" dirty="0">
                <a:solidFill>
                  <a:schemeClr val="accent1"/>
                </a:solidFill>
              </a:rPr>
              <a:t>サステナビリティ貢献宣言</a:t>
            </a:r>
          </a:p>
          <a:p>
            <a:pPr algn="ctr">
              <a:lnSpc>
                <a:spcPct val="150000"/>
              </a:lnSpc>
              <a:spcBef>
                <a:spcPts val="2400"/>
              </a:spcBef>
            </a:pPr>
            <a:r>
              <a:rPr lang="en-US" altLang="ja-JP" dirty="0">
                <a:solidFill>
                  <a:schemeClr val="accent1"/>
                </a:solidFill>
              </a:rPr>
              <a:t>YOKOGAWA </a:t>
            </a:r>
            <a:r>
              <a:rPr lang="ja-JP" altLang="en-US" dirty="0">
                <a:solidFill>
                  <a:schemeClr val="accent1"/>
                </a:solidFill>
              </a:rPr>
              <a:t>は、未来世代のより豊かな人間社会のために、</a:t>
            </a:r>
          </a:p>
          <a:p>
            <a:pPr algn="ctr">
              <a:lnSpc>
                <a:spcPct val="150000"/>
              </a:lnSpc>
            </a:pPr>
            <a:r>
              <a:rPr lang="en-US" altLang="ja-JP" dirty="0">
                <a:solidFill>
                  <a:schemeClr val="accent1"/>
                </a:solidFill>
              </a:rPr>
              <a:t>2050</a:t>
            </a:r>
            <a:r>
              <a:rPr lang="ja-JP" altLang="en-US" dirty="0">
                <a:solidFill>
                  <a:schemeClr val="accent1"/>
                </a:solidFill>
              </a:rPr>
              <a:t>年に向けて、</a:t>
            </a:r>
            <a:r>
              <a:rPr lang="en-US" altLang="ja-JP" dirty="0">
                <a:solidFill>
                  <a:schemeClr val="accent1"/>
                </a:solidFill>
              </a:rPr>
              <a:t>Net-zero emissions</a:t>
            </a:r>
            <a:r>
              <a:rPr lang="ja-JP" altLang="en-US" dirty="0">
                <a:solidFill>
                  <a:schemeClr val="accent1"/>
                </a:solidFill>
              </a:rPr>
              <a:t>、</a:t>
            </a:r>
            <a:r>
              <a:rPr lang="en-US" altLang="ja-JP" dirty="0">
                <a:solidFill>
                  <a:schemeClr val="accent1"/>
                </a:solidFill>
              </a:rPr>
              <a:t> Well-being</a:t>
            </a:r>
            <a:r>
              <a:rPr lang="ja-JP" altLang="en-US" dirty="0">
                <a:solidFill>
                  <a:schemeClr val="accent1"/>
                </a:solidFill>
              </a:rPr>
              <a:t>、</a:t>
            </a:r>
            <a:endParaRPr lang="en-US" altLang="ja-JP" dirty="0">
              <a:solidFill>
                <a:schemeClr val="accent1"/>
              </a:solidFill>
            </a:endParaRPr>
          </a:p>
          <a:p>
            <a:pPr algn="ctr">
              <a:lnSpc>
                <a:spcPct val="150000"/>
              </a:lnSpc>
            </a:pPr>
            <a:r>
              <a:rPr lang="en-US" altLang="ja-JP" dirty="0">
                <a:solidFill>
                  <a:schemeClr val="accent1"/>
                </a:solidFill>
              </a:rPr>
              <a:t>Circular economy </a:t>
            </a:r>
            <a:r>
              <a:rPr lang="ja-JP" altLang="en-US" dirty="0">
                <a:solidFill>
                  <a:schemeClr val="accent1"/>
                </a:solidFill>
              </a:rPr>
              <a:t>の実現を目指します。</a:t>
            </a:r>
          </a:p>
          <a:p>
            <a:pPr algn="ctr">
              <a:lnSpc>
                <a:spcPct val="150000"/>
              </a:lnSpc>
            </a:pPr>
            <a:r>
              <a:rPr lang="ja-JP" altLang="en-US" dirty="0">
                <a:solidFill>
                  <a:schemeClr val="accent1"/>
                </a:solidFill>
              </a:rPr>
              <a:t>目標実現に向け、変化に柔軟に対応できる適応力・回復力を</a:t>
            </a:r>
            <a:endParaRPr lang="en-US" altLang="ja-JP" dirty="0">
              <a:solidFill>
                <a:schemeClr val="accent1"/>
              </a:solidFill>
            </a:endParaRPr>
          </a:p>
          <a:p>
            <a:pPr algn="ctr">
              <a:lnSpc>
                <a:spcPct val="150000"/>
              </a:lnSpc>
            </a:pPr>
            <a:r>
              <a:rPr lang="ja-JP" altLang="en-US" dirty="0">
                <a:solidFill>
                  <a:schemeClr val="accent1"/>
                </a:solidFill>
              </a:rPr>
              <a:t>強化し、循環型社会に適した価値を創造し、 </a:t>
            </a:r>
            <a:endParaRPr lang="en-US" altLang="ja-JP" dirty="0">
              <a:solidFill>
                <a:schemeClr val="accent1"/>
              </a:solidFill>
            </a:endParaRPr>
          </a:p>
          <a:p>
            <a:pPr algn="ctr">
              <a:lnSpc>
                <a:spcPct val="150000"/>
              </a:lnSpc>
            </a:pPr>
            <a:r>
              <a:rPr lang="ja-JP" altLang="en-US" dirty="0">
                <a:solidFill>
                  <a:schemeClr val="accent1"/>
                </a:solidFill>
              </a:rPr>
              <a:t>ステークホルダーとの</a:t>
            </a:r>
            <a:r>
              <a:rPr lang="en-US" altLang="ja-JP" dirty="0">
                <a:solidFill>
                  <a:schemeClr val="accent1"/>
                </a:solidFill>
              </a:rPr>
              <a:t>Co-innovation </a:t>
            </a:r>
            <a:r>
              <a:rPr lang="ja-JP" altLang="en-US" dirty="0">
                <a:solidFill>
                  <a:schemeClr val="accent1"/>
                </a:solidFill>
              </a:rPr>
              <a:t>を推進</a:t>
            </a:r>
            <a:endParaRPr lang="en-US" altLang="ja-JP" dirty="0">
              <a:solidFill>
                <a:schemeClr val="accent1"/>
              </a:solidFill>
            </a:endParaRPr>
          </a:p>
          <a:p>
            <a:pPr algn="ctr">
              <a:lnSpc>
                <a:spcPct val="150000"/>
              </a:lnSpc>
            </a:pPr>
            <a:r>
              <a:rPr lang="ja-JP" altLang="en-US" dirty="0">
                <a:solidFill>
                  <a:schemeClr val="accent1"/>
                </a:solidFill>
              </a:rPr>
              <a:t>することにより、自らを変革します。</a:t>
            </a:r>
          </a:p>
        </p:txBody>
      </p:sp>
      <p:sp>
        <p:nvSpPr>
          <p:cNvPr id="20" name="楕円 19">
            <a:extLst>
              <a:ext uri="{FF2B5EF4-FFF2-40B4-BE49-F238E27FC236}">
                <a16:creationId xmlns:a16="http://schemas.microsoft.com/office/drawing/2014/main" id="{5BC238DB-D993-4E89-BB1B-7509BF42E640}"/>
              </a:ext>
            </a:extLst>
          </p:cNvPr>
          <p:cNvSpPr>
            <a:spLocks noChangeAspect="1"/>
          </p:cNvSpPr>
          <p:nvPr/>
        </p:nvSpPr>
        <p:spPr>
          <a:xfrm>
            <a:off x="7302271" y="1379911"/>
            <a:ext cx="4140000" cy="41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0" bIns="504000" rtlCol="0" anchor="ctr"/>
          <a:lstStyle/>
          <a:p>
            <a:pPr algn="ctr">
              <a:lnSpc>
                <a:spcPct val="150000"/>
              </a:lnSpc>
            </a:pPr>
            <a:r>
              <a:rPr lang="ja-JP" altLang="en-US" sz="2000" b="1" dirty="0">
                <a:solidFill>
                  <a:schemeClr val="accent1"/>
                </a:solidFill>
              </a:rPr>
              <a:t>企業理念</a:t>
            </a:r>
          </a:p>
          <a:p>
            <a:pPr algn="ctr">
              <a:lnSpc>
                <a:spcPct val="140000"/>
              </a:lnSpc>
              <a:spcBef>
                <a:spcPts val="2400"/>
              </a:spcBef>
            </a:pPr>
            <a:r>
              <a:rPr lang="en-US" altLang="ja-JP" dirty="0">
                <a:solidFill>
                  <a:schemeClr val="accent1"/>
                </a:solidFill>
              </a:rPr>
              <a:t>YOKOGAWA </a:t>
            </a:r>
            <a:r>
              <a:rPr lang="ja-JP" altLang="en-US" dirty="0">
                <a:solidFill>
                  <a:schemeClr val="accent1"/>
                </a:solidFill>
              </a:rPr>
              <a:t>は</a:t>
            </a:r>
          </a:p>
          <a:p>
            <a:pPr algn="ctr">
              <a:lnSpc>
                <a:spcPct val="135000"/>
              </a:lnSpc>
            </a:pPr>
            <a:r>
              <a:rPr lang="ja-JP" altLang="en-US" dirty="0">
                <a:solidFill>
                  <a:schemeClr val="accent1"/>
                </a:solidFill>
              </a:rPr>
              <a:t>計測と制御と情報により</a:t>
            </a:r>
          </a:p>
          <a:p>
            <a:pPr algn="ctr">
              <a:lnSpc>
                <a:spcPct val="135000"/>
              </a:lnSpc>
            </a:pPr>
            <a:r>
              <a:rPr lang="ja-JP" altLang="en-US" dirty="0">
                <a:solidFill>
                  <a:schemeClr val="accent1"/>
                </a:solidFill>
              </a:rPr>
              <a:t>持続可能な社会の実現に貢献する</a:t>
            </a:r>
          </a:p>
          <a:p>
            <a:pPr algn="ctr">
              <a:lnSpc>
                <a:spcPct val="135000"/>
              </a:lnSpc>
              <a:spcBef>
                <a:spcPts val="1200"/>
              </a:spcBef>
            </a:pPr>
            <a:r>
              <a:rPr lang="en-US" altLang="ja-JP" dirty="0">
                <a:solidFill>
                  <a:schemeClr val="accent1"/>
                </a:solidFill>
              </a:rPr>
              <a:t>YOKOGAWA</a:t>
            </a:r>
            <a:r>
              <a:rPr lang="ja-JP" altLang="en-US" dirty="0">
                <a:solidFill>
                  <a:schemeClr val="accent1"/>
                </a:solidFill>
              </a:rPr>
              <a:t>人は</a:t>
            </a:r>
          </a:p>
          <a:p>
            <a:pPr algn="ctr">
              <a:lnSpc>
                <a:spcPct val="135000"/>
              </a:lnSpc>
            </a:pPr>
            <a:r>
              <a:rPr lang="ja-JP" altLang="en-US" dirty="0">
                <a:solidFill>
                  <a:schemeClr val="accent1"/>
                </a:solidFill>
              </a:rPr>
              <a:t>良き市民であり</a:t>
            </a:r>
          </a:p>
          <a:p>
            <a:pPr algn="ctr">
              <a:lnSpc>
                <a:spcPct val="135000"/>
              </a:lnSpc>
            </a:pPr>
            <a:r>
              <a:rPr lang="ja-JP" altLang="en-US" dirty="0">
                <a:solidFill>
                  <a:schemeClr val="accent1"/>
                </a:solidFill>
              </a:rPr>
              <a:t>勇気をもった開拓者であれ</a:t>
            </a:r>
          </a:p>
        </p:txBody>
      </p:sp>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a:xfrm>
            <a:off x="517056" y="150627"/>
            <a:ext cx="11159008" cy="482569"/>
          </a:xfrm>
        </p:spPr>
        <p:txBody>
          <a:bodyPr/>
          <a:lstStyle/>
          <a:p>
            <a:r>
              <a:rPr kumimoji="1" lang="ja-JP" altLang="en-US" sz="2800" dirty="0"/>
              <a:t>測る力とつなぐ力で、地球の未来に責任を果たす。 －</a:t>
            </a:r>
            <a:r>
              <a:rPr kumimoji="1" lang="en-US" altLang="ja-JP" sz="2600" dirty="0">
                <a:latin typeface="+mn-lt"/>
              </a:rPr>
              <a:t>Yokogawa’s Purpose</a:t>
            </a:r>
            <a:endParaRPr kumimoji="1" lang="ja-JP" altLang="en-US" sz="2600" b="0" dirty="0">
              <a:latin typeface="+mn-lt"/>
            </a:endParaRPr>
          </a:p>
        </p:txBody>
      </p:sp>
      <p:sp>
        <p:nvSpPr>
          <p:cNvPr id="10" name="フリーフォーム: 図形 9">
            <a:extLst>
              <a:ext uri="{FF2B5EF4-FFF2-40B4-BE49-F238E27FC236}">
                <a16:creationId xmlns:a16="http://schemas.microsoft.com/office/drawing/2014/main" id="{0B9A552E-B5B6-407A-AC22-152C00AB76D4}"/>
              </a:ext>
            </a:extLst>
          </p:cNvPr>
          <p:cNvSpPr>
            <a:spLocks noChangeAspect="1"/>
          </p:cNvSpPr>
          <p:nvPr/>
        </p:nvSpPr>
        <p:spPr>
          <a:xfrm>
            <a:off x="6954185" y="2913109"/>
            <a:ext cx="828860" cy="180000"/>
          </a:xfrm>
          <a:custGeom>
            <a:avLst/>
            <a:gdLst>
              <a:gd name="connsiteX0" fmla="*/ 468860 w 828860"/>
              <a:gd name="connsiteY0" fmla="*/ 0 h 180000"/>
              <a:gd name="connsiteX1" fmla="*/ 828860 w 828860"/>
              <a:gd name="connsiteY1" fmla="*/ 0 h 180000"/>
              <a:gd name="connsiteX2" fmla="*/ 828860 w 828860"/>
              <a:gd name="connsiteY2" fmla="*/ 180000 h 180000"/>
              <a:gd name="connsiteX3" fmla="*/ 468860 w 828860"/>
              <a:gd name="connsiteY3" fmla="*/ 180000 h 180000"/>
              <a:gd name="connsiteX4" fmla="*/ 234430 w 828860"/>
              <a:gd name="connsiteY4" fmla="*/ 0 h 180000"/>
              <a:gd name="connsiteX5" fmla="*/ 414430 w 828860"/>
              <a:gd name="connsiteY5" fmla="*/ 0 h 180000"/>
              <a:gd name="connsiteX6" fmla="*/ 414430 w 828860"/>
              <a:gd name="connsiteY6" fmla="*/ 180000 h 180000"/>
              <a:gd name="connsiteX7" fmla="*/ 234430 w 828860"/>
              <a:gd name="connsiteY7" fmla="*/ 180000 h 180000"/>
              <a:gd name="connsiteX8" fmla="*/ 0 w 828860"/>
              <a:gd name="connsiteY8" fmla="*/ 0 h 180000"/>
              <a:gd name="connsiteX9" fmla="*/ 180000 w 828860"/>
              <a:gd name="connsiteY9" fmla="*/ 0 h 180000"/>
              <a:gd name="connsiteX10" fmla="*/ 180000 w 828860"/>
              <a:gd name="connsiteY10" fmla="*/ 180000 h 180000"/>
              <a:gd name="connsiteX11" fmla="*/ 0 w 828860"/>
              <a:gd name="connsiteY11"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860" h="180000">
                <a:moveTo>
                  <a:pt x="468860" y="0"/>
                </a:moveTo>
                <a:lnTo>
                  <a:pt x="828860" y="0"/>
                </a:lnTo>
                <a:lnTo>
                  <a:pt x="828860" y="180000"/>
                </a:lnTo>
                <a:lnTo>
                  <a:pt x="468860" y="180000"/>
                </a:lnTo>
                <a:close/>
                <a:moveTo>
                  <a:pt x="234430" y="0"/>
                </a:moveTo>
                <a:lnTo>
                  <a:pt x="414430" y="0"/>
                </a:lnTo>
                <a:lnTo>
                  <a:pt x="414430" y="180000"/>
                </a:lnTo>
                <a:lnTo>
                  <a:pt x="234430" y="180000"/>
                </a:lnTo>
                <a:close/>
                <a:moveTo>
                  <a:pt x="0" y="0"/>
                </a:moveTo>
                <a:lnTo>
                  <a:pt x="180000" y="0"/>
                </a:lnTo>
                <a:lnTo>
                  <a:pt x="180000" y="180000"/>
                </a:lnTo>
                <a:lnTo>
                  <a:pt x="0" y="18000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endParaRPr kumimoji="1" lang="ja-JP" altLang="en-US" dirty="0">
              <a:solidFill>
                <a:schemeClr val="tx1"/>
              </a:solidFill>
            </a:endParaRPr>
          </a:p>
        </p:txBody>
      </p:sp>
      <p:sp>
        <p:nvSpPr>
          <p:cNvPr id="36" name="フリーフォーム: 図形 35">
            <a:extLst>
              <a:ext uri="{FF2B5EF4-FFF2-40B4-BE49-F238E27FC236}">
                <a16:creationId xmlns:a16="http://schemas.microsoft.com/office/drawing/2014/main" id="{5538957E-B776-4AC5-98F1-9EFA7477851F}"/>
              </a:ext>
            </a:extLst>
          </p:cNvPr>
          <p:cNvSpPr>
            <a:spLocks noChangeAspect="1"/>
          </p:cNvSpPr>
          <p:nvPr/>
        </p:nvSpPr>
        <p:spPr>
          <a:xfrm flipH="1" flipV="1">
            <a:off x="-1" y="738878"/>
            <a:ext cx="3063641" cy="1934472"/>
          </a:xfrm>
          <a:custGeom>
            <a:avLst/>
            <a:gdLst>
              <a:gd name="connsiteX0" fmla="*/ 3059590 w 4634479"/>
              <a:gd name="connsiteY0" fmla="*/ 0 h 2926345"/>
              <a:gd name="connsiteX1" fmla="*/ 4521350 w 4634479"/>
              <a:gd name="connsiteY1" fmla="*/ 370132 h 2926345"/>
              <a:gd name="connsiteX2" fmla="*/ 4634479 w 4634479"/>
              <a:gd name="connsiteY2" fmla="*/ 438859 h 2926345"/>
              <a:gd name="connsiteX3" fmla="*/ 4634479 w 4634479"/>
              <a:gd name="connsiteY3" fmla="*/ 449542 h 2926345"/>
              <a:gd name="connsiteX4" fmla="*/ 4516994 w 4634479"/>
              <a:gd name="connsiteY4" fmla="*/ 378167 h 2926345"/>
              <a:gd name="connsiteX5" fmla="*/ 3059590 w 4634479"/>
              <a:gd name="connsiteY5" fmla="*/ 9139 h 2926345"/>
              <a:gd name="connsiteX6" fmla="*/ 17839 w 4634479"/>
              <a:gd name="connsiteY6" fmla="*/ 2754061 h 2926345"/>
              <a:gd name="connsiteX7" fmla="*/ 9139 w 4634479"/>
              <a:gd name="connsiteY7" fmla="*/ 2926345 h 2926345"/>
              <a:gd name="connsiteX8" fmla="*/ 0 w 4634479"/>
              <a:gd name="connsiteY8" fmla="*/ 2926345 h 2926345"/>
              <a:gd name="connsiteX9" fmla="*/ 8747 w 4634479"/>
              <a:gd name="connsiteY9" fmla="*/ 2753127 h 2926345"/>
              <a:gd name="connsiteX10" fmla="*/ 3059590 w 4634479"/>
              <a:gd name="connsiteY10" fmla="*/ 0 h 292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4479" h="2926345">
                <a:moveTo>
                  <a:pt x="3059590" y="0"/>
                </a:moveTo>
                <a:cubicBezTo>
                  <a:pt x="3588864" y="0"/>
                  <a:pt x="4086822" y="134082"/>
                  <a:pt x="4521350" y="370132"/>
                </a:cubicBezTo>
                <a:lnTo>
                  <a:pt x="4634479" y="438859"/>
                </a:lnTo>
                <a:lnTo>
                  <a:pt x="4634479" y="449542"/>
                </a:lnTo>
                <a:lnTo>
                  <a:pt x="4516994" y="378167"/>
                </a:lnTo>
                <a:cubicBezTo>
                  <a:pt x="4083761" y="142821"/>
                  <a:pt x="3587287" y="9139"/>
                  <a:pt x="3059590" y="9139"/>
                </a:cubicBezTo>
                <a:cubicBezTo>
                  <a:pt x="1476499" y="9139"/>
                  <a:pt x="174416" y="1212279"/>
                  <a:pt x="17839" y="2754061"/>
                </a:cubicBezTo>
                <a:lnTo>
                  <a:pt x="9139" y="2926345"/>
                </a:lnTo>
                <a:lnTo>
                  <a:pt x="0" y="2926345"/>
                </a:lnTo>
                <a:lnTo>
                  <a:pt x="8747" y="2753127"/>
                </a:lnTo>
                <a:cubicBezTo>
                  <a:pt x="165792" y="1206737"/>
                  <a:pt x="1471767" y="0"/>
                  <a:pt x="3059590" y="0"/>
                </a:cubicBezTo>
                <a:close/>
              </a:path>
            </a:pathLst>
          </a:custGeom>
          <a:gradFill>
            <a:gsLst>
              <a:gs pos="0">
                <a:schemeClr val="accent6"/>
              </a:gs>
              <a:gs pos="24000">
                <a:schemeClr val="accent5"/>
              </a:gs>
              <a:gs pos="100000">
                <a:schemeClr val="accent6"/>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1572861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#05</a:t>
            </a:r>
            <a:r>
              <a:rPr lang="ja-JP" altLang="en-US" dirty="0"/>
              <a:t> </a:t>
            </a:r>
            <a:r>
              <a:rPr kumimoji="1" lang="ja-JP" altLang="en-US" dirty="0"/>
              <a:t>カーボンマネジメントソリューション</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grpSp>
        <p:nvGrpSpPr>
          <p:cNvPr id="13" name="グループ化 12">
            <a:extLst>
              <a:ext uri="{FF2B5EF4-FFF2-40B4-BE49-F238E27FC236}">
                <a16:creationId xmlns:a16="http://schemas.microsoft.com/office/drawing/2014/main" id="{D205E816-7F3E-4733-90DF-6499D065526E}"/>
              </a:ext>
            </a:extLst>
          </p:cNvPr>
          <p:cNvGrpSpPr/>
          <p:nvPr/>
        </p:nvGrpSpPr>
        <p:grpSpPr>
          <a:xfrm>
            <a:off x="5046250" y="1002526"/>
            <a:ext cx="4392000" cy="2004023"/>
            <a:chOff x="5046250" y="852044"/>
            <a:chExt cx="4392000" cy="2172599"/>
          </a:xfrm>
        </p:grpSpPr>
        <p:sp>
          <p:nvSpPr>
            <p:cNvPr id="18" name="楕円 55">
              <a:extLst>
                <a:ext uri="{FF2B5EF4-FFF2-40B4-BE49-F238E27FC236}">
                  <a16:creationId xmlns:a16="http://schemas.microsoft.com/office/drawing/2014/main" id="{FC3568D6-5BCE-4148-861B-6D45E5D21B7C}"/>
                </a:ext>
              </a:extLst>
            </p:cNvPr>
            <p:cNvSpPr/>
            <p:nvPr/>
          </p:nvSpPr>
          <p:spPr>
            <a:xfrm>
              <a:off x="5046250" y="1008643"/>
              <a:ext cx="4392000" cy="2016000"/>
            </a:xfrm>
            <a:custGeom>
              <a:avLst/>
              <a:gdLst>
                <a:gd name="connsiteX0" fmla="*/ 0 w 3888000"/>
                <a:gd name="connsiteY0" fmla="*/ 122436 h 1800000"/>
                <a:gd name="connsiteX1" fmla="*/ 122436 w 3888000"/>
                <a:gd name="connsiteY1" fmla="*/ 0 h 1800000"/>
                <a:gd name="connsiteX2" fmla="*/ 3765564 w 3888000"/>
                <a:gd name="connsiteY2" fmla="*/ 0 h 1800000"/>
                <a:gd name="connsiteX3" fmla="*/ 3888000 w 3888000"/>
                <a:gd name="connsiteY3" fmla="*/ 122436 h 1800000"/>
                <a:gd name="connsiteX4" fmla="*/ 3888000 w 3888000"/>
                <a:gd name="connsiteY4" fmla="*/ 1677564 h 1800000"/>
                <a:gd name="connsiteX5" fmla="*/ 3765564 w 3888000"/>
                <a:gd name="connsiteY5" fmla="*/ 1800000 h 1800000"/>
                <a:gd name="connsiteX6" fmla="*/ 122436 w 3888000"/>
                <a:gd name="connsiteY6" fmla="*/ 1800000 h 1800000"/>
                <a:gd name="connsiteX7" fmla="*/ 0 w 3888000"/>
                <a:gd name="connsiteY7" fmla="*/ 1677564 h 1800000"/>
                <a:gd name="connsiteX8" fmla="*/ 0 w 3888000"/>
                <a:gd name="connsiteY8" fmla="*/ 122436 h 1800000"/>
                <a:gd name="connsiteX0" fmla="*/ 0 w 3888000"/>
                <a:gd name="connsiteY0" fmla="*/ 122436 h 1800000"/>
                <a:gd name="connsiteX1" fmla="*/ 122436 w 3888000"/>
                <a:gd name="connsiteY1" fmla="*/ 0 h 1800000"/>
                <a:gd name="connsiteX2" fmla="*/ 1347425 w 3888000"/>
                <a:gd name="connsiteY2" fmla="*/ 1249 h 1800000"/>
                <a:gd name="connsiteX3" fmla="*/ 3765564 w 3888000"/>
                <a:gd name="connsiteY3" fmla="*/ 0 h 1800000"/>
                <a:gd name="connsiteX4" fmla="*/ 3888000 w 3888000"/>
                <a:gd name="connsiteY4" fmla="*/ 122436 h 1800000"/>
                <a:gd name="connsiteX5" fmla="*/ 3888000 w 3888000"/>
                <a:gd name="connsiteY5" fmla="*/ 1677564 h 1800000"/>
                <a:gd name="connsiteX6" fmla="*/ 3765564 w 3888000"/>
                <a:gd name="connsiteY6" fmla="*/ 1800000 h 1800000"/>
                <a:gd name="connsiteX7" fmla="*/ 122436 w 3888000"/>
                <a:gd name="connsiteY7" fmla="*/ 1800000 h 1800000"/>
                <a:gd name="connsiteX8" fmla="*/ 0 w 3888000"/>
                <a:gd name="connsiteY8" fmla="*/ 1677564 h 1800000"/>
                <a:gd name="connsiteX9" fmla="*/ 0 w 3888000"/>
                <a:gd name="connsiteY9" fmla="*/ 122436 h 1800000"/>
                <a:gd name="connsiteX0" fmla="*/ 1347425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 name="connsiteX9" fmla="*/ 1438865 w 3888000"/>
                <a:gd name="connsiteY9" fmla="*/ 92689 h 1800000"/>
                <a:gd name="connsiteX0" fmla="*/ 1347425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 name="connsiteX0" fmla="*/ 1213444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000" h="1800000">
                  <a:moveTo>
                    <a:pt x="1213444" y="1249"/>
                  </a:moveTo>
                  <a:lnTo>
                    <a:pt x="3765564" y="0"/>
                  </a:lnTo>
                  <a:cubicBezTo>
                    <a:pt x="3833184" y="0"/>
                    <a:pt x="3888000" y="54816"/>
                    <a:pt x="3888000" y="122436"/>
                  </a:cubicBezTo>
                  <a:lnTo>
                    <a:pt x="3888000" y="1677564"/>
                  </a:lnTo>
                  <a:cubicBezTo>
                    <a:pt x="3888000" y="1745184"/>
                    <a:pt x="3833184" y="1800000"/>
                    <a:pt x="3765564" y="1800000"/>
                  </a:cubicBezTo>
                  <a:lnTo>
                    <a:pt x="122436" y="1800000"/>
                  </a:lnTo>
                  <a:cubicBezTo>
                    <a:pt x="54816" y="1800000"/>
                    <a:pt x="0" y="1745184"/>
                    <a:pt x="0" y="1677564"/>
                  </a:cubicBezTo>
                  <a:lnTo>
                    <a:pt x="0" y="122436"/>
                  </a:lnTo>
                  <a:cubicBezTo>
                    <a:pt x="0" y="54816"/>
                    <a:pt x="54816" y="0"/>
                    <a:pt x="122436" y="0"/>
                  </a:cubicBezTo>
                </a:path>
              </a:pathLst>
            </a:custGeom>
            <a:solidFill>
              <a:schemeClr val="bg1"/>
            </a:solidFill>
            <a:ln cap="rnd">
              <a:solidFill>
                <a:srgbClr val="76B059"/>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は、カーボンニュートラルの達成に向け、</a:t>
              </a:r>
              <a:r>
                <a:rPr lang="en-US" altLang="ja-JP" sz="1400" dirty="0">
                  <a:solidFill>
                    <a:schemeClr val="tx1">
                      <a:lumMod val="75000"/>
                      <a:lumOff val="25000"/>
                    </a:schemeClr>
                  </a:solidFill>
                </a:rPr>
                <a:t>GHG</a:t>
              </a:r>
              <a:r>
                <a:rPr lang="ja-JP" altLang="en-US" sz="1400" dirty="0">
                  <a:solidFill>
                    <a:schemeClr val="tx1">
                      <a:lumMod val="75000"/>
                      <a:lumOff val="25000"/>
                    </a:schemeClr>
                  </a:solidFill>
                </a:rPr>
                <a:t>排出抑制と安価で信頼できる持続可能なエネルギーへの転換を、「計測」、「制御」、「情報」の知見を生かし、独自の技術・ノウハウなどを用いてお客様とともに取り組んでいきます。</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5181984" y="852044"/>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76B059"/>
            </a:solidFill>
            <a:ln w="19050">
              <a:solidFill>
                <a:srgbClr val="76B059"/>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rgbClr val="76B059"/>
                  </a:solidFill>
                  <a:effectLst>
                    <a:outerShdw blurRad="38100" dist="25400" dir="2700000" algn="tl" rotWithShape="0">
                      <a:schemeClr val="bg1">
                        <a:lumMod val="50000"/>
                        <a:alpha val="70000"/>
                      </a:schemeClr>
                    </a:outerShdw>
                  </a:effectLst>
                </a:rPr>
                <a:t>WHAT</a:t>
              </a:r>
              <a:endParaRPr kumimoji="1" lang="ja-JP" altLang="en-US" sz="2000" b="1" dirty="0">
                <a:solidFill>
                  <a:srgbClr val="76B059"/>
                </a:solidFill>
                <a:effectLst>
                  <a:outerShdw blurRad="38100" dist="25400" dir="2700000" algn="tl" rotWithShape="0">
                    <a:schemeClr val="bg1">
                      <a:lumMod val="50000"/>
                      <a:alpha val="70000"/>
                    </a:schemeClr>
                  </a:outerShdw>
                </a:effectLst>
              </a:endParaRPr>
            </a:p>
          </p:txBody>
        </p:sp>
      </p:grpSp>
      <p:grpSp>
        <p:nvGrpSpPr>
          <p:cNvPr id="6" name="グループ化 5">
            <a:extLst>
              <a:ext uri="{FF2B5EF4-FFF2-40B4-BE49-F238E27FC236}">
                <a16:creationId xmlns:a16="http://schemas.microsoft.com/office/drawing/2014/main" id="{D892A352-B5F9-42E9-87FC-2C012D83DB40}"/>
              </a:ext>
            </a:extLst>
          </p:cNvPr>
          <p:cNvGrpSpPr/>
          <p:nvPr/>
        </p:nvGrpSpPr>
        <p:grpSpPr>
          <a:xfrm>
            <a:off x="515937" y="3136616"/>
            <a:ext cx="11159008" cy="2908044"/>
            <a:chOff x="515937" y="3146465"/>
            <a:chExt cx="11159008" cy="2908044"/>
          </a:xfrm>
        </p:grpSpPr>
        <p:sp>
          <p:nvSpPr>
            <p:cNvPr id="26" name="楕円 55">
              <a:extLst>
                <a:ext uri="{FF2B5EF4-FFF2-40B4-BE49-F238E27FC236}">
                  <a16:creationId xmlns:a16="http://schemas.microsoft.com/office/drawing/2014/main" id="{2B662488-73AA-4CE7-B2D7-F06F92626C8B}"/>
                </a:ext>
              </a:extLst>
            </p:cNvPr>
            <p:cNvSpPr/>
            <p:nvPr/>
          </p:nvSpPr>
          <p:spPr>
            <a:xfrm>
              <a:off x="515937" y="3282509"/>
              <a:ext cx="11159008" cy="2772000"/>
            </a:xfrm>
            <a:custGeom>
              <a:avLst/>
              <a:gdLst>
                <a:gd name="connsiteX0" fmla="*/ 0 w 11159008"/>
                <a:gd name="connsiteY0" fmla="*/ 105032 h 2952000"/>
                <a:gd name="connsiteX1" fmla="*/ 105032 w 11159008"/>
                <a:gd name="connsiteY1" fmla="*/ 0 h 2952000"/>
                <a:gd name="connsiteX2" fmla="*/ 11053976 w 11159008"/>
                <a:gd name="connsiteY2" fmla="*/ 0 h 2952000"/>
                <a:gd name="connsiteX3" fmla="*/ 11159008 w 11159008"/>
                <a:gd name="connsiteY3" fmla="*/ 105032 h 2952000"/>
                <a:gd name="connsiteX4" fmla="*/ 11159008 w 11159008"/>
                <a:gd name="connsiteY4" fmla="*/ 2846968 h 2952000"/>
                <a:gd name="connsiteX5" fmla="*/ 11053976 w 11159008"/>
                <a:gd name="connsiteY5" fmla="*/ 2952000 h 2952000"/>
                <a:gd name="connsiteX6" fmla="*/ 105032 w 11159008"/>
                <a:gd name="connsiteY6" fmla="*/ 2952000 h 2952000"/>
                <a:gd name="connsiteX7" fmla="*/ 0 w 11159008"/>
                <a:gd name="connsiteY7" fmla="*/ 2846968 h 2952000"/>
                <a:gd name="connsiteX8" fmla="*/ 0 w 11159008"/>
                <a:gd name="connsiteY8" fmla="*/ 105032 h 2952000"/>
                <a:gd name="connsiteX0" fmla="*/ 0 w 11159008"/>
                <a:gd name="connsiteY0" fmla="*/ 107851 h 2954819"/>
                <a:gd name="connsiteX1" fmla="*/ 105032 w 11159008"/>
                <a:gd name="connsiteY1" fmla="*/ 2819 h 2954819"/>
                <a:gd name="connsiteX2" fmla="*/ 1198894 w 11159008"/>
                <a:gd name="connsiteY2" fmla="*/ 0 h 2954819"/>
                <a:gd name="connsiteX3" fmla="*/ 11053976 w 11159008"/>
                <a:gd name="connsiteY3" fmla="*/ 2819 h 2954819"/>
                <a:gd name="connsiteX4" fmla="*/ 11159008 w 11159008"/>
                <a:gd name="connsiteY4" fmla="*/ 107851 h 2954819"/>
                <a:gd name="connsiteX5" fmla="*/ 11159008 w 11159008"/>
                <a:gd name="connsiteY5" fmla="*/ 2849787 h 2954819"/>
                <a:gd name="connsiteX6" fmla="*/ 11053976 w 11159008"/>
                <a:gd name="connsiteY6" fmla="*/ 2954819 h 2954819"/>
                <a:gd name="connsiteX7" fmla="*/ 105032 w 11159008"/>
                <a:gd name="connsiteY7" fmla="*/ 2954819 h 2954819"/>
                <a:gd name="connsiteX8" fmla="*/ 0 w 11159008"/>
                <a:gd name="connsiteY8" fmla="*/ 2849787 h 2954819"/>
                <a:gd name="connsiteX9" fmla="*/ 0 w 11159008"/>
                <a:gd name="connsiteY9" fmla="*/ 107851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9" fmla="*/ 1290334 w 11159008"/>
                <a:gd name="connsiteY9" fmla="*/ 91440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9" fmla="*/ 1290334 w 11159008"/>
                <a:gd name="connsiteY9" fmla="*/ 91440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0" fmla="*/ 1261956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2954819">
                  <a:moveTo>
                    <a:pt x="1261956" y="0"/>
                  </a:moveTo>
                  <a:lnTo>
                    <a:pt x="11053976" y="2819"/>
                  </a:lnTo>
                  <a:cubicBezTo>
                    <a:pt x="11111984" y="2819"/>
                    <a:pt x="11159008" y="49843"/>
                    <a:pt x="11159008" y="107851"/>
                  </a:cubicBezTo>
                  <a:lnTo>
                    <a:pt x="11159008" y="2849787"/>
                  </a:lnTo>
                  <a:cubicBezTo>
                    <a:pt x="11159008" y="2907795"/>
                    <a:pt x="11111984" y="2954819"/>
                    <a:pt x="11053976" y="2954819"/>
                  </a:cubicBezTo>
                  <a:lnTo>
                    <a:pt x="105032" y="2954819"/>
                  </a:lnTo>
                  <a:cubicBezTo>
                    <a:pt x="47024" y="2954819"/>
                    <a:pt x="0" y="2907795"/>
                    <a:pt x="0" y="2849787"/>
                  </a:cubicBezTo>
                  <a:lnTo>
                    <a:pt x="0" y="107851"/>
                  </a:lnTo>
                  <a:cubicBezTo>
                    <a:pt x="0" y="49843"/>
                    <a:pt x="47024" y="2819"/>
                    <a:pt x="105032" y="2819"/>
                  </a:cubicBezTo>
                </a:path>
              </a:pathLst>
            </a:custGeom>
            <a:solidFill>
              <a:schemeClr val="bg1"/>
            </a:solidFill>
            <a:ln cap="rnd">
              <a:solidFill>
                <a:srgbClr val="76B059"/>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5040000" numCol="1" spcCol="252000" rtlCol="0" anchor="t"/>
            <a:lstStyle/>
            <a:p>
              <a:pPr algn="just">
                <a:lnSpc>
                  <a:spcPct val="110000"/>
                </a:lnSpc>
                <a:spcBef>
                  <a:spcPts val="1200"/>
                </a:spcBef>
                <a:buClr>
                  <a:schemeClr val="accent2"/>
                </a:buClr>
              </a:pPr>
              <a:r>
                <a:rPr lang="ja-JP" altLang="en-US" sz="1400" b="1" dirty="0">
                  <a:solidFill>
                    <a:schemeClr val="tx1">
                      <a:lumMod val="75000"/>
                      <a:lumOff val="25000"/>
                    </a:schemeClr>
                  </a:solidFill>
                </a:rPr>
                <a:t>サプライチェーンの</a:t>
              </a:r>
              <a:r>
                <a:rPr lang="en-US" altLang="ja-JP" sz="1400" b="1" dirty="0">
                  <a:solidFill>
                    <a:schemeClr val="tx1">
                      <a:lumMod val="75000"/>
                      <a:lumOff val="25000"/>
                    </a:schemeClr>
                  </a:solidFill>
                </a:rPr>
                <a:t>GHG</a:t>
              </a:r>
              <a:r>
                <a:rPr lang="ja-JP" altLang="en-US" sz="1400" b="1" dirty="0">
                  <a:solidFill>
                    <a:schemeClr val="tx1">
                      <a:lumMod val="75000"/>
                      <a:lumOff val="25000"/>
                    </a:schemeClr>
                  </a:solidFill>
                </a:rPr>
                <a:t>排出量を見える化し、排出削減に貢献</a:t>
              </a:r>
              <a:endParaRPr lang="en-US" altLang="ja-JP" sz="1400" b="1" dirty="0">
                <a:solidFill>
                  <a:schemeClr val="tx1">
                    <a:lumMod val="75000"/>
                    <a:lumOff val="25000"/>
                  </a:schemeClr>
                </a:solidFill>
              </a:endParaRPr>
            </a:p>
            <a:p>
              <a:pPr algn="just">
                <a:lnSpc>
                  <a:spcPct val="110000"/>
                </a:lnSpc>
                <a:spcBef>
                  <a:spcPts val="600"/>
                </a:spcBef>
                <a:buClr>
                  <a:schemeClr val="accent2"/>
                </a:buClr>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は、原材料調達から廃棄・リサイクルに渡るお客様のサプライチェーン全体の</a:t>
              </a:r>
              <a:r>
                <a:rPr lang="en-US" altLang="ja-JP" sz="1400" dirty="0">
                  <a:solidFill>
                    <a:schemeClr val="tx1">
                      <a:lumMod val="75000"/>
                      <a:lumOff val="25000"/>
                    </a:schemeClr>
                  </a:solidFill>
                </a:rPr>
                <a:t>GHG</a:t>
              </a:r>
              <a:r>
                <a:rPr lang="ja-JP" altLang="en-US" sz="1400" dirty="0">
                  <a:solidFill>
                    <a:schemeClr val="tx1">
                      <a:lumMod val="75000"/>
                      <a:lumOff val="25000"/>
                    </a:schemeClr>
                  </a:solidFill>
                </a:rPr>
                <a:t>排出量を実績値やプロセスモデルをもとに見える化し、排出削減に貢献する「カーボンマネジメントソリューション」の事業化に取り組んでいます。「</a:t>
              </a:r>
              <a:r>
                <a:rPr lang="en-US" altLang="ja-JP" sz="1400" dirty="0">
                  <a:solidFill>
                    <a:schemeClr val="tx1">
                      <a:lumMod val="75000"/>
                      <a:lumOff val="25000"/>
                    </a:schemeClr>
                  </a:solidFill>
                </a:rPr>
                <a:t>Co-achieving zero carbon</a:t>
              </a:r>
              <a:r>
                <a:rPr lang="ja-JP" altLang="en-US" sz="1400" dirty="0">
                  <a:solidFill>
                    <a:schemeClr val="tx1">
                      <a:lumMod val="75000"/>
                      <a:lumOff val="25000"/>
                    </a:schemeClr>
                  </a:solidFill>
                </a:rPr>
                <a:t>」をキャッチフレーズに、プラントのデータ統合やエネルギーの最適制御などによる「運用での削減施策」と調達エネルギーの切り替えや省エネ設備への更新などの「抜本的削減施策」の両面から、サプライチェーン全体の</a:t>
              </a:r>
              <a:r>
                <a:rPr lang="en-US" altLang="ja-JP" sz="1400" dirty="0">
                  <a:solidFill>
                    <a:schemeClr val="tx1">
                      <a:lumMod val="75000"/>
                      <a:lumOff val="25000"/>
                    </a:schemeClr>
                  </a:solidFill>
                </a:rPr>
                <a:t>GHG</a:t>
              </a:r>
              <a:r>
                <a:rPr lang="ja-JP" altLang="en-US" sz="1400" dirty="0">
                  <a:solidFill>
                    <a:schemeClr val="tx1">
                      <a:lumMod val="75000"/>
                      <a:lumOff val="25000"/>
                    </a:schemeClr>
                  </a:solidFill>
                </a:rPr>
                <a:t>削減を支援していきます。</a:t>
              </a:r>
              <a:endParaRPr lang="en-US" altLang="ja-JP" sz="1400" dirty="0">
                <a:solidFill>
                  <a:schemeClr val="tx1">
                    <a:lumMod val="75000"/>
                    <a:lumOff val="25000"/>
                  </a:schemeClr>
                </a:solidFill>
              </a:endParaRPr>
            </a:p>
            <a:p>
              <a:pPr algn="just">
                <a:lnSpc>
                  <a:spcPct val="110000"/>
                </a:lnSpc>
                <a:spcBef>
                  <a:spcPts val="600"/>
                </a:spcBef>
                <a:buClr>
                  <a:schemeClr val="accent2"/>
                </a:buClr>
              </a:pPr>
              <a:r>
                <a:rPr lang="ja-JP" altLang="en-US" sz="1400" dirty="0">
                  <a:solidFill>
                    <a:schemeClr val="tx1">
                      <a:lumMod val="75000"/>
                      <a:lumOff val="25000"/>
                    </a:schemeClr>
                  </a:solidFill>
                </a:rPr>
                <a:t>現在、化学業種を中心に、複数のお客様やパートナー企業と連携しながら実証実験を進めており、事業化に向けた取り組みを加速しています。</a:t>
              </a:r>
              <a:endParaRPr lang="en-US" altLang="ja-JP" sz="1400" dirty="0">
                <a:solidFill>
                  <a:schemeClr val="tx1">
                    <a:lumMod val="75000"/>
                    <a:lumOff val="25000"/>
                  </a:schemeClr>
                </a:solidFill>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648000" y="3146465"/>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76B059"/>
            </a:solidFill>
            <a:ln w="19050">
              <a:solidFill>
                <a:srgbClr val="76B059"/>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rgbClr val="76B059"/>
                  </a:solidFill>
                  <a:effectLst>
                    <a:outerShdw blurRad="38100" dist="25400" dir="2700000" algn="tl" rotWithShape="0">
                      <a:schemeClr val="bg1">
                        <a:lumMod val="50000"/>
                        <a:alpha val="70000"/>
                      </a:schemeClr>
                    </a:outerShdw>
                  </a:effectLst>
                </a:rPr>
                <a:t>HOW</a:t>
              </a:r>
              <a:endParaRPr kumimoji="1" lang="ja-JP" altLang="en-US" sz="2000" b="1" dirty="0">
                <a:solidFill>
                  <a:srgbClr val="76B059"/>
                </a:solidFill>
                <a:effectLst>
                  <a:outerShdw blurRad="38100" dist="25400" dir="2700000" algn="tl" rotWithShape="0">
                    <a:schemeClr val="bg1">
                      <a:lumMod val="50000"/>
                      <a:alpha val="70000"/>
                    </a:schemeClr>
                  </a:outerShdw>
                </a:effectLst>
              </a:endParaRPr>
            </a:p>
          </p:txBody>
        </p:sp>
      </p:grpSp>
      <p:grpSp>
        <p:nvGrpSpPr>
          <p:cNvPr id="11" name="グループ化 10">
            <a:extLst>
              <a:ext uri="{FF2B5EF4-FFF2-40B4-BE49-F238E27FC236}">
                <a16:creationId xmlns:a16="http://schemas.microsoft.com/office/drawing/2014/main" id="{E3F25C3A-631C-408F-AC08-B364335EACDA}"/>
              </a:ext>
            </a:extLst>
          </p:cNvPr>
          <p:cNvGrpSpPr/>
          <p:nvPr/>
        </p:nvGrpSpPr>
        <p:grpSpPr>
          <a:xfrm>
            <a:off x="515937" y="1002526"/>
            <a:ext cx="4392000" cy="2004023"/>
            <a:chOff x="515937" y="847179"/>
            <a:chExt cx="4392000" cy="2172599"/>
          </a:xfrm>
        </p:grpSpPr>
        <p:sp>
          <p:nvSpPr>
            <p:cNvPr id="20" name="楕円 55">
              <a:extLst>
                <a:ext uri="{FF2B5EF4-FFF2-40B4-BE49-F238E27FC236}">
                  <a16:creationId xmlns:a16="http://schemas.microsoft.com/office/drawing/2014/main" id="{E3F41051-32BF-433A-A7D3-93E59F737DE7}"/>
                </a:ext>
              </a:extLst>
            </p:cNvPr>
            <p:cNvSpPr/>
            <p:nvPr/>
          </p:nvSpPr>
          <p:spPr>
            <a:xfrm>
              <a:off x="515937" y="1003778"/>
              <a:ext cx="4392000" cy="2016000"/>
            </a:xfrm>
            <a:custGeom>
              <a:avLst/>
              <a:gdLst>
                <a:gd name="connsiteX0" fmla="*/ 0 w 4824000"/>
                <a:gd name="connsiteY0" fmla="*/ 119772 h 1800000"/>
                <a:gd name="connsiteX1" fmla="*/ 119772 w 4824000"/>
                <a:gd name="connsiteY1" fmla="*/ 0 h 1800000"/>
                <a:gd name="connsiteX2" fmla="*/ 4704228 w 4824000"/>
                <a:gd name="connsiteY2" fmla="*/ 0 h 1800000"/>
                <a:gd name="connsiteX3" fmla="*/ 4824000 w 4824000"/>
                <a:gd name="connsiteY3" fmla="*/ 119772 h 1800000"/>
                <a:gd name="connsiteX4" fmla="*/ 4824000 w 4824000"/>
                <a:gd name="connsiteY4" fmla="*/ 1680228 h 1800000"/>
                <a:gd name="connsiteX5" fmla="*/ 4704228 w 4824000"/>
                <a:gd name="connsiteY5" fmla="*/ 1800000 h 1800000"/>
                <a:gd name="connsiteX6" fmla="*/ 119772 w 4824000"/>
                <a:gd name="connsiteY6" fmla="*/ 1800000 h 1800000"/>
                <a:gd name="connsiteX7" fmla="*/ 0 w 4824000"/>
                <a:gd name="connsiteY7" fmla="*/ 1680228 h 1800000"/>
                <a:gd name="connsiteX8" fmla="*/ 0 w 4824000"/>
                <a:gd name="connsiteY8" fmla="*/ 119772 h 1800000"/>
                <a:gd name="connsiteX0" fmla="*/ 0 w 4824000"/>
                <a:gd name="connsiteY0" fmla="*/ 119772 h 1800000"/>
                <a:gd name="connsiteX1" fmla="*/ 119772 w 4824000"/>
                <a:gd name="connsiteY1" fmla="*/ 0 h 1800000"/>
                <a:gd name="connsiteX2" fmla="*/ 1180341 w 4824000"/>
                <a:gd name="connsiteY2" fmla="*/ 949 h 1800000"/>
                <a:gd name="connsiteX3" fmla="*/ 4704228 w 4824000"/>
                <a:gd name="connsiteY3" fmla="*/ 0 h 1800000"/>
                <a:gd name="connsiteX4" fmla="*/ 4824000 w 4824000"/>
                <a:gd name="connsiteY4" fmla="*/ 119772 h 1800000"/>
                <a:gd name="connsiteX5" fmla="*/ 4824000 w 4824000"/>
                <a:gd name="connsiteY5" fmla="*/ 1680228 h 1800000"/>
                <a:gd name="connsiteX6" fmla="*/ 4704228 w 4824000"/>
                <a:gd name="connsiteY6" fmla="*/ 1800000 h 1800000"/>
                <a:gd name="connsiteX7" fmla="*/ 119772 w 4824000"/>
                <a:gd name="connsiteY7" fmla="*/ 1800000 h 1800000"/>
                <a:gd name="connsiteX8" fmla="*/ 0 w 4824000"/>
                <a:gd name="connsiteY8" fmla="*/ 1680228 h 1800000"/>
                <a:gd name="connsiteX9" fmla="*/ 0 w 4824000"/>
                <a:gd name="connsiteY9" fmla="*/ 119772 h 1800000"/>
                <a:gd name="connsiteX0" fmla="*/ 1180341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 name="connsiteX9" fmla="*/ 1271781 w 4824000"/>
                <a:gd name="connsiteY9" fmla="*/ 92389 h 1800000"/>
                <a:gd name="connsiteX0" fmla="*/ 1180341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 name="connsiteX0" fmla="*/ 1332723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4000" h="1800000">
                  <a:moveTo>
                    <a:pt x="1332723" y="949"/>
                  </a:moveTo>
                  <a:lnTo>
                    <a:pt x="4704228" y="0"/>
                  </a:lnTo>
                  <a:cubicBezTo>
                    <a:pt x="4770376" y="0"/>
                    <a:pt x="4824000" y="53624"/>
                    <a:pt x="4824000" y="119772"/>
                  </a:cubicBezTo>
                  <a:lnTo>
                    <a:pt x="4824000" y="1680228"/>
                  </a:lnTo>
                  <a:cubicBezTo>
                    <a:pt x="4824000" y="1746376"/>
                    <a:pt x="4770376" y="1800000"/>
                    <a:pt x="4704228" y="1800000"/>
                  </a:cubicBezTo>
                  <a:lnTo>
                    <a:pt x="119772" y="1800000"/>
                  </a:lnTo>
                  <a:cubicBezTo>
                    <a:pt x="53624" y="1800000"/>
                    <a:pt x="0" y="1746376"/>
                    <a:pt x="0" y="1680228"/>
                  </a:cubicBezTo>
                  <a:lnTo>
                    <a:pt x="0" y="119772"/>
                  </a:lnTo>
                  <a:cubicBezTo>
                    <a:pt x="0" y="53624"/>
                    <a:pt x="53624" y="0"/>
                    <a:pt x="119772" y="0"/>
                  </a:cubicBezTo>
                </a:path>
              </a:pathLst>
            </a:custGeom>
            <a:solidFill>
              <a:schemeClr val="bg1"/>
            </a:solidFill>
            <a:ln cap="rnd">
              <a:solidFill>
                <a:srgbClr val="76B059"/>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lang="en-US" altLang="ja-JP" sz="1400" dirty="0">
                  <a:solidFill>
                    <a:schemeClr val="tx1">
                      <a:lumMod val="75000"/>
                      <a:lumOff val="25000"/>
                    </a:schemeClr>
                  </a:solidFill>
                </a:rPr>
                <a:t>2015</a:t>
              </a:r>
              <a:r>
                <a:rPr lang="ja-JP" altLang="en-US" sz="1400" dirty="0">
                  <a:solidFill>
                    <a:schemeClr val="tx1">
                      <a:lumMod val="75000"/>
                      <a:lumOff val="25000"/>
                    </a:schemeClr>
                  </a:solidFill>
                </a:rPr>
                <a:t>年パリ協定において世界共通の目標として合意されたカーボンニュートラルの達成は、特に産業界では企業存続そのものに関わる重要な経営課題になりつつあります。 その中で、サプライチェーンも含めた</a:t>
              </a:r>
              <a:r>
                <a:rPr lang="en-US" altLang="ja-JP" sz="1400" dirty="0">
                  <a:solidFill>
                    <a:schemeClr val="tx1">
                      <a:lumMod val="75000"/>
                      <a:lumOff val="25000"/>
                    </a:schemeClr>
                  </a:solidFill>
                </a:rPr>
                <a:t>GHG</a:t>
              </a:r>
              <a:r>
                <a:rPr lang="ja-JP" altLang="en-US" sz="1400" dirty="0">
                  <a:solidFill>
                    <a:schemeClr val="tx1">
                      <a:lumMod val="75000"/>
                      <a:lumOff val="25000"/>
                    </a:schemeClr>
                  </a:solidFill>
                </a:rPr>
                <a:t>排出量の開示要請が拡大しており、取引先企業から排出量データを求められるケースも増えています。</a:t>
              </a:r>
            </a:p>
          </p:txBody>
        </p:sp>
        <p:sp>
          <p:nvSpPr>
            <p:cNvPr id="33" name="フリーフォーム: 図形 32">
              <a:extLst>
                <a:ext uri="{FF2B5EF4-FFF2-40B4-BE49-F238E27FC236}">
                  <a16:creationId xmlns:a16="http://schemas.microsoft.com/office/drawing/2014/main" id="{3A27C33C-FEA5-4008-AE81-9B2495FF6AB6}"/>
                </a:ext>
              </a:extLst>
            </p:cNvPr>
            <p:cNvSpPr>
              <a:spLocks/>
            </p:cNvSpPr>
            <p:nvPr/>
          </p:nvSpPr>
          <p:spPr>
            <a:xfrm>
              <a:off x="647999" y="847179"/>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76B059"/>
            </a:solidFill>
            <a:ln w="19050">
              <a:solidFill>
                <a:srgbClr val="76B059"/>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76B059"/>
                  </a:solidFill>
                  <a:effectLst>
                    <a:outerShdw blurRad="38100" dist="25400" dir="2700000" algn="tl" rotWithShape="0">
                      <a:schemeClr val="bg1">
                        <a:lumMod val="50000"/>
                        <a:alpha val="70000"/>
                      </a:schemeClr>
                    </a:outerShdw>
                  </a:effectLst>
                </a:rPr>
                <a:t>WHY</a:t>
              </a:r>
              <a:endParaRPr kumimoji="1" lang="ja-JP" altLang="en-US" sz="2000" b="1" dirty="0">
                <a:solidFill>
                  <a:srgbClr val="76B059"/>
                </a:solidFill>
                <a:effectLst>
                  <a:outerShdw blurRad="38100" dist="25400" dir="2700000" algn="tl" rotWithShape="0">
                    <a:schemeClr val="bg1">
                      <a:lumMod val="50000"/>
                      <a:alpha val="70000"/>
                    </a:schemeClr>
                  </a:outerShdw>
                </a:effectLst>
              </a:endParaRPr>
            </a:p>
          </p:txBody>
        </p:sp>
      </p:grpSp>
      <p:sp>
        <p:nvSpPr>
          <p:cNvPr id="8" name="正方形/長方形 7">
            <a:extLst>
              <a:ext uri="{FF2B5EF4-FFF2-40B4-BE49-F238E27FC236}">
                <a16:creationId xmlns:a16="http://schemas.microsoft.com/office/drawing/2014/main" id="{4418593A-7344-A3D1-5E55-BB77DAA07A2D}"/>
              </a:ext>
            </a:extLst>
          </p:cNvPr>
          <p:cNvSpPr/>
          <p:nvPr/>
        </p:nvSpPr>
        <p:spPr>
          <a:xfrm>
            <a:off x="8478051" y="5831651"/>
            <a:ext cx="192039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カーボンマネジメントソリューションの全体像（簡略図）</a:t>
            </a:r>
          </a:p>
        </p:txBody>
      </p:sp>
      <p:pic>
        <p:nvPicPr>
          <p:cNvPr id="5" name="図 4">
            <a:extLst>
              <a:ext uri="{FF2B5EF4-FFF2-40B4-BE49-F238E27FC236}">
                <a16:creationId xmlns:a16="http://schemas.microsoft.com/office/drawing/2014/main" id="{2627E5EB-D6DB-4DFD-BA89-EBA1E00DB330}"/>
              </a:ext>
            </a:extLst>
          </p:cNvPr>
          <p:cNvPicPr>
            <a:picLocks noChangeAspect="1"/>
          </p:cNvPicPr>
          <p:nvPr/>
        </p:nvPicPr>
        <p:blipFill rotWithShape="1">
          <a:blip r:embed="rId3"/>
          <a:srcRect b="11092"/>
          <a:stretch/>
        </p:blipFill>
        <p:spPr>
          <a:xfrm>
            <a:off x="7190605" y="3386655"/>
            <a:ext cx="4057561" cy="2343012"/>
          </a:xfrm>
          <a:prstGeom prst="rect">
            <a:avLst/>
          </a:prstGeom>
        </p:spPr>
      </p:pic>
      <p:grpSp>
        <p:nvGrpSpPr>
          <p:cNvPr id="10" name="グループ化 9">
            <a:extLst>
              <a:ext uri="{FF2B5EF4-FFF2-40B4-BE49-F238E27FC236}">
                <a16:creationId xmlns:a16="http://schemas.microsoft.com/office/drawing/2014/main" id="{5F54BF5D-CC4F-A045-DF24-9672C8A0B7E9}"/>
              </a:ext>
            </a:extLst>
          </p:cNvPr>
          <p:cNvGrpSpPr/>
          <p:nvPr/>
        </p:nvGrpSpPr>
        <p:grpSpPr>
          <a:xfrm>
            <a:off x="9758277" y="1024769"/>
            <a:ext cx="1594521" cy="1853566"/>
            <a:chOff x="10120482" y="1024769"/>
            <a:chExt cx="1594521" cy="1853566"/>
          </a:xfrm>
        </p:grpSpPr>
        <p:sp>
          <p:nvSpPr>
            <p:cNvPr id="14" name="正方形/長方形 13">
              <a:extLst>
                <a:ext uri="{FF2B5EF4-FFF2-40B4-BE49-F238E27FC236}">
                  <a16:creationId xmlns:a16="http://schemas.microsoft.com/office/drawing/2014/main" id="{68B4ACC6-9A92-BF28-2866-308D63994557}"/>
                </a:ext>
              </a:extLst>
            </p:cNvPr>
            <p:cNvSpPr/>
            <p:nvPr/>
          </p:nvSpPr>
          <p:spPr>
            <a:xfrm>
              <a:off x="10120482" y="1024769"/>
              <a:ext cx="1594521" cy="1853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カーボンニュートラル</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の達成</a:t>
              </a:r>
            </a:p>
            <a:p>
              <a:pPr algn="ctr">
                <a:spcBef>
                  <a:spcPts val="4200"/>
                </a:spcBef>
              </a:pP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排出の抑制と、</a:t>
              </a:r>
            </a:p>
            <a:p>
              <a:pPr algn="ctr"/>
              <a:r>
                <a:rPr kumimoji="1" lang="ja-JP" altLang="en-US" sz="1200" dirty="0">
                  <a:solidFill>
                    <a:schemeClr val="tx1">
                      <a:lumMod val="75000"/>
                      <a:lumOff val="25000"/>
                    </a:schemeClr>
                  </a:solidFill>
                </a:rPr>
                <a:t>安価で信頼できる</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持続可能なエネルギー</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への転換</a:t>
              </a:r>
            </a:p>
          </p:txBody>
        </p:sp>
        <p:pic>
          <p:nvPicPr>
            <p:cNvPr id="15" name="図 14" descr="アイコン&#10;&#10;自動的に生成された説明">
              <a:extLst>
                <a:ext uri="{FF2B5EF4-FFF2-40B4-BE49-F238E27FC236}">
                  <a16:creationId xmlns:a16="http://schemas.microsoft.com/office/drawing/2014/main" id="{8D42D8E4-30CC-FDD8-EA13-45E373DBA8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29442" y="1606201"/>
              <a:ext cx="360000" cy="360000"/>
            </a:xfrm>
            <a:prstGeom prst="rect">
              <a:avLst/>
            </a:prstGeom>
          </p:spPr>
        </p:pic>
        <p:pic>
          <p:nvPicPr>
            <p:cNvPr id="16" name="図 15" descr="アイコン が含まれている画像&#10;&#10;自動的に生成された説明">
              <a:extLst>
                <a:ext uri="{FF2B5EF4-FFF2-40B4-BE49-F238E27FC236}">
                  <a16:creationId xmlns:a16="http://schemas.microsoft.com/office/drawing/2014/main" id="{0F505408-B43B-B5C4-3D6D-6CC6241705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01067" y="1606201"/>
              <a:ext cx="360000" cy="360000"/>
            </a:xfrm>
            <a:prstGeom prst="rect">
              <a:avLst/>
            </a:prstGeom>
          </p:spPr>
        </p:pic>
      </p:grpSp>
    </p:spTree>
    <p:extLst>
      <p:ext uri="{BB962C8B-B14F-4D97-AF65-F5344CB8AC3E}">
        <p14:creationId xmlns:p14="http://schemas.microsoft.com/office/powerpoint/2010/main" val="2387740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kumimoji="1" lang="ja-JP" altLang="en-US" dirty="0"/>
              <a:t>企業や社会の効率化</a:t>
            </a:r>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21</a:t>
            </a:fld>
            <a:endParaRPr kumimoji="1" lang="ja-JP" altLang="en-US"/>
          </a:p>
        </p:txBody>
      </p:sp>
    </p:spTree>
    <p:extLst>
      <p:ext uri="{BB962C8B-B14F-4D97-AF65-F5344CB8AC3E}">
        <p14:creationId xmlns:p14="http://schemas.microsoft.com/office/powerpoint/2010/main" val="314844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a:extLst>
              <a:ext uri="{FF2B5EF4-FFF2-40B4-BE49-F238E27FC236}">
                <a16:creationId xmlns:a16="http://schemas.microsoft.com/office/drawing/2014/main" id="{84557D1D-DC24-41A6-82A3-5E817FB44EC2}"/>
              </a:ext>
            </a:extLst>
          </p:cNvPr>
          <p:cNvGrpSpPr/>
          <p:nvPr/>
        </p:nvGrpSpPr>
        <p:grpSpPr>
          <a:xfrm>
            <a:off x="9598696" y="1024769"/>
            <a:ext cx="1913682" cy="1668900"/>
            <a:chOff x="9767223" y="1024769"/>
            <a:chExt cx="1913682"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9869897" y="1024769"/>
              <a:ext cx="170833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企業や社会の</a:t>
              </a:r>
            </a:p>
            <a:p>
              <a:pPr algn="ctr"/>
              <a:r>
                <a:rPr kumimoji="1" lang="ja-JP" altLang="en-US" sz="1400" b="1" dirty="0">
                  <a:solidFill>
                    <a:schemeClr val="tx1">
                      <a:lumMod val="75000"/>
                      <a:lumOff val="25000"/>
                    </a:schemeClr>
                  </a:solidFill>
                </a:rPr>
                <a:t>効率化</a:t>
              </a:r>
            </a:p>
            <a:p>
              <a:pPr algn="ctr">
                <a:spcBef>
                  <a:spcPts val="4200"/>
                </a:spcBef>
              </a:pPr>
              <a:r>
                <a:rPr kumimoji="1" lang="en-US" altLang="ja-JP" sz="1200" dirty="0">
                  <a:solidFill>
                    <a:schemeClr val="tx1">
                      <a:lumMod val="75000"/>
                      <a:lumOff val="25000"/>
                    </a:schemeClr>
                  </a:solidFill>
                </a:rPr>
                <a:t>DX</a:t>
              </a:r>
              <a:r>
                <a:rPr kumimoji="1" lang="ja-JP" altLang="en-US" sz="1200" dirty="0">
                  <a:solidFill>
                    <a:schemeClr val="tx1">
                      <a:lumMod val="75000"/>
                      <a:lumOff val="25000"/>
                    </a:schemeClr>
                  </a:solidFill>
                </a:rPr>
                <a:t>による生産の効率化、</a:t>
              </a:r>
            </a:p>
            <a:p>
              <a:pPr algn="ctr"/>
              <a:r>
                <a:rPr kumimoji="1" lang="ja-JP" altLang="en-US" sz="1200" dirty="0">
                  <a:solidFill>
                    <a:schemeClr val="tx1">
                      <a:lumMod val="75000"/>
                      <a:lumOff val="25000"/>
                    </a:schemeClr>
                  </a:solidFill>
                </a:rPr>
                <a:t>自律化と資源・エネルギー</a:t>
              </a:r>
            </a:p>
            <a:p>
              <a:pPr algn="ctr"/>
              <a:r>
                <a:rPr kumimoji="1" lang="ja-JP" altLang="en-US" sz="1200" dirty="0">
                  <a:solidFill>
                    <a:schemeClr val="tx1">
                      <a:lumMod val="75000"/>
                      <a:lumOff val="25000"/>
                    </a:schemeClr>
                  </a:solidFill>
                </a:rPr>
                <a:t>の効率的利用</a:t>
              </a:r>
            </a:p>
          </p:txBody>
        </p:sp>
        <p:grpSp>
          <p:nvGrpSpPr>
            <p:cNvPr id="9" name="グループ化 8">
              <a:extLst>
                <a:ext uri="{FF2B5EF4-FFF2-40B4-BE49-F238E27FC236}">
                  <a16:creationId xmlns:a16="http://schemas.microsoft.com/office/drawing/2014/main" id="{FF6AB201-6202-49E1-AF32-C313B7CDBB23}"/>
                </a:ext>
              </a:extLst>
            </p:cNvPr>
            <p:cNvGrpSpPr/>
            <p:nvPr/>
          </p:nvGrpSpPr>
          <p:grpSpPr>
            <a:xfrm>
              <a:off x="9767223" y="1606489"/>
              <a:ext cx="1913682" cy="360000"/>
              <a:chOff x="7670018" y="2770866"/>
              <a:chExt cx="1913682" cy="360000"/>
            </a:xfrm>
          </p:grpSpPr>
          <p:pic>
            <p:nvPicPr>
              <p:cNvPr id="27" name="図 26" descr="アイコン が含まれている画像&#10;&#10;自動的に生成された説明">
                <a:extLst>
                  <a:ext uri="{FF2B5EF4-FFF2-40B4-BE49-F238E27FC236}">
                    <a16:creationId xmlns:a16="http://schemas.microsoft.com/office/drawing/2014/main" id="{D6950B46-04E4-49F4-9A01-B07C570FD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5280" y="2770866"/>
                <a:ext cx="360000" cy="360000"/>
              </a:xfrm>
              <a:prstGeom prst="rect">
                <a:avLst/>
              </a:prstGeom>
            </p:spPr>
          </p:pic>
          <p:pic>
            <p:nvPicPr>
              <p:cNvPr id="28" name="図 27" descr="ロゴ が含まれている画像&#10;&#10;自動的に生成された説明">
                <a:extLst>
                  <a:ext uri="{FF2B5EF4-FFF2-40B4-BE49-F238E27FC236}">
                    <a16:creationId xmlns:a16="http://schemas.microsoft.com/office/drawing/2014/main" id="{3AB44C17-D2B4-44B6-9C20-D3A6EF6E4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3700" y="2770866"/>
                <a:ext cx="360000" cy="360000"/>
              </a:xfrm>
              <a:prstGeom prst="rect">
                <a:avLst/>
              </a:prstGeom>
            </p:spPr>
          </p:pic>
          <p:pic>
            <p:nvPicPr>
              <p:cNvPr id="29" name="図 28" descr="アイコン&#10;&#10;自動的に生成された説明">
                <a:extLst>
                  <a:ext uri="{FF2B5EF4-FFF2-40B4-BE49-F238E27FC236}">
                    <a16:creationId xmlns:a16="http://schemas.microsoft.com/office/drawing/2014/main" id="{67909DF3-D082-483D-AEB4-C7C8B9CBC2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70018" y="2770866"/>
                <a:ext cx="360000" cy="360000"/>
              </a:xfrm>
              <a:prstGeom prst="rect">
                <a:avLst/>
              </a:prstGeom>
            </p:spPr>
          </p:pic>
          <p:pic>
            <p:nvPicPr>
              <p:cNvPr id="38" name="図 37" descr="アイコン&#10;&#10;自動的に生成された説明">
                <a:extLst>
                  <a:ext uri="{FF2B5EF4-FFF2-40B4-BE49-F238E27FC236}">
                    <a16:creationId xmlns:a16="http://schemas.microsoft.com/office/drawing/2014/main" id="{73EB917A-66AD-4787-A96E-F202C12E9A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58438" y="2770866"/>
                <a:ext cx="360000" cy="360000"/>
              </a:xfrm>
              <a:prstGeom prst="rect">
                <a:avLst/>
              </a:prstGeom>
            </p:spPr>
          </p:pic>
          <p:pic>
            <p:nvPicPr>
              <p:cNvPr id="45" name="図 44" descr="アイコン が含まれている画像&#10;&#10;自動的に生成された説明">
                <a:extLst>
                  <a:ext uri="{FF2B5EF4-FFF2-40B4-BE49-F238E27FC236}">
                    <a16:creationId xmlns:a16="http://schemas.microsoft.com/office/drawing/2014/main" id="{B4543966-7E99-465A-94E4-FFF89E89760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46859" y="2770866"/>
                <a:ext cx="360000" cy="360000"/>
              </a:xfrm>
              <a:prstGeom prst="rect">
                <a:avLst/>
              </a:prstGeom>
            </p:spPr>
          </p:pic>
        </p:gr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#06 </a:t>
            </a:r>
            <a:r>
              <a:rPr lang="ja-JP" altLang="en-US" dirty="0"/>
              <a:t>ビッグデータ解析で製造プロセス間の連携最適化を実現</a:t>
            </a:r>
            <a:endParaRPr kumimoji="1" lang="ja-JP" altLang="en-US" dirty="0"/>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grpSp>
        <p:nvGrpSpPr>
          <p:cNvPr id="13" name="グループ化 12">
            <a:extLst>
              <a:ext uri="{FF2B5EF4-FFF2-40B4-BE49-F238E27FC236}">
                <a16:creationId xmlns:a16="http://schemas.microsoft.com/office/drawing/2014/main" id="{D205E816-7F3E-4733-90DF-6499D065526E}"/>
              </a:ext>
            </a:extLst>
          </p:cNvPr>
          <p:cNvGrpSpPr/>
          <p:nvPr/>
        </p:nvGrpSpPr>
        <p:grpSpPr>
          <a:xfrm>
            <a:off x="5046250" y="840601"/>
            <a:ext cx="4392000" cy="2172599"/>
            <a:chOff x="5046250" y="852044"/>
            <a:chExt cx="4392000" cy="2172599"/>
          </a:xfrm>
        </p:grpSpPr>
        <p:sp>
          <p:nvSpPr>
            <p:cNvPr id="18" name="楕円 55">
              <a:extLst>
                <a:ext uri="{FF2B5EF4-FFF2-40B4-BE49-F238E27FC236}">
                  <a16:creationId xmlns:a16="http://schemas.microsoft.com/office/drawing/2014/main" id="{FC3568D6-5BCE-4148-861B-6D45E5D21B7C}"/>
                </a:ext>
              </a:extLst>
            </p:cNvPr>
            <p:cNvSpPr/>
            <p:nvPr/>
          </p:nvSpPr>
          <p:spPr>
            <a:xfrm>
              <a:off x="5046250" y="1008643"/>
              <a:ext cx="4392000" cy="2016000"/>
            </a:xfrm>
            <a:custGeom>
              <a:avLst/>
              <a:gdLst>
                <a:gd name="connsiteX0" fmla="*/ 0 w 3888000"/>
                <a:gd name="connsiteY0" fmla="*/ 122436 h 1800000"/>
                <a:gd name="connsiteX1" fmla="*/ 122436 w 3888000"/>
                <a:gd name="connsiteY1" fmla="*/ 0 h 1800000"/>
                <a:gd name="connsiteX2" fmla="*/ 3765564 w 3888000"/>
                <a:gd name="connsiteY2" fmla="*/ 0 h 1800000"/>
                <a:gd name="connsiteX3" fmla="*/ 3888000 w 3888000"/>
                <a:gd name="connsiteY3" fmla="*/ 122436 h 1800000"/>
                <a:gd name="connsiteX4" fmla="*/ 3888000 w 3888000"/>
                <a:gd name="connsiteY4" fmla="*/ 1677564 h 1800000"/>
                <a:gd name="connsiteX5" fmla="*/ 3765564 w 3888000"/>
                <a:gd name="connsiteY5" fmla="*/ 1800000 h 1800000"/>
                <a:gd name="connsiteX6" fmla="*/ 122436 w 3888000"/>
                <a:gd name="connsiteY6" fmla="*/ 1800000 h 1800000"/>
                <a:gd name="connsiteX7" fmla="*/ 0 w 3888000"/>
                <a:gd name="connsiteY7" fmla="*/ 1677564 h 1800000"/>
                <a:gd name="connsiteX8" fmla="*/ 0 w 3888000"/>
                <a:gd name="connsiteY8" fmla="*/ 122436 h 1800000"/>
                <a:gd name="connsiteX0" fmla="*/ 0 w 3888000"/>
                <a:gd name="connsiteY0" fmla="*/ 122436 h 1800000"/>
                <a:gd name="connsiteX1" fmla="*/ 122436 w 3888000"/>
                <a:gd name="connsiteY1" fmla="*/ 0 h 1800000"/>
                <a:gd name="connsiteX2" fmla="*/ 1347425 w 3888000"/>
                <a:gd name="connsiteY2" fmla="*/ 1249 h 1800000"/>
                <a:gd name="connsiteX3" fmla="*/ 3765564 w 3888000"/>
                <a:gd name="connsiteY3" fmla="*/ 0 h 1800000"/>
                <a:gd name="connsiteX4" fmla="*/ 3888000 w 3888000"/>
                <a:gd name="connsiteY4" fmla="*/ 122436 h 1800000"/>
                <a:gd name="connsiteX5" fmla="*/ 3888000 w 3888000"/>
                <a:gd name="connsiteY5" fmla="*/ 1677564 h 1800000"/>
                <a:gd name="connsiteX6" fmla="*/ 3765564 w 3888000"/>
                <a:gd name="connsiteY6" fmla="*/ 1800000 h 1800000"/>
                <a:gd name="connsiteX7" fmla="*/ 122436 w 3888000"/>
                <a:gd name="connsiteY7" fmla="*/ 1800000 h 1800000"/>
                <a:gd name="connsiteX8" fmla="*/ 0 w 3888000"/>
                <a:gd name="connsiteY8" fmla="*/ 1677564 h 1800000"/>
                <a:gd name="connsiteX9" fmla="*/ 0 w 3888000"/>
                <a:gd name="connsiteY9" fmla="*/ 122436 h 1800000"/>
                <a:gd name="connsiteX0" fmla="*/ 1347425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 name="connsiteX9" fmla="*/ 1438865 w 3888000"/>
                <a:gd name="connsiteY9" fmla="*/ 92689 h 1800000"/>
                <a:gd name="connsiteX0" fmla="*/ 1347425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 name="connsiteX0" fmla="*/ 1213444 w 3888000"/>
                <a:gd name="connsiteY0" fmla="*/ 1249 h 1800000"/>
                <a:gd name="connsiteX1" fmla="*/ 3765564 w 3888000"/>
                <a:gd name="connsiteY1" fmla="*/ 0 h 1800000"/>
                <a:gd name="connsiteX2" fmla="*/ 3888000 w 3888000"/>
                <a:gd name="connsiteY2" fmla="*/ 122436 h 1800000"/>
                <a:gd name="connsiteX3" fmla="*/ 3888000 w 3888000"/>
                <a:gd name="connsiteY3" fmla="*/ 1677564 h 1800000"/>
                <a:gd name="connsiteX4" fmla="*/ 3765564 w 3888000"/>
                <a:gd name="connsiteY4" fmla="*/ 1800000 h 1800000"/>
                <a:gd name="connsiteX5" fmla="*/ 122436 w 3888000"/>
                <a:gd name="connsiteY5" fmla="*/ 1800000 h 1800000"/>
                <a:gd name="connsiteX6" fmla="*/ 0 w 3888000"/>
                <a:gd name="connsiteY6" fmla="*/ 1677564 h 1800000"/>
                <a:gd name="connsiteX7" fmla="*/ 0 w 3888000"/>
                <a:gd name="connsiteY7" fmla="*/ 122436 h 1800000"/>
                <a:gd name="connsiteX8" fmla="*/ 122436 w 3888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000" h="1800000">
                  <a:moveTo>
                    <a:pt x="1213444" y="1249"/>
                  </a:moveTo>
                  <a:lnTo>
                    <a:pt x="3765564" y="0"/>
                  </a:lnTo>
                  <a:cubicBezTo>
                    <a:pt x="3833184" y="0"/>
                    <a:pt x="3888000" y="54816"/>
                    <a:pt x="3888000" y="122436"/>
                  </a:cubicBezTo>
                  <a:lnTo>
                    <a:pt x="3888000" y="1677564"/>
                  </a:lnTo>
                  <a:cubicBezTo>
                    <a:pt x="3888000" y="1745184"/>
                    <a:pt x="3833184" y="1800000"/>
                    <a:pt x="3765564" y="1800000"/>
                  </a:cubicBezTo>
                  <a:lnTo>
                    <a:pt x="122436" y="1800000"/>
                  </a:lnTo>
                  <a:cubicBezTo>
                    <a:pt x="54816" y="1800000"/>
                    <a:pt x="0" y="1745184"/>
                    <a:pt x="0" y="1677564"/>
                  </a:cubicBezTo>
                  <a:lnTo>
                    <a:pt x="0" y="122436"/>
                  </a:lnTo>
                  <a:cubicBezTo>
                    <a:pt x="0" y="54816"/>
                    <a:pt x="54816" y="0"/>
                    <a:pt x="122436" y="0"/>
                  </a:cubicBezTo>
                </a:path>
              </a:pathLst>
            </a:custGeom>
            <a:solidFill>
              <a:schemeClr val="bg1"/>
            </a:solid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kumimoji="1" lang="ja-JP" altLang="en-US" sz="1400" b="1" dirty="0">
                  <a:solidFill>
                    <a:schemeClr val="tx1">
                      <a:lumMod val="75000"/>
                      <a:lumOff val="25000"/>
                    </a:schemeClr>
                  </a:solidFill>
                </a:rPr>
                <a:t>ビッグデータを解析しプロセス間の因果関係を解析</a:t>
              </a:r>
            </a:p>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連携最適化ソリューションの提供により課題を解決しました。ビッグデータの解析によりプロセス変動の要因を特定。本ソリューションによって、これまでの近視眼的なプロセスの部分最適を超えたプロセス間の操業最適化を実現することで、製造現場における省資源、省エネルギー化に貢献していきます。</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5181984" y="852044"/>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2"/>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2"/>
                </a:solidFill>
                <a:effectLst>
                  <a:outerShdw blurRad="38100" dist="25400" dir="2700000" algn="tl" rotWithShape="0">
                    <a:schemeClr val="bg1">
                      <a:lumMod val="50000"/>
                      <a:alpha val="70000"/>
                    </a:schemeClr>
                  </a:outerShdw>
                </a:effectLst>
              </a:endParaRPr>
            </a:p>
          </p:txBody>
        </p:sp>
      </p:grpSp>
      <p:grpSp>
        <p:nvGrpSpPr>
          <p:cNvPr id="6" name="グループ化 5">
            <a:extLst>
              <a:ext uri="{FF2B5EF4-FFF2-40B4-BE49-F238E27FC236}">
                <a16:creationId xmlns:a16="http://schemas.microsoft.com/office/drawing/2014/main" id="{D892A352-B5F9-42E9-87FC-2C012D83DB40}"/>
              </a:ext>
            </a:extLst>
          </p:cNvPr>
          <p:cNvGrpSpPr/>
          <p:nvPr/>
        </p:nvGrpSpPr>
        <p:grpSpPr>
          <a:xfrm>
            <a:off x="515937" y="3146465"/>
            <a:ext cx="11159008" cy="2908044"/>
            <a:chOff x="515937" y="3146465"/>
            <a:chExt cx="11159008" cy="2908044"/>
          </a:xfrm>
        </p:grpSpPr>
        <p:sp>
          <p:nvSpPr>
            <p:cNvPr id="26" name="楕円 55">
              <a:extLst>
                <a:ext uri="{FF2B5EF4-FFF2-40B4-BE49-F238E27FC236}">
                  <a16:creationId xmlns:a16="http://schemas.microsoft.com/office/drawing/2014/main" id="{2B662488-73AA-4CE7-B2D7-F06F92626C8B}"/>
                </a:ext>
              </a:extLst>
            </p:cNvPr>
            <p:cNvSpPr/>
            <p:nvPr/>
          </p:nvSpPr>
          <p:spPr>
            <a:xfrm>
              <a:off x="515937" y="3282509"/>
              <a:ext cx="11159008" cy="2772000"/>
            </a:xfrm>
            <a:custGeom>
              <a:avLst/>
              <a:gdLst>
                <a:gd name="connsiteX0" fmla="*/ 0 w 11159008"/>
                <a:gd name="connsiteY0" fmla="*/ 105032 h 2952000"/>
                <a:gd name="connsiteX1" fmla="*/ 105032 w 11159008"/>
                <a:gd name="connsiteY1" fmla="*/ 0 h 2952000"/>
                <a:gd name="connsiteX2" fmla="*/ 11053976 w 11159008"/>
                <a:gd name="connsiteY2" fmla="*/ 0 h 2952000"/>
                <a:gd name="connsiteX3" fmla="*/ 11159008 w 11159008"/>
                <a:gd name="connsiteY3" fmla="*/ 105032 h 2952000"/>
                <a:gd name="connsiteX4" fmla="*/ 11159008 w 11159008"/>
                <a:gd name="connsiteY4" fmla="*/ 2846968 h 2952000"/>
                <a:gd name="connsiteX5" fmla="*/ 11053976 w 11159008"/>
                <a:gd name="connsiteY5" fmla="*/ 2952000 h 2952000"/>
                <a:gd name="connsiteX6" fmla="*/ 105032 w 11159008"/>
                <a:gd name="connsiteY6" fmla="*/ 2952000 h 2952000"/>
                <a:gd name="connsiteX7" fmla="*/ 0 w 11159008"/>
                <a:gd name="connsiteY7" fmla="*/ 2846968 h 2952000"/>
                <a:gd name="connsiteX8" fmla="*/ 0 w 11159008"/>
                <a:gd name="connsiteY8" fmla="*/ 105032 h 2952000"/>
                <a:gd name="connsiteX0" fmla="*/ 0 w 11159008"/>
                <a:gd name="connsiteY0" fmla="*/ 107851 h 2954819"/>
                <a:gd name="connsiteX1" fmla="*/ 105032 w 11159008"/>
                <a:gd name="connsiteY1" fmla="*/ 2819 h 2954819"/>
                <a:gd name="connsiteX2" fmla="*/ 1198894 w 11159008"/>
                <a:gd name="connsiteY2" fmla="*/ 0 h 2954819"/>
                <a:gd name="connsiteX3" fmla="*/ 11053976 w 11159008"/>
                <a:gd name="connsiteY3" fmla="*/ 2819 h 2954819"/>
                <a:gd name="connsiteX4" fmla="*/ 11159008 w 11159008"/>
                <a:gd name="connsiteY4" fmla="*/ 107851 h 2954819"/>
                <a:gd name="connsiteX5" fmla="*/ 11159008 w 11159008"/>
                <a:gd name="connsiteY5" fmla="*/ 2849787 h 2954819"/>
                <a:gd name="connsiteX6" fmla="*/ 11053976 w 11159008"/>
                <a:gd name="connsiteY6" fmla="*/ 2954819 h 2954819"/>
                <a:gd name="connsiteX7" fmla="*/ 105032 w 11159008"/>
                <a:gd name="connsiteY7" fmla="*/ 2954819 h 2954819"/>
                <a:gd name="connsiteX8" fmla="*/ 0 w 11159008"/>
                <a:gd name="connsiteY8" fmla="*/ 2849787 h 2954819"/>
                <a:gd name="connsiteX9" fmla="*/ 0 w 11159008"/>
                <a:gd name="connsiteY9" fmla="*/ 107851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9" fmla="*/ 1290334 w 11159008"/>
                <a:gd name="connsiteY9" fmla="*/ 91440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9" fmla="*/ 1290334 w 11159008"/>
                <a:gd name="connsiteY9" fmla="*/ 91440 h 2954819"/>
                <a:gd name="connsiteX0" fmla="*/ 1198894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 name="connsiteX0" fmla="*/ 1261956 w 11159008"/>
                <a:gd name="connsiteY0" fmla="*/ 0 h 2954819"/>
                <a:gd name="connsiteX1" fmla="*/ 11053976 w 11159008"/>
                <a:gd name="connsiteY1" fmla="*/ 2819 h 2954819"/>
                <a:gd name="connsiteX2" fmla="*/ 11159008 w 11159008"/>
                <a:gd name="connsiteY2" fmla="*/ 107851 h 2954819"/>
                <a:gd name="connsiteX3" fmla="*/ 11159008 w 11159008"/>
                <a:gd name="connsiteY3" fmla="*/ 2849787 h 2954819"/>
                <a:gd name="connsiteX4" fmla="*/ 11053976 w 11159008"/>
                <a:gd name="connsiteY4" fmla="*/ 2954819 h 2954819"/>
                <a:gd name="connsiteX5" fmla="*/ 105032 w 11159008"/>
                <a:gd name="connsiteY5" fmla="*/ 2954819 h 2954819"/>
                <a:gd name="connsiteX6" fmla="*/ 0 w 11159008"/>
                <a:gd name="connsiteY6" fmla="*/ 2849787 h 2954819"/>
                <a:gd name="connsiteX7" fmla="*/ 0 w 11159008"/>
                <a:gd name="connsiteY7" fmla="*/ 107851 h 2954819"/>
                <a:gd name="connsiteX8" fmla="*/ 105032 w 11159008"/>
                <a:gd name="connsiteY8" fmla="*/ 2819 h 295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2954819">
                  <a:moveTo>
                    <a:pt x="1261956" y="0"/>
                  </a:moveTo>
                  <a:lnTo>
                    <a:pt x="11053976" y="2819"/>
                  </a:lnTo>
                  <a:cubicBezTo>
                    <a:pt x="11111984" y="2819"/>
                    <a:pt x="11159008" y="49843"/>
                    <a:pt x="11159008" y="107851"/>
                  </a:cubicBezTo>
                  <a:lnTo>
                    <a:pt x="11159008" y="2849787"/>
                  </a:lnTo>
                  <a:cubicBezTo>
                    <a:pt x="11159008" y="2907795"/>
                    <a:pt x="11111984" y="2954819"/>
                    <a:pt x="11053976" y="2954819"/>
                  </a:cubicBezTo>
                  <a:lnTo>
                    <a:pt x="105032" y="2954819"/>
                  </a:lnTo>
                  <a:cubicBezTo>
                    <a:pt x="47024" y="2954819"/>
                    <a:pt x="0" y="2907795"/>
                    <a:pt x="0" y="2849787"/>
                  </a:cubicBezTo>
                  <a:lnTo>
                    <a:pt x="0" y="107851"/>
                  </a:lnTo>
                  <a:cubicBezTo>
                    <a:pt x="0" y="49843"/>
                    <a:pt x="47024" y="2819"/>
                    <a:pt x="105032" y="2819"/>
                  </a:cubicBezTo>
                </a:path>
              </a:pathLst>
            </a:custGeom>
            <a:solidFill>
              <a:schemeClr val="bg1"/>
            </a:solid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080000" numCol="2" spcCol="252000" rtlCol="0" anchor="t"/>
            <a:lstStyle/>
            <a:p>
              <a:pPr marL="234000" indent="-234000" algn="just">
                <a:lnSpc>
                  <a:spcPct val="110000"/>
                </a:lnSpc>
                <a:spcBef>
                  <a:spcPts val="1200"/>
                </a:spcBef>
                <a:buClr>
                  <a:schemeClr val="accent2"/>
                </a:buClr>
                <a:buFont typeface="Wingdings" panose="05000000000000000000" pitchFamily="2" charset="2"/>
                <a:buChar char="u"/>
              </a:pPr>
              <a:r>
                <a:rPr lang="ja-JP" altLang="en-US" sz="1400" b="1" dirty="0">
                  <a:solidFill>
                    <a:schemeClr val="tx1">
                      <a:lumMod val="75000"/>
                      <a:lumOff val="25000"/>
                    </a:schemeClr>
                  </a:solidFill>
                </a:rPr>
                <a:t>製紙工場での実績</a:t>
              </a:r>
              <a:endParaRPr lang="en-US" altLang="ja-JP" sz="1400" b="1" dirty="0">
                <a:solidFill>
                  <a:schemeClr val="tx1">
                    <a:lumMod val="75000"/>
                    <a:lumOff val="25000"/>
                  </a:schemeClr>
                </a:solidFill>
              </a:endParaRPr>
            </a:p>
            <a:p>
              <a:pPr marL="236538" indent="-3175" algn="just">
                <a:lnSpc>
                  <a:spcPct val="110000"/>
                </a:lnSpc>
                <a:buClr>
                  <a:schemeClr val="accent2"/>
                </a:buClr>
              </a:pPr>
              <a:r>
                <a:rPr lang="ja-JP" altLang="en-US" sz="1400" dirty="0">
                  <a:solidFill>
                    <a:schemeClr val="tx1">
                      <a:lumMod val="75000"/>
                      <a:lumOff val="25000"/>
                    </a:schemeClr>
                  </a:solidFill>
                </a:rPr>
                <a:t>製品品質の周期変動を解消し、蒸気および電力消費の削減が実現しました。連続生産中に、厚さや色などが異なる品種へ変更する銘柄変更時間を</a:t>
              </a:r>
              <a:r>
                <a:rPr lang="en-US" altLang="ja-JP" sz="1400" dirty="0">
                  <a:solidFill>
                    <a:schemeClr val="tx1">
                      <a:lumMod val="75000"/>
                      <a:lumOff val="25000"/>
                    </a:schemeClr>
                  </a:solidFill>
                </a:rPr>
                <a:t>50</a:t>
              </a:r>
              <a:r>
                <a:rPr lang="ja-JP" altLang="en-US" sz="1400" dirty="0">
                  <a:solidFill>
                    <a:schemeClr val="tx1">
                      <a:lumMod val="75000"/>
                      <a:lumOff val="25000"/>
                    </a:schemeClr>
                  </a:solidFill>
                </a:rPr>
                <a:t>％以上短縮することに成功しました。</a:t>
              </a:r>
              <a:endParaRPr lang="en-US" altLang="ja-JP" sz="1400" dirty="0">
                <a:solidFill>
                  <a:schemeClr val="tx1">
                    <a:lumMod val="75000"/>
                    <a:lumOff val="25000"/>
                  </a:schemeClr>
                </a:solidFill>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648000" y="3146465"/>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2"/>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2"/>
                </a:solidFill>
                <a:effectLst>
                  <a:outerShdw blurRad="38100" dist="25400" dir="2700000" algn="tl" rotWithShape="0">
                    <a:schemeClr val="bg1">
                      <a:lumMod val="50000"/>
                      <a:alpha val="70000"/>
                    </a:schemeClr>
                  </a:outerShdw>
                </a:effectLst>
              </a:endParaRPr>
            </a:p>
          </p:txBody>
        </p:sp>
        <p:pic>
          <p:nvPicPr>
            <p:cNvPr id="54" name="図 53" descr="グラフ が含まれている画像&#10;&#10;自動的に生成された説明">
              <a:extLst>
                <a:ext uri="{FF2B5EF4-FFF2-40B4-BE49-F238E27FC236}">
                  <a16:creationId xmlns:a16="http://schemas.microsoft.com/office/drawing/2014/main" id="{8CD9245C-24EA-47A8-B701-EC2BFA6D54C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1257" y="4465521"/>
              <a:ext cx="1640894" cy="1494271"/>
            </a:xfrm>
            <a:prstGeom prst="rect">
              <a:avLst/>
            </a:prstGeom>
          </p:spPr>
        </p:pic>
        <p:pic>
          <p:nvPicPr>
            <p:cNvPr id="55" name="図 54" descr="グラフ が含まれている画像&#10;&#10;自動的に生成された説明">
              <a:extLst>
                <a:ext uri="{FF2B5EF4-FFF2-40B4-BE49-F238E27FC236}">
                  <a16:creationId xmlns:a16="http://schemas.microsoft.com/office/drawing/2014/main" id="{BA7533A2-0EEA-4E9B-A1E5-62F1A94BAAF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64103" y="4504407"/>
              <a:ext cx="2736000" cy="1474841"/>
            </a:xfrm>
            <a:prstGeom prst="rect">
              <a:avLst/>
            </a:prstGeom>
          </p:spPr>
        </p:pic>
        <p:sp>
          <p:nvSpPr>
            <p:cNvPr id="56" name="正方形/長方形 55">
              <a:extLst>
                <a:ext uri="{FF2B5EF4-FFF2-40B4-BE49-F238E27FC236}">
                  <a16:creationId xmlns:a16="http://schemas.microsoft.com/office/drawing/2014/main" id="{4253B032-A817-4004-BD0D-6347B40844D3}"/>
                </a:ext>
              </a:extLst>
            </p:cNvPr>
            <p:cNvSpPr/>
            <p:nvPr/>
          </p:nvSpPr>
          <p:spPr>
            <a:xfrm>
              <a:off x="936103" y="4572967"/>
              <a:ext cx="1728000" cy="612000"/>
            </a:xfrm>
            <a:prstGeom prst="rect">
              <a:avLst/>
            </a:pr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お客様経済効果</a:t>
              </a:r>
              <a:endParaRPr kumimoji="1" lang="en-US" altLang="ja-JP" sz="1100" dirty="0">
                <a:solidFill>
                  <a:schemeClr val="tx1"/>
                </a:solidFill>
              </a:endParaRPr>
            </a:p>
            <a:p>
              <a:pPr algn="ctr"/>
              <a:r>
                <a:rPr lang="en-US" altLang="ja-JP" b="1" dirty="0">
                  <a:solidFill>
                    <a:schemeClr val="tx1"/>
                  </a:solidFill>
                </a:rPr>
                <a:t>2,000</a:t>
              </a:r>
              <a:r>
                <a:rPr lang="ja-JP" altLang="en-US" sz="1400" b="1" dirty="0">
                  <a:solidFill>
                    <a:schemeClr val="tx1"/>
                  </a:solidFill>
                </a:rPr>
                <a:t>万円</a:t>
              </a:r>
              <a:r>
                <a:rPr lang="ja-JP" altLang="en-US" sz="1400" dirty="0">
                  <a:solidFill>
                    <a:schemeClr val="tx1"/>
                  </a:solidFill>
                </a:rPr>
                <a:t>／年</a:t>
              </a:r>
              <a:endParaRPr kumimoji="1" lang="ja-JP" altLang="en-US" sz="1400" dirty="0">
                <a:solidFill>
                  <a:schemeClr val="tx1"/>
                </a:solidFill>
              </a:endParaRPr>
            </a:p>
          </p:txBody>
        </p:sp>
        <p:sp>
          <p:nvSpPr>
            <p:cNvPr id="57" name="正方形/長方形 56">
              <a:extLst>
                <a:ext uri="{FF2B5EF4-FFF2-40B4-BE49-F238E27FC236}">
                  <a16:creationId xmlns:a16="http://schemas.microsoft.com/office/drawing/2014/main" id="{F8559B5E-8841-4B51-AF47-539218ABA412}"/>
                </a:ext>
              </a:extLst>
            </p:cNvPr>
            <p:cNvSpPr/>
            <p:nvPr/>
          </p:nvSpPr>
          <p:spPr>
            <a:xfrm>
              <a:off x="936103" y="5324427"/>
              <a:ext cx="1728000" cy="612000"/>
            </a:xfrm>
            <a:prstGeom prst="rect">
              <a:avLst/>
            </a:pr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CO2</a:t>
              </a:r>
              <a:r>
                <a:rPr kumimoji="1" lang="ja-JP" altLang="en-US" sz="1100" dirty="0">
                  <a:solidFill>
                    <a:schemeClr val="tx1"/>
                  </a:solidFill>
                </a:rPr>
                <a:t>排出抑制量</a:t>
              </a:r>
              <a:endParaRPr kumimoji="1" lang="en-US" altLang="ja-JP" sz="1100" dirty="0">
                <a:solidFill>
                  <a:schemeClr val="tx1"/>
                </a:solidFill>
              </a:endParaRPr>
            </a:p>
            <a:p>
              <a:pPr algn="ctr"/>
              <a:r>
                <a:rPr lang="en-US" altLang="ja-JP" b="1" dirty="0">
                  <a:solidFill>
                    <a:schemeClr val="tx1"/>
                  </a:solidFill>
                </a:rPr>
                <a:t>900</a:t>
              </a:r>
              <a:r>
                <a:rPr lang="ja-JP" altLang="en-US" b="1" dirty="0">
                  <a:solidFill>
                    <a:schemeClr val="tx1"/>
                  </a:solidFill>
                </a:rPr>
                <a:t>ｔ</a:t>
              </a:r>
              <a:r>
                <a:rPr lang="ja-JP" altLang="en-US" sz="1400" dirty="0">
                  <a:solidFill>
                    <a:schemeClr val="tx1"/>
                  </a:solidFill>
                </a:rPr>
                <a:t>／年</a:t>
              </a:r>
              <a:endParaRPr kumimoji="1" lang="ja-JP" altLang="en-US" sz="1400" dirty="0">
                <a:solidFill>
                  <a:schemeClr val="tx1"/>
                </a:solidFill>
              </a:endParaRPr>
            </a:p>
          </p:txBody>
        </p:sp>
        <p:sp>
          <p:nvSpPr>
            <p:cNvPr id="58" name="正方形/長方形 57">
              <a:extLst>
                <a:ext uri="{FF2B5EF4-FFF2-40B4-BE49-F238E27FC236}">
                  <a16:creationId xmlns:a16="http://schemas.microsoft.com/office/drawing/2014/main" id="{EF7408BE-1F85-406F-AA49-200B4AF914BB}"/>
                </a:ext>
              </a:extLst>
            </p:cNvPr>
            <p:cNvSpPr/>
            <p:nvPr/>
          </p:nvSpPr>
          <p:spPr>
            <a:xfrm>
              <a:off x="5890783" y="4549922"/>
              <a:ext cx="1728000" cy="612000"/>
            </a:xfrm>
            <a:prstGeom prst="rect">
              <a:avLst/>
            </a:pr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お客様経済効果</a:t>
              </a:r>
              <a:endParaRPr kumimoji="1" lang="en-US" altLang="ja-JP" sz="1100" dirty="0">
                <a:solidFill>
                  <a:schemeClr val="tx1"/>
                </a:solidFill>
              </a:endParaRPr>
            </a:p>
            <a:p>
              <a:pPr algn="ctr"/>
              <a:r>
                <a:rPr lang="en-US" altLang="ja-JP" b="1" dirty="0">
                  <a:solidFill>
                    <a:schemeClr val="tx1"/>
                  </a:solidFill>
                </a:rPr>
                <a:t>1,000</a:t>
              </a:r>
              <a:r>
                <a:rPr lang="ja-JP" altLang="en-US" sz="1400" b="1" dirty="0">
                  <a:solidFill>
                    <a:schemeClr val="tx1"/>
                  </a:solidFill>
                </a:rPr>
                <a:t>万円</a:t>
              </a:r>
              <a:r>
                <a:rPr lang="ja-JP" altLang="en-US" sz="1400" dirty="0">
                  <a:solidFill>
                    <a:schemeClr val="tx1"/>
                  </a:solidFill>
                </a:rPr>
                <a:t>／年</a:t>
              </a:r>
              <a:endParaRPr kumimoji="1" lang="ja-JP" altLang="en-US" sz="1400" dirty="0">
                <a:solidFill>
                  <a:schemeClr val="tx1"/>
                </a:solidFill>
              </a:endParaRPr>
            </a:p>
          </p:txBody>
        </p:sp>
        <p:sp>
          <p:nvSpPr>
            <p:cNvPr id="59" name="正方形/長方形 58">
              <a:extLst>
                <a:ext uri="{FF2B5EF4-FFF2-40B4-BE49-F238E27FC236}">
                  <a16:creationId xmlns:a16="http://schemas.microsoft.com/office/drawing/2014/main" id="{1EEB2A3E-DC13-48ED-B3D4-2741228E138A}"/>
                </a:ext>
              </a:extLst>
            </p:cNvPr>
            <p:cNvSpPr/>
            <p:nvPr/>
          </p:nvSpPr>
          <p:spPr>
            <a:xfrm>
              <a:off x="5890783" y="5301382"/>
              <a:ext cx="1728000" cy="612000"/>
            </a:xfrm>
            <a:prstGeom prst="rect">
              <a:avLst/>
            </a:pr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CO2</a:t>
              </a:r>
              <a:r>
                <a:rPr kumimoji="1" lang="ja-JP" altLang="en-US" sz="1100" dirty="0">
                  <a:solidFill>
                    <a:schemeClr val="tx1"/>
                  </a:solidFill>
                </a:rPr>
                <a:t>排出抑制量</a:t>
              </a:r>
              <a:endParaRPr kumimoji="1" lang="en-US" altLang="ja-JP" sz="1100" dirty="0">
                <a:solidFill>
                  <a:schemeClr val="tx1"/>
                </a:solidFill>
              </a:endParaRPr>
            </a:p>
            <a:p>
              <a:pPr algn="ctr"/>
              <a:r>
                <a:rPr lang="en-US" altLang="ja-JP" b="1" dirty="0">
                  <a:solidFill>
                    <a:schemeClr val="tx1"/>
                  </a:solidFill>
                </a:rPr>
                <a:t>140</a:t>
              </a:r>
              <a:r>
                <a:rPr lang="ja-JP" altLang="en-US" b="1" dirty="0">
                  <a:solidFill>
                    <a:schemeClr val="tx1"/>
                  </a:solidFill>
                </a:rPr>
                <a:t>ｔ</a:t>
              </a:r>
              <a:r>
                <a:rPr lang="ja-JP" altLang="en-US" sz="1400" dirty="0">
                  <a:solidFill>
                    <a:schemeClr val="tx1"/>
                  </a:solidFill>
                </a:rPr>
                <a:t>／年</a:t>
              </a:r>
              <a:endParaRPr kumimoji="1" lang="ja-JP" altLang="en-US" sz="1400" dirty="0">
                <a:solidFill>
                  <a:schemeClr val="tx1"/>
                </a:solidFill>
              </a:endParaRPr>
            </a:p>
          </p:txBody>
        </p:sp>
        <p:sp>
          <p:nvSpPr>
            <p:cNvPr id="32" name="テキスト ボックス 31">
              <a:extLst>
                <a:ext uri="{FF2B5EF4-FFF2-40B4-BE49-F238E27FC236}">
                  <a16:creationId xmlns:a16="http://schemas.microsoft.com/office/drawing/2014/main" id="{5DA6DD42-4CB0-479E-A45E-E8B7A6969B21}"/>
                </a:ext>
              </a:extLst>
            </p:cNvPr>
            <p:cNvSpPr txBox="1"/>
            <p:nvPr/>
          </p:nvSpPr>
          <p:spPr>
            <a:xfrm>
              <a:off x="5643503" y="3534578"/>
              <a:ext cx="5868000" cy="964939"/>
            </a:xfrm>
            <a:prstGeom prst="rect">
              <a:avLst/>
            </a:prstGeom>
            <a:noFill/>
          </p:spPr>
          <p:txBody>
            <a:bodyPr wrap="square" lIns="0" tIns="0" rIns="0" bIns="0">
              <a:spAutoFit/>
            </a:bodyPr>
            <a:lstStyle/>
            <a:p>
              <a:pPr marL="234000" marR="0" lvl="0" indent="-234000" algn="just" defTabSz="457200" rtl="0" eaLnBrk="1" fontAlgn="auto" latinLnBrk="0" hangingPunct="1">
                <a:lnSpc>
                  <a:spcPct val="110000"/>
                </a:lnSpc>
                <a:spcBef>
                  <a:spcPts val="1200"/>
                </a:spcBef>
                <a:spcAft>
                  <a:spcPts val="0"/>
                </a:spcAft>
                <a:buClr>
                  <a:schemeClr val="accent2"/>
                </a:buClr>
                <a:buSzTx/>
                <a:buFont typeface="Wingdings" panose="05000000000000000000" pitchFamily="2" charset="2"/>
                <a:buChar char="u"/>
                <a:tabLst/>
                <a:defRPr/>
              </a:pPr>
              <a:r>
                <a:rPr kumimoji="0"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化学工場での予測値</a:t>
              </a:r>
            </a:p>
            <a:p>
              <a:pPr marL="234000" marR="0" lvl="0" indent="0" algn="just" defTabSz="457200" rtl="0" eaLnBrk="1" fontAlgn="auto" latinLnBrk="0" hangingPunct="1">
                <a:lnSpc>
                  <a:spcPct val="11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中間生成物の変動を解消し、原料ロスや、バッファタンク前後に必要であったエネルギーの削減を実現しました。中間製品流量の変動を</a:t>
              </a: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80%</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以上低減させることにより、バッファタンクを用いた貯蔵と冷却・再加熱の工程を省くご提案をしています。</a:t>
              </a:r>
            </a:p>
          </p:txBody>
        </p:sp>
      </p:grpSp>
      <p:grpSp>
        <p:nvGrpSpPr>
          <p:cNvPr id="11" name="グループ化 10">
            <a:extLst>
              <a:ext uri="{FF2B5EF4-FFF2-40B4-BE49-F238E27FC236}">
                <a16:creationId xmlns:a16="http://schemas.microsoft.com/office/drawing/2014/main" id="{E3F25C3A-631C-408F-AC08-B364335EACDA}"/>
              </a:ext>
            </a:extLst>
          </p:cNvPr>
          <p:cNvGrpSpPr/>
          <p:nvPr/>
        </p:nvGrpSpPr>
        <p:grpSpPr>
          <a:xfrm>
            <a:off x="515937" y="840601"/>
            <a:ext cx="4392000" cy="2172599"/>
            <a:chOff x="515937" y="847179"/>
            <a:chExt cx="4392000" cy="2172599"/>
          </a:xfrm>
        </p:grpSpPr>
        <p:sp>
          <p:nvSpPr>
            <p:cNvPr id="20" name="楕円 55">
              <a:extLst>
                <a:ext uri="{FF2B5EF4-FFF2-40B4-BE49-F238E27FC236}">
                  <a16:creationId xmlns:a16="http://schemas.microsoft.com/office/drawing/2014/main" id="{E3F41051-32BF-433A-A7D3-93E59F737DE7}"/>
                </a:ext>
              </a:extLst>
            </p:cNvPr>
            <p:cNvSpPr/>
            <p:nvPr/>
          </p:nvSpPr>
          <p:spPr>
            <a:xfrm>
              <a:off x="515937" y="1003778"/>
              <a:ext cx="4392000" cy="2016000"/>
            </a:xfrm>
            <a:custGeom>
              <a:avLst/>
              <a:gdLst>
                <a:gd name="connsiteX0" fmla="*/ 0 w 4824000"/>
                <a:gd name="connsiteY0" fmla="*/ 119772 h 1800000"/>
                <a:gd name="connsiteX1" fmla="*/ 119772 w 4824000"/>
                <a:gd name="connsiteY1" fmla="*/ 0 h 1800000"/>
                <a:gd name="connsiteX2" fmla="*/ 4704228 w 4824000"/>
                <a:gd name="connsiteY2" fmla="*/ 0 h 1800000"/>
                <a:gd name="connsiteX3" fmla="*/ 4824000 w 4824000"/>
                <a:gd name="connsiteY3" fmla="*/ 119772 h 1800000"/>
                <a:gd name="connsiteX4" fmla="*/ 4824000 w 4824000"/>
                <a:gd name="connsiteY4" fmla="*/ 1680228 h 1800000"/>
                <a:gd name="connsiteX5" fmla="*/ 4704228 w 4824000"/>
                <a:gd name="connsiteY5" fmla="*/ 1800000 h 1800000"/>
                <a:gd name="connsiteX6" fmla="*/ 119772 w 4824000"/>
                <a:gd name="connsiteY6" fmla="*/ 1800000 h 1800000"/>
                <a:gd name="connsiteX7" fmla="*/ 0 w 4824000"/>
                <a:gd name="connsiteY7" fmla="*/ 1680228 h 1800000"/>
                <a:gd name="connsiteX8" fmla="*/ 0 w 4824000"/>
                <a:gd name="connsiteY8" fmla="*/ 119772 h 1800000"/>
                <a:gd name="connsiteX0" fmla="*/ 0 w 4824000"/>
                <a:gd name="connsiteY0" fmla="*/ 119772 h 1800000"/>
                <a:gd name="connsiteX1" fmla="*/ 119772 w 4824000"/>
                <a:gd name="connsiteY1" fmla="*/ 0 h 1800000"/>
                <a:gd name="connsiteX2" fmla="*/ 1180341 w 4824000"/>
                <a:gd name="connsiteY2" fmla="*/ 949 h 1800000"/>
                <a:gd name="connsiteX3" fmla="*/ 4704228 w 4824000"/>
                <a:gd name="connsiteY3" fmla="*/ 0 h 1800000"/>
                <a:gd name="connsiteX4" fmla="*/ 4824000 w 4824000"/>
                <a:gd name="connsiteY4" fmla="*/ 119772 h 1800000"/>
                <a:gd name="connsiteX5" fmla="*/ 4824000 w 4824000"/>
                <a:gd name="connsiteY5" fmla="*/ 1680228 h 1800000"/>
                <a:gd name="connsiteX6" fmla="*/ 4704228 w 4824000"/>
                <a:gd name="connsiteY6" fmla="*/ 1800000 h 1800000"/>
                <a:gd name="connsiteX7" fmla="*/ 119772 w 4824000"/>
                <a:gd name="connsiteY7" fmla="*/ 1800000 h 1800000"/>
                <a:gd name="connsiteX8" fmla="*/ 0 w 4824000"/>
                <a:gd name="connsiteY8" fmla="*/ 1680228 h 1800000"/>
                <a:gd name="connsiteX9" fmla="*/ 0 w 4824000"/>
                <a:gd name="connsiteY9" fmla="*/ 119772 h 1800000"/>
                <a:gd name="connsiteX0" fmla="*/ 1180341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 name="connsiteX9" fmla="*/ 1271781 w 4824000"/>
                <a:gd name="connsiteY9" fmla="*/ 92389 h 1800000"/>
                <a:gd name="connsiteX0" fmla="*/ 1180341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 name="connsiteX0" fmla="*/ 1332723 w 4824000"/>
                <a:gd name="connsiteY0" fmla="*/ 949 h 1800000"/>
                <a:gd name="connsiteX1" fmla="*/ 4704228 w 4824000"/>
                <a:gd name="connsiteY1" fmla="*/ 0 h 1800000"/>
                <a:gd name="connsiteX2" fmla="*/ 4824000 w 4824000"/>
                <a:gd name="connsiteY2" fmla="*/ 119772 h 1800000"/>
                <a:gd name="connsiteX3" fmla="*/ 4824000 w 4824000"/>
                <a:gd name="connsiteY3" fmla="*/ 1680228 h 1800000"/>
                <a:gd name="connsiteX4" fmla="*/ 4704228 w 4824000"/>
                <a:gd name="connsiteY4" fmla="*/ 1800000 h 1800000"/>
                <a:gd name="connsiteX5" fmla="*/ 119772 w 4824000"/>
                <a:gd name="connsiteY5" fmla="*/ 1800000 h 1800000"/>
                <a:gd name="connsiteX6" fmla="*/ 0 w 4824000"/>
                <a:gd name="connsiteY6" fmla="*/ 1680228 h 1800000"/>
                <a:gd name="connsiteX7" fmla="*/ 0 w 4824000"/>
                <a:gd name="connsiteY7" fmla="*/ 119772 h 1800000"/>
                <a:gd name="connsiteX8" fmla="*/ 119772 w 4824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4000" h="1800000">
                  <a:moveTo>
                    <a:pt x="1332723" y="949"/>
                  </a:moveTo>
                  <a:lnTo>
                    <a:pt x="4704228" y="0"/>
                  </a:lnTo>
                  <a:cubicBezTo>
                    <a:pt x="4770376" y="0"/>
                    <a:pt x="4824000" y="53624"/>
                    <a:pt x="4824000" y="119772"/>
                  </a:cubicBezTo>
                  <a:lnTo>
                    <a:pt x="4824000" y="1680228"/>
                  </a:lnTo>
                  <a:cubicBezTo>
                    <a:pt x="4824000" y="1746376"/>
                    <a:pt x="4770376" y="1800000"/>
                    <a:pt x="4704228" y="1800000"/>
                  </a:cubicBezTo>
                  <a:lnTo>
                    <a:pt x="119772" y="1800000"/>
                  </a:lnTo>
                  <a:cubicBezTo>
                    <a:pt x="53624" y="1800000"/>
                    <a:pt x="0" y="1746376"/>
                    <a:pt x="0" y="1680228"/>
                  </a:cubicBezTo>
                  <a:lnTo>
                    <a:pt x="0" y="119772"/>
                  </a:lnTo>
                  <a:cubicBezTo>
                    <a:pt x="0" y="53624"/>
                    <a:pt x="53624" y="0"/>
                    <a:pt x="119772" y="0"/>
                  </a:cubicBezTo>
                </a:path>
              </a:pathLst>
            </a:custGeom>
            <a:solidFill>
              <a:schemeClr val="bg1"/>
            </a:solidFill>
            <a:ln cap="rnd">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kumimoji="1" lang="ja-JP" altLang="en-US" sz="1400" b="1" dirty="0">
                  <a:solidFill>
                    <a:schemeClr val="tx1">
                      <a:lumMod val="75000"/>
                      <a:lumOff val="25000"/>
                    </a:schemeClr>
                  </a:solidFill>
                </a:rPr>
                <a:t>製造プロセス間の連携は、新たな効率化の機会</a:t>
              </a:r>
            </a:p>
            <a:p>
              <a:pPr algn="just">
                <a:lnSpc>
                  <a:spcPct val="110000"/>
                </a:lnSpc>
              </a:pPr>
              <a:r>
                <a:rPr lang="ja-JP" altLang="en-US" sz="1400" dirty="0">
                  <a:solidFill>
                    <a:schemeClr val="tx1">
                      <a:lumMod val="75000"/>
                      <a:lumOff val="25000"/>
                    </a:schemeClr>
                  </a:solidFill>
                </a:rPr>
                <a:t>化学や紙パルプなどの素材産業における製造工程は、複数の連続するプロセスで構成されています。また、個別のプロセスが独立することで、さまざまな要素が変動し、それぞれが相互に影響を与えています。各プロセスの改善に取り組むことで部分最適は実現できていたものの、プロセス間の連携の最適化が不十分という課題があります。</a:t>
              </a:r>
            </a:p>
          </p:txBody>
        </p:sp>
        <p:sp>
          <p:nvSpPr>
            <p:cNvPr id="33" name="フリーフォーム: 図形 32">
              <a:extLst>
                <a:ext uri="{FF2B5EF4-FFF2-40B4-BE49-F238E27FC236}">
                  <a16:creationId xmlns:a16="http://schemas.microsoft.com/office/drawing/2014/main" id="{3A27C33C-FEA5-4008-AE81-9B2495FF6AB6}"/>
                </a:ext>
              </a:extLst>
            </p:cNvPr>
            <p:cNvSpPr>
              <a:spLocks/>
            </p:cNvSpPr>
            <p:nvPr/>
          </p:nvSpPr>
          <p:spPr>
            <a:xfrm>
              <a:off x="647999" y="847179"/>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2"/>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2"/>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318210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#07 </a:t>
            </a:r>
            <a:r>
              <a:rPr kumimoji="1" lang="ja-JP" altLang="en-US" dirty="0"/>
              <a:t>世界初、</a:t>
            </a:r>
            <a:r>
              <a:rPr kumimoji="1" lang="en-US" altLang="ja-JP" dirty="0"/>
              <a:t>AI</a:t>
            </a:r>
            <a:r>
              <a:rPr kumimoji="1" lang="ja-JP" altLang="en-US" dirty="0"/>
              <a:t>による自律制御で化学プラントを</a:t>
            </a:r>
            <a:r>
              <a:rPr kumimoji="1" lang="en-US" altLang="ja-JP" dirty="0"/>
              <a:t>35</a:t>
            </a:r>
            <a:r>
              <a:rPr kumimoji="1" lang="ja-JP" altLang="en-US" dirty="0"/>
              <a:t>日間連続運転</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grpSp>
        <p:nvGrpSpPr>
          <p:cNvPr id="8" name="グループ化 7">
            <a:extLst>
              <a:ext uri="{FF2B5EF4-FFF2-40B4-BE49-F238E27FC236}">
                <a16:creationId xmlns:a16="http://schemas.microsoft.com/office/drawing/2014/main" id="{3E6B6757-22B9-4080-8ADC-C4C39AE75B47}"/>
              </a:ext>
            </a:extLst>
          </p:cNvPr>
          <p:cNvGrpSpPr/>
          <p:nvPr/>
        </p:nvGrpSpPr>
        <p:grpSpPr>
          <a:xfrm>
            <a:off x="515936" y="2368799"/>
            <a:ext cx="5221187" cy="3670834"/>
            <a:chOff x="515937" y="2368799"/>
            <a:chExt cx="3852000" cy="3670834"/>
          </a:xfrm>
        </p:grpSpPr>
        <p:sp>
          <p:nvSpPr>
            <p:cNvPr id="18" name="楕円 55">
              <a:extLst>
                <a:ext uri="{FF2B5EF4-FFF2-40B4-BE49-F238E27FC236}">
                  <a16:creationId xmlns:a16="http://schemas.microsoft.com/office/drawing/2014/main" id="{FC3568D6-5BCE-4148-861B-6D45E5D21B7C}"/>
                </a:ext>
              </a:extLst>
            </p:cNvPr>
            <p:cNvSpPr/>
            <p:nvPr/>
          </p:nvSpPr>
          <p:spPr>
            <a:xfrm>
              <a:off x="515937" y="2535978"/>
              <a:ext cx="3852000" cy="3503655"/>
            </a:xfrm>
            <a:custGeom>
              <a:avLst/>
              <a:gdLst>
                <a:gd name="connsiteX0" fmla="*/ 0 w 3888000"/>
                <a:gd name="connsiteY0" fmla="*/ 113293 h 3744000"/>
                <a:gd name="connsiteX1" fmla="*/ 113293 w 3888000"/>
                <a:gd name="connsiteY1" fmla="*/ 0 h 3744000"/>
                <a:gd name="connsiteX2" fmla="*/ 3774707 w 3888000"/>
                <a:gd name="connsiteY2" fmla="*/ 0 h 3744000"/>
                <a:gd name="connsiteX3" fmla="*/ 3888000 w 3888000"/>
                <a:gd name="connsiteY3" fmla="*/ 113293 h 3744000"/>
                <a:gd name="connsiteX4" fmla="*/ 3888000 w 3888000"/>
                <a:gd name="connsiteY4" fmla="*/ 3630707 h 3744000"/>
                <a:gd name="connsiteX5" fmla="*/ 3774707 w 3888000"/>
                <a:gd name="connsiteY5" fmla="*/ 3744000 h 3744000"/>
                <a:gd name="connsiteX6" fmla="*/ 113293 w 3888000"/>
                <a:gd name="connsiteY6" fmla="*/ 3744000 h 3744000"/>
                <a:gd name="connsiteX7" fmla="*/ 0 w 3888000"/>
                <a:gd name="connsiteY7" fmla="*/ 3630707 h 3744000"/>
                <a:gd name="connsiteX8" fmla="*/ 0 w 3888000"/>
                <a:gd name="connsiteY8" fmla="*/ 113293 h 3744000"/>
                <a:gd name="connsiteX0" fmla="*/ 0 w 3888000"/>
                <a:gd name="connsiteY0" fmla="*/ 113546 h 3744253"/>
                <a:gd name="connsiteX1" fmla="*/ 113293 w 3888000"/>
                <a:gd name="connsiteY1" fmla="*/ 253 h 3744253"/>
                <a:gd name="connsiteX2" fmla="*/ 1352620 w 3888000"/>
                <a:gd name="connsiteY2" fmla="*/ 0 h 3744253"/>
                <a:gd name="connsiteX3" fmla="*/ 3774707 w 3888000"/>
                <a:gd name="connsiteY3" fmla="*/ 253 h 3744253"/>
                <a:gd name="connsiteX4" fmla="*/ 3888000 w 3888000"/>
                <a:gd name="connsiteY4" fmla="*/ 113546 h 3744253"/>
                <a:gd name="connsiteX5" fmla="*/ 3888000 w 3888000"/>
                <a:gd name="connsiteY5" fmla="*/ 3630960 h 3744253"/>
                <a:gd name="connsiteX6" fmla="*/ 3774707 w 3888000"/>
                <a:gd name="connsiteY6" fmla="*/ 3744253 h 3744253"/>
                <a:gd name="connsiteX7" fmla="*/ 113293 w 3888000"/>
                <a:gd name="connsiteY7" fmla="*/ 3744253 h 3744253"/>
                <a:gd name="connsiteX8" fmla="*/ 0 w 3888000"/>
                <a:gd name="connsiteY8" fmla="*/ 3630960 h 3744253"/>
                <a:gd name="connsiteX9" fmla="*/ 0 w 3888000"/>
                <a:gd name="connsiteY9" fmla="*/ 113546 h 3744253"/>
                <a:gd name="connsiteX0" fmla="*/ 1352620 w 3888000"/>
                <a:gd name="connsiteY0" fmla="*/ 0 h 3744253"/>
                <a:gd name="connsiteX1" fmla="*/ 3774707 w 3888000"/>
                <a:gd name="connsiteY1" fmla="*/ 253 h 3744253"/>
                <a:gd name="connsiteX2" fmla="*/ 3888000 w 3888000"/>
                <a:gd name="connsiteY2" fmla="*/ 113546 h 3744253"/>
                <a:gd name="connsiteX3" fmla="*/ 3888000 w 3888000"/>
                <a:gd name="connsiteY3" fmla="*/ 3630960 h 3744253"/>
                <a:gd name="connsiteX4" fmla="*/ 3774707 w 3888000"/>
                <a:gd name="connsiteY4" fmla="*/ 3744253 h 3744253"/>
                <a:gd name="connsiteX5" fmla="*/ 113293 w 3888000"/>
                <a:gd name="connsiteY5" fmla="*/ 3744253 h 3744253"/>
                <a:gd name="connsiteX6" fmla="*/ 0 w 3888000"/>
                <a:gd name="connsiteY6" fmla="*/ 3630960 h 3744253"/>
                <a:gd name="connsiteX7" fmla="*/ 0 w 3888000"/>
                <a:gd name="connsiteY7" fmla="*/ 113546 h 3744253"/>
                <a:gd name="connsiteX8" fmla="*/ 113293 w 3888000"/>
                <a:gd name="connsiteY8" fmla="*/ 253 h 3744253"/>
                <a:gd name="connsiteX9" fmla="*/ 1444060 w 3888000"/>
                <a:gd name="connsiteY9" fmla="*/ 91440 h 3744253"/>
                <a:gd name="connsiteX0" fmla="*/ 1352620 w 3888000"/>
                <a:gd name="connsiteY0" fmla="*/ 0 h 3744253"/>
                <a:gd name="connsiteX1" fmla="*/ 3774707 w 3888000"/>
                <a:gd name="connsiteY1" fmla="*/ 253 h 3744253"/>
                <a:gd name="connsiteX2" fmla="*/ 3888000 w 3888000"/>
                <a:gd name="connsiteY2" fmla="*/ 113546 h 3744253"/>
                <a:gd name="connsiteX3" fmla="*/ 3888000 w 3888000"/>
                <a:gd name="connsiteY3" fmla="*/ 3630960 h 3744253"/>
                <a:gd name="connsiteX4" fmla="*/ 3774707 w 3888000"/>
                <a:gd name="connsiteY4" fmla="*/ 3744253 h 3744253"/>
                <a:gd name="connsiteX5" fmla="*/ 113293 w 3888000"/>
                <a:gd name="connsiteY5" fmla="*/ 3744253 h 3744253"/>
                <a:gd name="connsiteX6" fmla="*/ 0 w 3888000"/>
                <a:gd name="connsiteY6" fmla="*/ 3630960 h 3744253"/>
                <a:gd name="connsiteX7" fmla="*/ 0 w 3888000"/>
                <a:gd name="connsiteY7" fmla="*/ 113546 h 3744253"/>
                <a:gd name="connsiteX8" fmla="*/ 113293 w 3888000"/>
                <a:gd name="connsiteY8" fmla="*/ 253 h 374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000" h="3744253">
                  <a:moveTo>
                    <a:pt x="1352620" y="0"/>
                  </a:moveTo>
                  <a:lnTo>
                    <a:pt x="3774707" y="253"/>
                  </a:lnTo>
                  <a:cubicBezTo>
                    <a:pt x="3837277" y="253"/>
                    <a:pt x="3888000" y="50976"/>
                    <a:pt x="3888000" y="113546"/>
                  </a:cubicBezTo>
                  <a:lnTo>
                    <a:pt x="3888000" y="3630960"/>
                  </a:lnTo>
                  <a:cubicBezTo>
                    <a:pt x="3888000" y="3693530"/>
                    <a:pt x="3837277" y="3744253"/>
                    <a:pt x="3774707" y="3744253"/>
                  </a:cubicBezTo>
                  <a:lnTo>
                    <a:pt x="113293" y="3744253"/>
                  </a:lnTo>
                  <a:cubicBezTo>
                    <a:pt x="50723" y="3744253"/>
                    <a:pt x="0" y="3693530"/>
                    <a:pt x="0" y="3630960"/>
                  </a:cubicBezTo>
                  <a:lnTo>
                    <a:pt x="0" y="113546"/>
                  </a:lnTo>
                  <a:cubicBezTo>
                    <a:pt x="0" y="50976"/>
                    <a:pt x="50723" y="253"/>
                    <a:pt x="113293" y="253"/>
                  </a:cubicBezTo>
                </a:path>
              </a:pathLst>
            </a:custGeom>
            <a:solidFill>
              <a:schemeClr val="bg1"/>
            </a:solidFill>
            <a:ln cap="rnd">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r>
                <a:rPr lang="ja-JP" altLang="en-US" sz="1400" b="1" dirty="0">
                  <a:solidFill>
                    <a:schemeClr val="tx1">
                      <a:lumMod val="75000"/>
                      <a:lumOff val="25000"/>
                    </a:schemeClr>
                  </a:solidFill>
                </a:rPr>
                <a:t>実用レベルで世界初</a:t>
              </a:r>
            </a:p>
            <a:p>
              <a:pPr marL="234000" indent="-234000" algn="just">
                <a:lnSpc>
                  <a:spcPct val="110000"/>
                </a:lnSpc>
                <a:spcBef>
                  <a:spcPts val="600"/>
                </a:spcBef>
                <a:buClr>
                  <a:schemeClr val="tx2"/>
                </a:buClr>
                <a:buFont typeface="Wingdings" panose="05000000000000000000" pitchFamily="2" charset="2"/>
                <a:buChar char="u"/>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と株式会社</a:t>
              </a:r>
              <a:r>
                <a:rPr lang="en-US" altLang="ja-JP" sz="1400" dirty="0">
                  <a:solidFill>
                    <a:schemeClr val="tx1">
                      <a:lumMod val="75000"/>
                      <a:lumOff val="25000"/>
                    </a:schemeClr>
                  </a:solidFill>
                </a:rPr>
                <a:t>ENEOS</a:t>
              </a:r>
              <a:r>
                <a:rPr lang="ja-JP" altLang="en-US" sz="1400" dirty="0">
                  <a:solidFill>
                    <a:schemeClr val="tx1">
                      <a:lumMod val="75000"/>
                      <a:lumOff val="25000"/>
                    </a:schemeClr>
                  </a:solidFill>
                </a:rPr>
                <a:t>マテリアル様（旧</a:t>
              </a:r>
              <a:r>
                <a:rPr lang="en-US" altLang="ja-JP" sz="1400" dirty="0">
                  <a:solidFill>
                    <a:schemeClr val="tx1">
                      <a:lumMod val="75000"/>
                      <a:lumOff val="25000"/>
                    </a:schemeClr>
                  </a:solidFill>
                </a:rPr>
                <a:t>JSR</a:t>
              </a:r>
              <a:r>
                <a:rPr lang="ja-JP" altLang="en-US" sz="1400" dirty="0">
                  <a:solidFill>
                    <a:schemeClr val="tx1">
                      <a:lumMod val="75000"/>
                      <a:lumOff val="25000"/>
                    </a:schemeClr>
                  </a:solidFill>
                </a:rPr>
                <a:t>株式会社エラストマー事業部門）は、</a:t>
              </a:r>
              <a:r>
                <a:rPr lang="en-US" altLang="ja-JP" sz="1400" dirty="0">
                  <a:solidFill>
                    <a:schemeClr val="tx1">
                      <a:lumMod val="75000"/>
                      <a:lumOff val="25000"/>
                    </a:schemeClr>
                  </a:solidFill>
                </a:rPr>
                <a:t>AI</a:t>
              </a:r>
              <a:r>
                <a:rPr lang="ja-JP" altLang="en-US" sz="1400" dirty="0">
                  <a:solidFill>
                    <a:schemeClr val="tx1">
                      <a:lumMod val="75000"/>
                      <a:lumOff val="25000"/>
                    </a:schemeClr>
                  </a:solidFill>
                </a:rPr>
                <a:t>技術の一つである強化学習を用い、同社の化学プラントの自律制御に成功しました。稼働している化学プラントで、</a:t>
              </a:r>
              <a:r>
                <a:rPr lang="en-US" altLang="ja-JP" sz="1400" dirty="0">
                  <a:solidFill>
                    <a:schemeClr val="tx1">
                      <a:lumMod val="75000"/>
                      <a:lumOff val="25000"/>
                    </a:schemeClr>
                  </a:solidFill>
                </a:rPr>
                <a:t>35</a:t>
              </a:r>
              <a:r>
                <a:rPr lang="ja-JP" altLang="en-US" sz="1400" dirty="0">
                  <a:solidFill>
                    <a:schemeClr val="tx1">
                      <a:lumMod val="75000"/>
                      <a:lumOff val="25000"/>
                    </a:schemeClr>
                  </a:solidFill>
                </a:rPr>
                <a:t>日間連続制御という実用レベルでの自律制御に成功したのは世界で初めてとなります。</a:t>
              </a:r>
            </a:p>
            <a:p>
              <a:pPr marL="234000" indent="-234000" algn="just">
                <a:lnSpc>
                  <a:spcPct val="110000"/>
                </a:lnSpc>
                <a:spcBef>
                  <a:spcPts val="600"/>
                </a:spcBef>
                <a:buClr>
                  <a:schemeClr val="tx2"/>
                </a:buClr>
                <a:buFont typeface="Wingdings" panose="05000000000000000000" pitchFamily="2" charset="2"/>
                <a:buChar char="u"/>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は、実際のプラントにおいて「強化学習</a:t>
              </a:r>
              <a:r>
                <a:rPr lang="en-US" altLang="ja-JP" sz="1400" dirty="0">
                  <a:solidFill>
                    <a:schemeClr val="tx1">
                      <a:lumMod val="75000"/>
                      <a:lumOff val="25000"/>
                    </a:schemeClr>
                  </a:solidFill>
                </a:rPr>
                <a:t>AI</a:t>
              </a:r>
              <a:r>
                <a:rPr lang="ja-JP" altLang="en-US" sz="1400" dirty="0">
                  <a:solidFill>
                    <a:schemeClr val="tx1">
                      <a:lumMod val="75000"/>
                      <a:lumOff val="25000"/>
                    </a:schemeClr>
                  </a:solidFill>
                </a:rPr>
                <a:t>が安全に適用できる」こと、および、既存の制御手法が適応できず、運転員が制御で使用するバルブの操作量を自ら考えて入力する「手動制御のみでしか対応できなかった箇所」を</a:t>
              </a:r>
              <a:r>
                <a:rPr lang="en-US" altLang="ja-JP" sz="1400" dirty="0">
                  <a:solidFill>
                    <a:schemeClr val="tx1">
                      <a:lumMod val="75000"/>
                      <a:lumOff val="25000"/>
                    </a:schemeClr>
                  </a:solidFill>
                </a:rPr>
                <a:t>AI</a:t>
              </a:r>
              <a:r>
                <a:rPr lang="ja-JP" altLang="en-US" sz="1400" dirty="0">
                  <a:solidFill>
                    <a:schemeClr val="tx1">
                      <a:lumMod val="75000"/>
                      <a:lumOff val="25000"/>
                    </a:schemeClr>
                  </a:solidFill>
                </a:rPr>
                <a:t>が制御できることを確認</a:t>
              </a:r>
              <a:r>
                <a:rPr lang="ja-JP" altLang="en-US" sz="1400">
                  <a:solidFill>
                    <a:schemeClr val="tx1">
                      <a:lumMod val="75000"/>
                      <a:lumOff val="25000"/>
                    </a:schemeClr>
                  </a:solidFill>
                </a:rPr>
                <a:t>しました。</a:t>
              </a:r>
              <a:r>
                <a:rPr lang="en-US" altLang="ja-JP" sz="140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Industrial Autonomy</a:t>
              </a:r>
              <a:r>
                <a:rPr lang="ja-JP" altLang="en-US" sz="1400" dirty="0">
                  <a:solidFill>
                    <a:schemeClr val="tx1">
                      <a:lumMod val="75000"/>
                      <a:lumOff val="25000"/>
                    </a:schemeClr>
                  </a:solidFill>
                </a:rPr>
                <a:t>の実現に向けたお客様の活動支援のため、今後もさまざまなパートナーと共創を進めていきます。</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2368799"/>
              <a:ext cx="340225" cy="253022"/>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WHAT</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grpSp>
      <p:grpSp>
        <p:nvGrpSpPr>
          <p:cNvPr id="9" name="グループ化 8">
            <a:extLst>
              <a:ext uri="{FF2B5EF4-FFF2-40B4-BE49-F238E27FC236}">
                <a16:creationId xmlns:a16="http://schemas.microsoft.com/office/drawing/2014/main" id="{5A71DA81-77B3-4EAA-8096-542F5EEAE60F}"/>
              </a:ext>
            </a:extLst>
          </p:cNvPr>
          <p:cNvGrpSpPr/>
          <p:nvPr/>
        </p:nvGrpSpPr>
        <p:grpSpPr>
          <a:xfrm>
            <a:off x="5867843" y="2367777"/>
            <a:ext cx="5869888" cy="3671856"/>
            <a:chOff x="5041975" y="2367777"/>
            <a:chExt cx="6634079" cy="3671856"/>
          </a:xfrm>
        </p:grpSpPr>
        <p:sp>
          <p:nvSpPr>
            <p:cNvPr id="61" name="フリーフォーム: 図形 60">
              <a:extLst>
                <a:ext uri="{FF2B5EF4-FFF2-40B4-BE49-F238E27FC236}">
                  <a16:creationId xmlns:a16="http://schemas.microsoft.com/office/drawing/2014/main" id="{6AEADFA1-1104-4CCE-A982-684A138621C2}"/>
                </a:ext>
              </a:extLst>
            </p:cNvPr>
            <p:cNvSpPr/>
            <p:nvPr/>
          </p:nvSpPr>
          <p:spPr>
            <a:xfrm>
              <a:off x="5041975" y="2511633"/>
              <a:ext cx="6634079" cy="3528000"/>
            </a:xfrm>
            <a:custGeom>
              <a:avLst/>
              <a:gdLst>
                <a:gd name="connsiteX0" fmla="*/ 142497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42497 w 7199235"/>
                <a:gd name="connsiteY13" fmla="*/ 0 h 3744000"/>
                <a:gd name="connsiteX0" fmla="*/ 118643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18643 w 7199235"/>
                <a:gd name="connsiteY13" fmla="*/ 0 h 3744000"/>
                <a:gd name="connsiteX0" fmla="*/ 118643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18643 w 7199235"/>
                <a:gd name="connsiteY13" fmla="*/ 0 h 3744000"/>
                <a:gd name="connsiteX0" fmla="*/ 118643 w 7199235"/>
                <a:gd name="connsiteY0" fmla="*/ 3905 h 3747905"/>
                <a:gd name="connsiteX1" fmla="*/ 1208356 w 7199235"/>
                <a:gd name="connsiteY1" fmla="*/ 0 h 3747905"/>
                <a:gd name="connsiteX2" fmla="*/ 4824613 w 7199235"/>
                <a:gd name="connsiteY2" fmla="*/ 3905 h 3747905"/>
                <a:gd name="connsiteX3" fmla="*/ 4967110 w 7199235"/>
                <a:gd name="connsiteY3" fmla="*/ 146402 h 3747905"/>
                <a:gd name="connsiteX4" fmla="*/ 4967110 w 7199235"/>
                <a:gd name="connsiteY4" fmla="*/ 482407 h 3747905"/>
                <a:gd name="connsiteX5" fmla="*/ 7065533 w 7199235"/>
                <a:gd name="connsiteY5" fmla="*/ 482407 h 3747905"/>
                <a:gd name="connsiteX6" fmla="*/ 7199235 w 7199235"/>
                <a:gd name="connsiteY6" fmla="*/ 616109 h 3747905"/>
                <a:gd name="connsiteX7" fmla="*/ 7199235 w 7199235"/>
                <a:gd name="connsiteY7" fmla="*/ 3614203 h 3747905"/>
                <a:gd name="connsiteX8" fmla="*/ 7065533 w 7199235"/>
                <a:gd name="connsiteY8" fmla="*/ 3747905 h 3747905"/>
                <a:gd name="connsiteX9" fmla="*/ 4824613 w 7199235"/>
                <a:gd name="connsiteY9" fmla="*/ 3747905 h 3747905"/>
                <a:gd name="connsiteX10" fmla="*/ 4703598 w 7199235"/>
                <a:gd name="connsiteY10" fmla="*/ 3747905 h 3747905"/>
                <a:gd name="connsiteX11" fmla="*/ 142497 w 7199235"/>
                <a:gd name="connsiteY11" fmla="*/ 3747905 h 3747905"/>
                <a:gd name="connsiteX12" fmla="*/ 0 w 7199235"/>
                <a:gd name="connsiteY12" fmla="*/ 3605408 h 3747905"/>
                <a:gd name="connsiteX13" fmla="*/ 0 w 7199235"/>
                <a:gd name="connsiteY13" fmla="*/ 146402 h 3747905"/>
                <a:gd name="connsiteX14" fmla="*/ 118643 w 7199235"/>
                <a:gd name="connsiteY14"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14" fmla="*/ 1299796 w 7199235"/>
                <a:gd name="connsiteY14" fmla="*/ 91440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02740 w 7199235"/>
                <a:gd name="connsiteY13" fmla="*/ 3905 h 374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235" h="3747905">
                  <a:moveTo>
                    <a:pt x="1208356" y="0"/>
                  </a:moveTo>
                  <a:lnTo>
                    <a:pt x="4824613" y="3905"/>
                  </a:lnTo>
                  <a:cubicBezTo>
                    <a:pt x="4903312" y="3905"/>
                    <a:pt x="4967110" y="67703"/>
                    <a:pt x="4967110" y="146402"/>
                  </a:cubicBezTo>
                  <a:lnTo>
                    <a:pt x="4967110" y="482407"/>
                  </a:lnTo>
                  <a:lnTo>
                    <a:pt x="7065533" y="482407"/>
                  </a:lnTo>
                  <a:cubicBezTo>
                    <a:pt x="7139375" y="482407"/>
                    <a:pt x="7199235" y="542267"/>
                    <a:pt x="7199235" y="616109"/>
                  </a:cubicBezTo>
                  <a:lnTo>
                    <a:pt x="7199235" y="3614203"/>
                  </a:lnTo>
                  <a:cubicBezTo>
                    <a:pt x="7199235" y="3688045"/>
                    <a:pt x="7139375" y="3747905"/>
                    <a:pt x="7065533" y="3747905"/>
                  </a:cubicBezTo>
                  <a:lnTo>
                    <a:pt x="4824613" y="3747905"/>
                  </a:lnTo>
                  <a:lnTo>
                    <a:pt x="4703598" y="3747905"/>
                  </a:lnTo>
                  <a:lnTo>
                    <a:pt x="142497" y="3747905"/>
                  </a:lnTo>
                  <a:cubicBezTo>
                    <a:pt x="63798" y="3747905"/>
                    <a:pt x="0" y="3684107"/>
                    <a:pt x="0" y="3605408"/>
                  </a:cubicBezTo>
                  <a:lnTo>
                    <a:pt x="0" y="146402"/>
                  </a:lnTo>
                  <a:cubicBezTo>
                    <a:pt x="0" y="51801"/>
                    <a:pt x="39944" y="3905"/>
                    <a:pt x="102740" y="3905"/>
                  </a:cubicBezTo>
                </a:path>
              </a:pathLst>
            </a:custGeom>
            <a:solidFill>
              <a:schemeClr val="bg1"/>
            </a:solidFill>
            <a:ln cap="rnd">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72000" rtlCol="0" anchor="t">
              <a:noAutofit/>
            </a:bodyPr>
            <a:lstStyle/>
            <a:p>
              <a:pPr algn="just">
                <a:lnSpc>
                  <a:spcPct val="110000"/>
                </a:lnSpc>
              </a:pPr>
              <a:r>
                <a:rPr lang="en-US" altLang="ja-JP" sz="1400" b="1" dirty="0">
                  <a:solidFill>
                    <a:schemeClr val="tx1">
                      <a:lumMod val="75000"/>
                      <a:lumOff val="25000"/>
                    </a:schemeClr>
                  </a:solidFill>
                </a:rPr>
                <a:t>AI</a:t>
              </a:r>
              <a:r>
                <a:rPr lang="ja-JP" altLang="en-US" sz="1400" b="1" dirty="0">
                  <a:solidFill>
                    <a:schemeClr val="tx1">
                      <a:lumMod val="75000"/>
                      <a:lumOff val="25000"/>
                    </a:schemeClr>
                  </a:solidFill>
                </a:rPr>
                <a:t>による自律制御</a:t>
              </a:r>
            </a:p>
            <a:p>
              <a:pPr algn="just">
                <a:lnSpc>
                  <a:spcPct val="110000"/>
                </a:lnSpc>
                <a:spcBef>
                  <a:spcPts val="600"/>
                </a:spcBef>
              </a:pPr>
              <a:r>
                <a:rPr lang="ja-JP" altLang="en-US" sz="1400" dirty="0">
                  <a:solidFill>
                    <a:schemeClr val="tx1">
                      <a:lumMod val="75000"/>
                      <a:lumOff val="25000"/>
                    </a:schemeClr>
                  </a:solidFill>
                </a:rPr>
                <a:t>本実証実験では、蒸留塔の留出物の品質や液面レベルを適切な状態に保ち、かつ排熱を熱源として最大限に活用するという複雑な条件を</a:t>
              </a:r>
              <a:r>
                <a:rPr lang="en-US" altLang="ja-JP" sz="1400" dirty="0">
                  <a:solidFill>
                    <a:schemeClr val="tx1">
                      <a:lumMod val="75000"/>
                      <a:lumOff val="25000"/>
                    </a:schemeClr>
                  </a:solidFill>
                </a:rPr>
                <a:t>AI</a:t>
              </a:r>
              <a:r>
                <a:rPr lang="ja-JP" altLang="en-US" sz="1400" dirty="0">
                  <a:solidFill>
                    <a:schemeClr val="tx1">
                      <a:lumMod val="75000"/>
                      <a:lumOff val="25000"/>
                    </a:schemeClr>
                  </a:solidFill>
                </a:rPr>
                <a:t>が満たし、品質の安定化、高収量</a:t>
              </a:r>
              <a:r>
                <a:rPr lang="en-US" altLang="ja-JP" sz="1050" baseline="30000" dirty="0">
                  <a:solidFill>
                    <a:schemeClr val="tx1">
                      <a:lumMod val="75000"/>
                      <a:lumOff val="25000"/>
                    </a:schemeClr>
                  </a:solidFill>
                </a:rPr>
                <a:t>※1</a:t>
              </a:r>
              <a:r>
                <a:rPr lang="ja-JP" altLang="en-US" sz="1400" dirty="0">
                  <a:solidFill>
                    <a:schemeClr val="tx1">
                      <a:lumMod val="75000"/>
                      <a:lumOff val="25000"/>
                    </a:schemeClr>
                  </a:solidFill>
                </a:rPr>
                <a:t>、省エネ制御を実現しました。</a:t>
              </a:r>
              <a:endParaRPr lang="en-US" altLang="ja-JP" sz="1400" dirty="0">
                <a:solidFill>
                  <a:schemeClr val="tx1">
                    <a:lumMod val="75000"/>
                    <a:lumOff val="25000"/>
                  </a:schemeClr>
                </a:solidFill>
              </a:endParaRPr>
            </a:p>
            <a:p>
              <a:pPr algn="just">
                <a:lnSpc>
                  <a:spcPct val="110000"/>
                </a:lnSpc>
                <a:spcBef>
                  <a:spcPts val="600"/>
                </a:spcBef>
              </a:pPr>
              <a:r>
                <a:rPr lang="ja-JP" altLang="en-US" sz="1400" dirty="0">
                  <a:solidFill>
                    <a:schemeClr val="tx1">
                      <a:lumMod val="75000"/>
                      <a:lumOff val="25000"/>
                    </a:schemeClr>
                  </a:solidFill>
                </a:rPr>
                <a:t>排熱の活用は省エネの有効な手段ですが、排熱の熱量はプラントの操業状態や天候などによって左右される非常に不安定なものであることから、排熱を活用した生産プロセスを自動化することはこれまで非常に困難でした。</a:t>
              </a:r>
              <a:r>
                <a:rPr lang="en-US" altLang="ja-JP" sz="1400" dirty="0">
                  <a:solidFill>
                    <a:schemeClr val="tx1">
                      <a:lumMod val="75000"/>
                      <a:lumOff val="25000"/>
                    </a:schemeClr>
                  </a:solidFill>
                </a:rPr>
                <a:t>AI</a:t>
              </a:r>
              <a:r>
                <a:rPr lang="ja-JP" altLang="en-US" sz="1400" dirty="0">
                  <a:solidFill>
                    <a:schemeClr val="tx1">
                      <a:lumMod val="75000"/>
                      <a:lumOff val="25000"/>
                    </a:schemeClr>
                  </a:solidFill>
                </a:rPr>
                <a:t>による自律制御がこの課題を解決し、省エネに大きく貢献しました。</a:t>
              </a:r>
              <a:endParaRPr lang="en-US" altLang="ja-JP" sz="1400" dirty="0">
                <a:solidFill>
                  <a:schemeClr val="tx1">
                    <a:lumMod val="75000"/>
                    <a:lumOff val="25000"/>
                  </a:schemeClr>
                </a:solidFill>
              </a:endParaRPr>
            </a:p>
            <a:p>
              <a:pPr algn="just">
                <a:lnSpc>
                  <a:spcPct val="110000"/>
                </a:lnSpc>
                <a:spcBef>
                  <a:spcPts val="600"/>
                </a:spcBef>
              </a:pPr>
              <a:r>
                <a:rPr lang="en-US" altLang="ja-JP" sz="1000" dirty="0">
                  <a:solidFill>
                    <a:schemeClr val="tx1">
                      <a:lumMod val="75000"/>
                      <a:lumOff val="25000"/>
                    </a:schemeClr>
                  </a:solidFill>
                </a:rPr>
                <a:t>※1 </a:t>
              </a:r>
              <a:r>
                <a:rPr lang="ja-JP" altLang="en-US" sz="1000" dirty="0">
                  <a:solidFill>
                    <a:schemeClr val="tx1">
                      <a:lumMod val="75000"/>
                      <a:lumOff val="25000"/>
                    </a:schemeClr>
                  </a:solidFill>
                </a:rPr>
                <a:t>収量：精製過程において、原料から実際に得られた目的生産物の量。</a:t>
              </a:r>
              <a:endParaRPr lang="en-US" altLang="ja-JP" sz="1000" dirty="0">
                <a:solidFill>
                  <a:schemeClr val="tx1">
                    <a:lumMod val="75000"/>
                    <a:lumOff val="25000"/>
                  </a:schemeClr>
                </a:solidFill>
              </a:endParaRPr>
            </a:p>
            <a:p>
              <a:pPr algn="just">
                <a:lnSpc>
                  <a:spcPct val="110000"/>
                </a:lnSpc>
                <a:spcBef>
                  <a:spcPts val="600"/>
                </a:spcBef>
              </a:pPr>
              <a:endParaRPr lang="en-US" altLang="ja-JP" sz="1400" dirty="0">
                <a:solidFill>
                  <a:schemeClr val="tx1">
                    <a:lumMod val="75000"/>
                    <a:lumOff val="25000"/>
                  </a:schemeClr>
                </a:solidFill>
              </a:endParaRPr>
            </a:p>
            <a:p>
              <a:pPr algn="just">
                <a:lnSpc>
                  <a:spcPct val="110000"/>
                </a:lnSpc>
                <a:spcBef>
                  <a:spcPts val="600"/>
                </a:spcBef>
              </a:pPr>
              <a:endParaRPr lang="ja-JP" altLang="en-US" sz="1400" dirty="0">
                <a:solidFill>
                  <a:schemeClr val="tx1">
                    <a:lumMod val="75000"/>
                    <a:lumOff val="25000"/>
                  </a:schemeClr>
                </a:solidFill>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5123767" y="2367777"/>
              <a:ext cx="392182" cy="253022"/>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HOW</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080ED70A-DD4D-4D22-84AF-54212245E444}"/>
              </a:ext>
            </a:extLst>
          </p:cNvPr>
          <p:cNvGrpSpPr/>
          <p:nvPr/>
        </p:nvGrpSpPr>
        <p:grpSpPr>
          <a:xfrm>
            <a:off x="515937" y="901282"/>
            <a:ext cx="8928000" cy="1199431"/>
            <a:chOff x="515937" y="748524"/>
            <a:chExt cx="8928000" cy="1473968"/>
          </a:xfrm>
        </p:grpSpPr>
        <p:sp>
          <p:nvSpPr>
            <p:cNvPr id="20" name="楕円 55">
              <a:extLst>
                <a:ext uri="{FF2B5EF4-FFF2-40B4-BE49-F238E27FC236}">
                  <a16:creationId xmlns:a16="http://schemas.microsoft.com/office/drawing/2014/main" id="{E3F41051-32BF-433A-A7D3-93E59F737DE7}"/>
                </a:ext>
              </a:extLst>
            </p:cNvPr>
            <p:cNvSpPr/>
            <p:nvPr/>
          </p:nvSpPr>
          <p:spPr>
            <a:xfrm>
              <a:off x="515937" y="998492"/>
              <a:ext cx="8928000" cy="1224000"/>
            </a:xfrm>
            <a:custGeom>
              <a:avLst/>
              <a:gdLst>
                <a:gd name="connsiteX0" fmla="*/ 0 w 8928000"/>
                <a:gd name="connsiteY0" fmla="*/ 124226 h 1008000"/>
                <a:gd name="connsiteX1" fmla="*/ 124226 w 8928000"/>
                <a:gd name="connsiteY1" fmla="*/ 0 h 1008000"/>
                <a:gd name="connsiteX2" fmla="*/ 8803774 w 8928000"/>
                <a:gd name="connsiteY2" fmla="*/ 0 h 1008000"/>
                <a:gd name="connsiteX3" fmla="*/ 8928000 w 8928000"/>
                <a:gd name="connsiteY3" fmla="*/ 124226 h 1008000"/>
                <a:gd name="connsiteX4" fmla="*/ 8928000 w 8928000"/>
                <a:gd name="connsiteY4" fmla="*/ 883774 h 1008000"/>
                <a:gd name="connsiteX5" fmla="*/ 8803774 w 8928000"/>
                <a:gd name="connsiteY5" fmla="*/ 1008000 h 1008000"/>
                <a:gd name="connsiteX6" fmla="*/ 124226 w 8928000"/>
                <a:gd name="connsiteY6" fmla="*/ 1008000 h 1008000"/>
                <a:gd name="connsiteX7" fmla="*/ 0 w 8928000"/>
                <a:gd name="connsiteY7" fmla="*/ 883774 h 1008000"/>
                <a:gd name="connsiteX8" fmla="*/ 0 w 8928000"/>
                <a:gd name="connsiteY8" fmla="*/ 124226 h 1008000"/>
                <a:gd name="connsiteX0" fmla="*/ 0 w 8928000"/>
                <a:gd name="connsiteY0" fmla="*/ 124226 h 1008000"/>
                <a:gd name="connsiteX1" fmla="*/ 124226 w 8928000"/>
                <a:gd name="connsiteY1" fmla="*/ 0 h 1008000"/>
                <a:gd name="connsiteX2" fmla="*/ 1153837 w 8928000"/>
                <a:gd name="connsiteY2" fmla="*/ 949 h 1008000"/>
                <a:gd name="connsiteX3" fmla="*/ 8803774 w 8928000"/>
                <a:gd name="connsiteY3" fmla="*/ 0 h 1008000"/>
                <a:gd name="connsiteX4" fmla="*/ 8928000 w 8928000"/>
                <a:gd name="connsiteY4" fmla="*/ 124226 h 1008000"/>
                <a:gd name="connsiteX5" fmla="*/ 8928000 w 8928000"/>
                <a:gd name="connsiteY5" fmla="*/ 883774 h 1008000"/>
                <a:gd name="connsiteX6" fmla="*/ 8803774 w 8928000"/>
                <a:gd name="connsiteY6" fmla="*/ 1008000 h 1008000"/>
                <a:gd name="connsiteX7" fmla="*/ 124226 w 8928000"/>
                <a:gd name="connsiteY7" fmla="*/ 1008000 h 1008000"/>
                <a:gd name="connsiteX8" fmla="*/ 0 w 8928000"/>
                <a:gd name="connsiteY8" fmla="*/ 883774 h 1008000"/>
                <a:gd name="connsiteX9" fmla="*/ 0 w 8928000"/>
                <a:gd name="connsiteY9" fmla="*/ 124226 h 1008000"/>
                <a:gd name="connsiteX0" fmla="*/ 1153837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 name="connsiteX9" fmla="*/ 1245277 w 8928000"/>
                <a:gd name="connsiteY9" fmla="*/ 92389 h 1008000"/>
                <a:gd name="connsiteX0" fmla="*/ 1153837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 name="connsiteX0" fmla="*/ 1216899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1008000">
                  <a:moveTo>
                    <a:pt x="1216899" y="949"/>
                  </a:moveTo>
                  <a:lnTo>
                    <a:pt x="8803774" y="0"/>
                  </a:lnTo>
                  <a:cubicBezTo>
                    <a:pt x="8872382" y="0"/>
                    <a:pt x="8928000" y="55618"/>
                    <a:pt x="8928000" y="124226"/>
                  </a:cubicBezTo>
                  <a:lnTo>
                    <a:pt x="8928000" y="883774"/>
                  </a:lnTo>
                  <a:cubicBezTo>
                    <a:pt x="8928000" y="952382"/>
                    <a:pt x="8872382" y="1008000"/>
                    <a:pt x="8803774" y="1008000"/>
                  </a:cubicBezTo>
                  <a:lnTo>
                    <a:pt x="124226" y="1008000"/>
                  </a:lnTo>
                  <a:cubicBezTo>
                    <a:pt x="55618" y="1008000"/>
                    <a:pt x="0" y="952382"/>
                    <a:pt x="0" y="883774"/>
                  </a:cubicBezTo>
                  <a:lnTo>
                    <a:pt x="0" y="124226"/>
                  </a:lnTo>
                  <a:cubicBezTo>
                    <a:pt x="0" y="55618"/>
                    <a:pt x="55618" y="0"/>
                    <a:pt x="124226" y="0"/>
                  </a:cubicBezTo>
                </a:path>
              </a:pathLst>
            </a:custGeom>
            <a:solidFill>
              <a:schemeClr val="bg1"/>
            </a:solidFill>
            <a:ln cap="rnd">
              <a:solidFill>
                <a:srgbClr val="FDD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r>
                <a:rPr lang="ja-JP" altLang="en-US" sz="1400" dirty="0">
                  <a:solidFill>
                    <a:schemeClr val="tx1">
                      <a:lumMod val="75000"/>
                      <a:lumOff val="25000"/>
                    </a:schemeClr>
                  </a:solidFill>
                </a:rPr>
                <a:t>実際のプラントでは、物理的、化学的な事象が運転に複雑に影響するため、その制御においては熟練運転員のノウハウに頼る部分が多いという現状があります。高いレベルの安全性を担保し、かつ少ない手間でどう自律制御に移行できるかが大きな課題であり、今回の成果はその解決の糸口になることが期待できます。</a:t>
              </a:r>
              <a:endParaRPr lang="ja-JP" altLang="en-US" sz="1400" dirty="0">
                <a:solidFill>
                  <a:schemeClr val="tx1"/>
                </a:solidFill>
              </a:endParaRPr>
            </a:p>
          </p:txBody>
        </p:sp>
        <p:sp>
          <p:nvSpPr>
            <p:cNvPr id="62" name="フリーフォーム: 図形 61">
              <a:extLst>
                <a:ext uri="{FF2B5EF4-FFF2-40B4-BE49-F238E27FC236}">
                  <a16:creationId xmlns:a16="http://schemas.microsoft.com/office/drawing/2014/main" id="{E50424D4-F468-48B6-B03F-A60E0F3D6191}"/>
                </a:ext>
              </a:extLst>
            </p:cNvPr>
            <p:cNvSpPr>
              <a:spLocks/>
            </p:cNvSpPr>
            <p:nvPr/>
          </p:nvSpPr>
          <p:spPr>
            <a:xfrm>
              <a:off x="647999" y="748524"/>
              <a:ext cx="435365" cy="345876"/>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WHY</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grpSp>
      <p:pic>
        <p:nvPicPr>
          <p:cNvPr id="7" name="図 6">
            <a:extLst>
              <a:ext uri="{FF2B5EF4-FFF2-40B4-BE49-F238E27FC236}">
                <a16:creationId xmlns:a16="http://schemas.microsoft.com/office/drawing/2014/main" id="{6B5ED27D-EE8D-B373-DBB9-CEEF69AE9DCE}"/>
              </a:ext>
            </a:extLst>
          </p:cNvPr>
          <p:cNvPicPr>
            <a:picLocks noChangeAspect="1"/>
          </p:cNvPicPr>
          <p:nvPr/>
        </p:nvPicPr>
        <p:blipFill>
          <a:blip r:embed="rId3"/>
          <a:stretch>
            <a:fillRect/>
          </a:stretch>
        </p:blipFill>
        <p:spPr>
          <a:xfrm>
            <a:off x="10107438" y="3429000"/>
            <a:ext cx="1407499" cy="1491948"/>
          </a:xfrm>
          <a:prstGeom prst="rect">
            <a:avLst/>
          </a:prstGeom>
        </p:spPr>
      </p:pic>
      <p:sp>
        <p:nvSpPr>
          <p:cNvPr id="11" name="テキスト ボックス 10">
            <a:extLst>
              <a:ext uri="{FF2B5EF4-FFF2-40B4-BE49-F238E27FC236}">
                <a16:creationId xmlns:a16="http://schemas.microsoft.com/office/drawing/2014/main" id="{4E205830-C25E-D2DA-0900-203585C4A17E}"/>
              </a:ext>
            </a:extLst>
          </p:cNvPr>
          <p:cNvSpPr txBox="1"/>
          <p:nvPr/>
        </p:nvSpPr>
        <p:spPr>
          <a:xfrm>
            <a:off x="9971916" y="5235115"/>
            <a:ext cx="1765815" cy="400110"/>
          </a:xfrm>
          <a:prstGeom prst="rect">
            <a:avLst/>
          </a:prstGeom>
          <a:noFill/>
        </p:spPr>
        <p:txBody>
          <a:bodyPr wrap="square">
            <a:spAutoFit/>
          </a:bodyPr>
          <a:lstStyle/>
          <a:p>
            <a:r>
              <a:rPr lang="en-US" altLang="ja-JP" sz="1000" dirty="0"/>
              <a:t>ENEOS</a:t>
            </a:r>
            <a:r>
              <a:rPr lang="ja-JP" altLang="en-US" sz="1000" dirty="0"/>
              <a:t>マテリアル化学プラント</a:t>
            </a:r>
          </a:p>
          <a:p>
            <a:r>
              <a:rPr lang="ja-JP" altLang="en-US" sz="1000" dirty="0"/>
              <a:t>（旧</a:t>
            </a:r>
            <a:r>
              <a:rPr lang="en-US" altLang="ja-JP" sz="1000" dirty="0"/>
              <a:t>JSR</a:t>
            </a:r>
            <a:r>
              <a:rPr lang="ja-JP" altLang="en-US" sz="1000" dirty="0"/>
              <a:t>化学プラント）</a:t>
            </a:r>
          </a:p>
        </p:txBody>
      </p:sp>
      <p:grpSp>
        <p:nvGrpSpPr>
          <p:cNvPr id="4" name="グループ化 3">
            <a:extLst>
              <a:ext uri="{FF2B5EF4-FFF2-40B4-BE49-F238E27FC236}">
                <a16:creationId xmlns:a16="http://schemas.microsoft.com/office/drawing/2014/main" id="{34475F4E-3AD9-6904-298C-ACC111B6670D}"/>
              </a:ext>
            </a:extLst>
          </p:cNvPr>
          <p:cNvGrpSpPr/>
          <p:nvPr/>
        </p:nvGrpSpPr>
        <p:grpSpPr>
          <a:xfrm>
            <a:off x="9598696" y="1024769"/>
            <a:ext cx="1913682" cy="1668900"/>
            <a:chOff x="9767223" y="1024769"/>
            <a:chExt cx="1913682" cy="1668900"/>
          </a:xfrm>
        </p:grpSpPr>
        <p:sp>
          <p:nvSpPr>
            <p:cNvPr id="6" name="正方形/長方形 5">
              <a:extLst>
                <a:ext uri="{FF2B5EF4-FFF2-40B4-BE49-F238E27FC236}">
                  <a16:creationId xmlns:a16="http://schemas.microsoft.com/office/drawing/2014/main" id="{A6D054A6-AFAE-BFCF-FC33-9AEF4F32C232}"/>
                </a:ext>
              </a:extLst>
            </p:cNvPr>
            <p:cNvSpPr/>
            <p:nvPr/>
          </p:nvSpPr>
          <p:spPr>
            <a:xfrm>
              <a:off x="9869897" y="1024769"/>
              <a:ext cx="170833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企業や社会の</a:t>
              </a:r>
            </a:p>
            <a:p>
              <a:pPr algn="ctr"/>
              <a:r>
                <a:rPr kumimoji="1" lang="ja-JP" altLang="en-US" sz="1400" b="1" dirty="0">
                  <a:solidFill>
                    <a:schemeClr val="tx1">
                      <a:lumMod val="75000"/>
                      <a:lumOff val="25000"/>
                    </a:schemeClr>
                  </a:solidFill>
                </a:rPr>
                <a:t>効率化</a:t>
              </a:r>
            </a:p>
            <a:p>
              <a:pPr algn="ctr">
                <a:spcBef>
                  <a:spcPts val="4200"/>
                </a:spcBef>
              </a:pPr>
              <a:r>
                <a:rPr kumimoji="1" lang="en-US" altLang="ja-JP" sz="1200" dirty="0">
                  <a:solidFill>
                    <a:schemeClr val="tx1">
                      <a:lumMod val="75000"/>
                      <a:lumOff val="25000"/>
                    </a:schemeClr>
                  </a:solidFill>
                </a:rPr>
                <a:t>DX</a:t>
              </a:r>
              <a:r>
                <a:rPr kumimoji="1" lang="ja-JP" altLang="en-US" sz="1200" dirty="0">
                  <a:solidFill>
                    <a:schemeClr val="tx1">
                      <a:lumMod val="75000"/>
                      <a:lumOff val="25000"/>
                    </a:schemeClr>
                  </a:solidFill>
                </a:rPr>
                <a:t>による生産の効率化、</a:t>
              </a:r>
            </a:p>
            <a:p>
              <a:pPr algn="ctr"/>
              <a:r>
                <a:rPr kumimoji="1" lang="ja-JP" altLang="en-US" sz="1200" dirty="0">
                  <a:solidFill>
                    <a:schemeClr val="tx1">
                      <a:lumMod val="75000"/>
                      <a:lumOff val="25000"/>
                    </a:schemeClr>
                  </a:solidFill>
                </a:rPr>
                <a:t>自律化と資源・エネルギー</a:t>
              </a:r>
            </a:p>
            <a:p>
              <a:pPr algn="ctr"/>
              <a:r>
                <a:rPr kumimoji="1" lang="ja-JP" altLang="en-US" sz="1200" dirty="0">
                  <a:solidFill>
                    <a:schemeClr val="tx1">
                      <a:lumMod val="75000"/>
                      <a:lumOff val="25000"/>
                    </a:schemeClr>
                  </a:solidFill>
                </a:rPr>
                <a:t>の効率的利用</a:t>
              </a:r>
            </a:p>
          </p:txBody>
        </p:sp>
        <p:grpSp>
          <p:nvGrpSpPr>
            <p:cNvPr id="10" name="グループ化 9">
              <a:extLst>
                <a:ext uri="{FF2B5EF4-FFF2-40B4-BE49-F238E27FC236}">
                  <a16:creationId xmlns:a16="http://schemas.microsoft.com/office/drawing/2014/main" id="{451041DB-789B-2BA6-7C8E-9A6EFC58E097}"/>
                </a:ext>
              </a:extLst>
            </p:cNvPr>
            <p:cNvGrpSpPr/>
            <p:nvPr/>
          </p:nvGrpSpPr>
          <p:grpSpPr>
            <a:xfrm>
              <a:off x="9767223" y="1606489"/>
              <a:ext cx="1913682" cy="360000"/>
              <a:chOff x="7670018" y="2770866"/>
              <a:chExt cx="1913682" cy="360000"/>
            </a:xfrm>
          </p:grpSpPr>
          <p:pic>
            <p:nvPicPr>
              <p:cNvPr id="12" name="図 11" descr="アイコン が含まれている画像&#10;&#10;自動的に生成された説明">
                <a:extLst>
                  <a:ext uri="{FF2B5EF4-FFF2-40B4-BE49-F238E27FC236}">
                    <a16:creationId xmlns:a16="http://schemas.microsoft.com/office/drawing/2014/main" id="{83B03C07-D381-7E12-F5F4-5239EE2391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5280" y="2770866"/>
                <a:ext cx="360000" cy="360000"/>
              </a:xfrm>
              <a:prstGeom prst="rect">
                <a:avLst/>
              </a:prstGeom>
            </p:spPr>
          </p:pic>
          <p:pic>
            <p:nvPicPr>
              <p:cNvPr id="13" name="図 12" descr="ロゴ が含まれている画像&#10;&#10;自動的に生成された説明">
                <a:extLst>
                  <a:ext uri="{FF2B5EF4-FFF2-40B4-BE49-F238E27FC236}">
                    <a16:creationId xmlns:a16="http://schemas.microsoft.com/office/drawing/2014/main" id="{BE6600B9-15F6-C518-B9BB-F93A77FD83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23700" y="2770866"/>
                <a:ext cx="360000" cy="360000"/>
              </a:xfrm>
              <a:prstGeom prst="rect">
                <a:avLst/>
              </a:prstGeom>
            </p:spPr>
          </p:pic>
          <p:pic>
            <p:nvPicPr>
              <p:cNvPr id="14" name="図 13" descr="アイコン&#10;&#10;自動的に生成された説明">
                <a:extLst>
                  <a:ext uri="{FF2B5EF4-FFF2-40B4-BE49-F238E27FC236}">
                    <a16:creationId xmlns:a16="http://schemas.microsoft.com/office/drawing/2014/main" id="{660ED46C-02FE-FD58-1172-38430A69C5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70018" y="2770866"/>
                <a:ext cx="360000" cy="360000"/>
              </a:xfrm>
              <a:prstGeom prst="rect">
                <a:avLst/>
              </a:prstGeom>
            </p:spPr>
          </p:pic>
          <p:pic>
            <p:nvPicPr>
              <p:cNvPr id="15" name="図 14" descr="アイコン&#10;&#10;自動的に生成された説明">
                <a:extLst>
                  <a:ext uri="{FF2B5EF4-FFF2-40B4-BE49-F238E27FC236}">
                    <a16:creationId xmlns:a16="http://schemas.microsoft.com/office/drawing/2014/main" id="{32773CCA-B5A6-5B96-42E7-FDFED28880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58438" y="2770866"/>
                <a:ext cx="360000" cy="360000"/>
              </a:xfrm>
              <a:prstGeom prst="rect">
                <a:avLst/>
              </a:prstGeom>
            </p:spPr>
          </p:pic>
          <p:pic>
            <p:nvPicPr>
              <p:cNvPr id="16" name="図 15" descr="アイコン が含まれている画像&#10;&#10;自動的に生成された説明">
                <a:extLst>
                  <a:ext uri="{FF2B5EF4-FFF2-40B4-BE49-F238E27FC236}">
                    <a16:creationId xmlns:a16="http://schemas.microsoft.com/office/drawing/2014/main" id="{11AD7E1F-20C6-F0C1-968E-BFCFF55682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46859" y="2770866"/>
                <a:ext cx="360000" cy="360000"/>
              </a:xfrm>
              <a:prstGeom prst="rect">
                <a:avLst/>
              </a:prstGeom>
            </p:spPr>
          </p:pic>
        </p:grpSp>
      </p:grpSp>
    </p:spTree>
    <p:extLst>
      <p:ext uri="{BB962C8B-B14F-4D97-AF65-F5344CB8AC3E}">
        <p14:creationId xmlns:p14="http://schemas.microsoft.com/office/powerpoint/2010/main" val="3986916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楕円 55">
            <a:extLst>
              <a:ext uri="{FF2B5EF4-FFF2-40B4-BE49-F238E27FC236}">
                <a16:creationId xmlns:a16="http://schemas.microsoft.com/office/drawing/2014/main" id="{E3F41051-32BF-433A-A7D3-93E59F737DE7}"/>
              </a:ext>
            </a:extLst>
          </p:cNvPr>
          <p:cNvSpPr/>
          <p:nvPr/>
        </p:nvSpPr>
        <p:spPr>
          <a:xfrm>
            <a:off x="648000" y="1352317"/>
            <a:ext cx="8615779" cy="1152394"/>
          </a:xfrm>
          <a:custGeom>
            <a:avLst/>
            <a:gdLst>
              <a:gd name="connsiteX0" fmla="*/ 0 w 5652000"/>
              <a:gd name="connsiteY0" fmla="*/ 102619 h 1512000"/>
              <a:gd name="connsiteX1" fmla="*/ 102619 w 5652000"/>
              <a:gd name="connsiteY1" fmla="*/ 0 h 1512000"/>
              <a:gd name="connsiteX2" fmla="*/ 5549381 w 5652000"/>
              <a:gd name="connsiteY2" fmla="*/ 0 h 1512000"/>
              <a:gd name="connsiteX3" fmla="*/ 5652000 w 5652000"/>
              <a:gd name="connsiteY3" fmla="*/ 102619 h 1512000"/>
              <a:gd name="connsiteX4" fmla="*/ 5652000 w 5652000"/>
              <a:gd name="connsiteY4" fmla="*/ 1409381 h 1512000"/>
              <a:gd name="connsiteX5" fmla="*/ 5549381 w 5652000"/>
              <a:gd name="connsiteY5" fmla="*/ 1512000 h 1512000"/>
              <a:gd name="connsiteX6" fmla="*/ 102619 w 5652000"/>
              <a:gd name="connsiteY6" fmla="*/ 1512000 h 1512000"/>
              <a:gd name="connsiteX7" fmla="*/ 0 w 5652000"/>
              <a:gd name="connsiteY7" fmla="*/ 1409381 h 1512000"/>
              <a:gd name="connsiteX8" fmla="*/ 0 w 5652000"/>
              <a:gd name="connsiteY8" fmla="*/ 102619 h 1512000"/>
              <a:gd name="connsiteX0" fmla="*/ 0 w 5652000"/>
              <a:gd name="connsiteY0" fmla="*/ 102619 h 1512000"/>
              <a:gd name="connsiteX1" fmla="*/ 102619 w 5652000"/>
              <a:gd name="connsiteY1" fmla="*/ 0 h 1512000"/>
              <a:gd name="connsiteX2" fmla="*/ 1193593 w 5652000"/>
              <a:gd name="connsiteY2" fmla="*/ 949 h 1512000"/>
              <a:gd name="connsiteX3" fmla="*/ 5549381 w 5652000"/>
              <a:gd name="connsiteY3" fmla="*/ 0 h 1512000"/>
              <a:gd name="connsiteX4" fmla="*/ 5652000 w 5652000"/>
              <a:gd name="connsiteY4" fmla="*/ 102619 h 1512000"/>
              <a:gd name="connsiteX5" fmla="*/ 5652000 w 5652000"/>
              <a:gd name="connsiteY5" fmla="*/ 1409381 h 1512000"/>
              <a:gd name="connsiteX6" fmla="*/ 5549381 w 5652000"/>
              <a:gd name="connsiteY6" fmla="*/ 1512000 h 1512000"/>
              <a:gd name="connsiteX7" fmla="*/ 102619 w 5652000"/>
              <a:gd name="connsiteY7" fmla="*/ 1512000 h 1512000"/>
              <a:gd name="connsiteX8" fmla="*/ 0 w 5652000"/>
              <a:gd name="connsiteY8" fmla="*/ 1409381 h 1512000"/>
              <a:gd name="connsiteX9" fmla="*/ 0 w 5652000"/>
              <a:gd name="connsiteY9" fmla="*/ 102619 h 1512000"/>
              <a:gd name="connsiteX0" fmla="*/ 1193593 w 5652000"/>
              <a:gd name="connsiteY0" fmla="*/ 949 h 1512000"/>
              <a:gd name="connsiteX1" fmla="*/ 5549381 w 5652000"/>
              <a:gd name="connsiteY1" fmla="*/ 0 h 1512000"/>
              <a:gd name="connsiteX2" fmla="*/ 5652000 w 5652000"/>
              <a:gd name="connsiteY2" fmla="*/ 102619 h 1512000"/>
              <a:gd name="connsiteX3" fmla="*/ 5652000 w 5652000"/>
              <a:gd name="connsiteY3" fmla="*/ 1409381 h 1512000"/>
              <a:gd name="connsiteX4" fmla="*/ 5549381 w 5652000"/>
              <a:gd name="connsiteY4" fmla="*/ 1512000 h 1512000"/>
              <a:gd name="connsiteX5" fmla="*/ 102619 w 5652000"/>
              <a:gd name="connsiteY5" fmla="*/ 1512000 h 1512000"/>
              <a:gd name="connsiteX6" fmla="*/ 0 w 5652000"/>
              <a:gd name="connsiteY6" fmla="*/ 1409381 h 1512000"/>
              <a:gd name="connsiteX7" fmla="*/ 0 w 5652000"/>
              <a:gd name="connsiteY7" fmla="*/ 102619 h 1512000"/>
              <a:gd name="connsiteX8" fmla="*/ 102619 w 5652000"/>
              <a:gd name="connsiteY8" fmla="*/ 0 h 1512000"/>
              <a:gd name="connsiteX9" fmla="*/ 1285033 w 5652000"/>
              <a:gd name="connsiteY9" fmla="*/ 92389 h 1512000"/>
              <a:gd name="connsiteX0" fmla="*/ 1193593 w 5652000"/>
              <a:gd name="connsiteY0" fmla="*/ 949 h 1512000"/>
              <a:gd name="connsiteX1" fmla="*/ 5549381 w 5652000"/>
              <a:gd name="connsiteY1" fmla="*/ 0 h 1512000"/>
              <a:gd name="connsiteX2" fmla="*/ 5652000 w 5652000"/>
              <a:gd name="connsiteY2" fmla="*/ 102619 h 1512000"/>
              <a:gd name="connsiteX3" fmla="*/ 5652000 w 5652000"/>
              <a:gd name="connsiteY3" fmla="*/ 1409381 h 1512000"/>
              <a:gd name="connsiteX4" fmla="*/ 5549381 w 5652000"/>
              <a:gd name="connsiteY4" fmla="*/ 1512000 h 1512000"/>
              <a:gd name="connsiteX5" fmla="*/ 102619 w 5652000"/>
              <a:gd name="connsiteY5" fmla="*/ 1512000 h 1512000"/>
              <a:gd name="connsiteX6" fmla="*/ 0 w 5652000"/>
              <a:gd name="connsiteY6" fmla="*/ 1409381 h 1512000"/>
              <a:gd name="connsiteX7" fmla="*/ 0 w 5652000"/>
              <a:gd name="connsiteY7" fmla="*/ 102619 h 1512000"/>
              <a:gd name="connsiteX8" fmla="*/ 102619 w 5652000"/>
              <a:gd name="connsiteY8" fmla="*/ 0 h 1512000"/>
              <a:gd name="connsiteX0" fmla="*/ 1391609 w 5652000"/>
              <a:gd name="connsiteY0" fmla="*/ 0 h 1516048"/>
              <a:gd name="connsiteX1" fmla="*/ 5549381 w 5652000"/>
              <a:gd name="connsiteY1" fmla="*/ 4048 h 1516048"/>
              <a:gd name="connsiteX2" fmla="*/ 5652000 w 5652000"/>
              <a:gd name="connsiteY2" fmla="*/ 106667 h 1516048"/>
              <a:gd name="connsiteX3" fmla="*/ 5652000 w 5652000"/>
              <a:gd name="connsiteY3" fmla="*/ 1413429 h 1516048"/>
              <a:gd name="connsiteX4" fmla="*/ 5549381 w 5652000"/>
              <a:gd name="connsiteY4" fmla="*/ 1516048 h 1516048"/>
              <a:gd name="connsiteX5" fmla="*/ 102619 w 5652000"/>
              <a:gd name="connsiteY5" fmla="*/ 1516048 h 1516048"/>
              <a:gd name="connsiteX6" fmla="*/ 0 w 5652000"/>
              <a:gd name="connsiteY6" fmla="*/ 1413429 h 1516048"/>
              <a:gd name="connsiteX7" fmla="*/ 0 w 5652000"/>
              <a:gd name="connsiteY7" fmla="*/ 106667 h 1516048"/>
              <a:gd name="connsiteX8" fmla="*/ 102619 w 5652000"/>
              <a:gd name="connsiteY8" fmla="*/ 4048 h 151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2000" h="1516048">
                <a:moveTo>
                  <a:pt x="1391609" y="0"/>
                </a:moveTo>
                <a:lnTo>
                  <a:pt x="5549381" y="4048"/>
                </a:lnTo>
                <a:cubicBezTo>
                  <a:pt x="5606056" y="4048"/>
                  <a:pt x="5652000" y="49992"/>
                  <a:pt x="5652000" y="106667"/>
                </a:cubicBezTo>
                <a:lnTo>
                  <a:pt x="5652000" y="1413429"/>
                </a:lnTo>
                <a:cubicBezTo>
                  <a:pt x="5652000" y="1470104"/>
                  <a:pt x="5606056" y="1516048"/>
                  <a:pt x="5549381" y="1516048"/>
                </a:cubicBezTo>
                <a:lnTo>
                  <a:pt x="102619" y="1516048"/>
                </a:lnTo>
                <a:cubicBezTo>
                  <a:pt x="45944" y="1516048"/>
                  <a:pt x="0" y="1470104"/>
                  <a:pt x="0" y="1413429"/>
                </a:cubicBezTo>
                <a:lnTo>
                  <a:pt x="0" y="106667"/>
                </a:lnTo>
                <a:cubicBezTo>
                  <a:pt x="0" y="49992"/>
                  <a:pt x="45944" y="4048"/>
                  <a:pt x="102619" y="4048"/>
                </a:cubicBezTo>
              </a:path>
            </a:pathLst>
          </a:custGeom>
          <a:solidFill>
            <a:schemeClr val="bg1"/>
          </a:solidFill>
          <a:ln cap="rnd">
            <a:solidFill>
              <a:srgbClr val="FDD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en-US" altLang="ja-JP" sz="1400" dirty="0">
                <a:solidFill>
                  <a:schemeClr val="tx1">
                    <a:lumMod val="75000"/>
                    <a:lumOff val="25000"/>
                  </a:schemeClr>
                </a:solidFill>
              </a:rPr>
              <a:t>CENTUM</a:t>
            </a:r>
            <a:r>
              <a:rPr lang="ja-JP" altLang="en-US" sz="1400" dirty="0">
                <a:solidFill>
                  <a:schemeClr val="tx1">
                    <a:lumMod val="75000"/>
                    <a:lumOff val="25000"/>
                  </a:schemeClr>
                </a:solidFill>
              </a:rPr>
              <a:t>などのシステムをお客様へ納入する前には、システムが機能要件を満たしているかどうか、実機を用いて動作確認する</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Factory Acceptance Test</a:t>
            </a:r>
            <a:r>
              <a:rPr lang="ja-JP" altLang="en-US" sz="1400" dirty="0">
                <a:solidFill>
                  <a:schemeClr val="tx1">
                    <a:lumMod val="75000"/>
                    <a:lumOff val="25000"/>
                  </a:schemeClr>
                </a:solidFill>
              </a:rPr>
              <a:t>）と呼ばれるテストを実施します。これまで</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は、お客様立会いのもと対面で行われてきましたが、</a:t>
            </a:r>
            <a:r>
              <a:rPr lang="en-US" altLang="ja-JP" sz="1400" dirty="0">
                <a:solidFill>
                  <a:schemeClr val="tx1">
                    <a:lumMod val="75000"/>
                    <a:lumOff val="25000"/>
                  </a:schemeClr>
                </a:solidFill>
              </a:rPr>
              <a:t>COVID-19</a:t>
            </a:r>
            <a:r>
              <a:rPr lang="ja-JP" altLang="en-US" sz="1400" dirty="0">
                <a:solidFill>
                  <a:schemeClr val="tx1">
                    <a:lumMod val="75000"/>
                    <a:lumOff val="25000"/>
                  </a:schemeClr>
                </a:solidFill>
              </a:rPr>
              <a:t>の拡大をきっかけに</a:t>
            </a:r>
            <a:r>
              <a:rPr lang="en-US" altLang="ja-JP" sz="1400" dirty="0">
                <a:solidFill>
                  <a:schemeClr val="tx1">
                    <a:lumMod val="75000"/>
                    <a:lumOff val="25000"/>
                  </a:schemeClr>
                </a:solidFill>
              </a:rPr>
              <a:t>IT</a:t>
            </a:r>
            <a:r>
              <a:rPr lang="ja-JP" altLang="en-US" sz="1400" dirty="0">
                <a:solidFill>
                  <a:schemeClr val="tx1">
                    <a:lumMod val="75000"/>
                    <a:lumOff val="25000"/>
                  </a:schemeClr>
                </a:solidFill>
              </a:rPr>
              <a:t>技術を活用したリモートでの</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のニーズが高まっています。</a:t>
            </a:r>
          </a:p>
        </p:txBody>
      </p:sp>
      <p:sp>
        <p:nvSpPr>
          <p:cNvPr id="42" name="フリーフォーム: 図形 41">
            <a:extLst>
              <a:ext uri="{FF2B5EF4-FFF2-40B4-BE49-F238E27FC236}">
                <a16:creationId xmlns:a16="http://schemas.microsoft.com/office/drawing/2014/main" id="{200B93BA-B114-484F-BBA4-5B2A2DA76F6A}"/>
              </a:ext>
            </a:extLst>
          </p:cNvPr>
          <p:cNvSpPr>
            <a:spLocks/>
          </p:cNvSpPr>
          <p:nvPr/>
        </p:nvSpPr>
        <p:spPr>
          <a:xfrm>
            <a:off x="961116" y="1226317"/>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WHY</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5" y="150627"/>
            <a:ext cx="11490725" cy="482569"/>
          </a:xfrm>
        </p:spPr>
        <p:txBody>
          <a:bodyPr/>
          <a:lstStyle/>
          <a:p>
            <a:r>
              <a:rPr kumimoji="1" lang="en-US" altLang="ja-JP" dirty="0"/>
              <a:t>#08 </a:t>
            </a:r>
            <a:r>
              <a:rPr kumimoji="1" lang="ja-JP" altLang="en-US" dirty="0"/>
              <a:t>効果的かつ効率的なリモート</a:t>
            </a:r>
            <a:r>
              <a:rPr kumimoji="1" lang="en-US" altLang="ja-JP" dirty="0"/>
              <a:t>FAT</a:t>
            </a:r>
            <a:r>
              <a:rPr kumimoji="1" lang="ja-JP" altLang="en-US" dirty="0"/>
              <a:t>の実現</a:t>
            </a:r>
            <a:endParaRPr kumimoji="1" lang="ja-JP" altLang="en-US" sz="2000" dirty="0"/>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grpSp>
        <p:nvGrpSpPr>
          <p:cNvPr id="12" name="グループ化 11">
            <a:extLst>
              <a:ext uri="{FF2B5EF4-FFF2-40B4-BE49-F238E27FC236}">
                <a16:creationId xmlns:a16="http://schemas.microsoft.com/office/drawing/2014/main" id="{329EDEEB-A9BA-4C79-8C16-EFBC2D4D98A3}"/>
              </a:ext>
            </a:extLst>
          </p:cNvPr>
          <p:cNvGrpSpPr/>
          <p:nvPr/>
        </p:nvGrpSpPr>
        <p:grpSpPr>
          <a:xfrm>
            <a:off x="583178" y="2830286"/>
            <a:ext cx="4993825" cy="3235714"/>
            <a:chOff x="1349403" y="3060000"/>
            <a:chExt cx="4628457" cy="3006000"/>
          </a:xfrm>
        </p:grpSpPr>
        <p:sp>
          <p:nvSpPr>
            <p:cNvPr id="18" name="楕円 55">
              <a:extLst>
                <a:ext uri="{FF2B5EF4-FFF2-40B4-BE49-F238E27FC236}">
                  <a16:creationId xmlns:a16="http://schemas.microsoft.com/office/drawing/2014/main" id="{FC3568D6-5BCE-4148-861B-6D45E5D21B7C}"/>
                </a:ext>
              </a:extLst>
            </p:cNvPr>
            <p:cNvSpPr/>
            <p:nvPr/>
          </p:nvSpPr>
          <p:spPr>
            <a:xfrm>
              <a:off x="1349403" y="3186000"/>
              <a:ext cx="4628457" cy="2880000"/>
            </a:xfrm>
            <a:custGeom>
              <a:avLst/>
              <a:gdLst>
                <a:gd name="connsiteX0" fmla="*/ 0 w 3168000"/>
                <a:gd name="connsiteY0" fmla="*/ 110119 h 1512000"/>
                <a:gd name="connsiteX1" fmla="*/ 110119 w 3168000"/>
                <a:gd name="connsiteY1" fmla="*/ 0 h 1512000"/>
                <a:gd name="connsiteX2" fmla="*/ 3057881 w 3168000"/>
                <a:gd name="connsiteY2" fmla="*/ 0 h 1512000"/>
                <a:gd name="connsiteX3" fmla="*/ 3168000 w 3168000"/>
                <a:gd name="connsiteY3" fmla="*/ 110119 h 1512000"/>
                <a:gd name="connsiteX4" fmla="*/ 3168000 w 3168000"/>
                <a:gd name="connsiteY4" fmla="*/ 1401881 h 1512000"/>
                <a:gd name="connsiteX5" fmla="*/ 3057881 w 3168000"/>
                <a:gd name="connsiteY5" fmla="*/ 1512000 h 1512000"/>
                <a:gd name="connsiteX6" fmla="*/ 110119 w 3168000"/>
                <a:gd name="connsiteY6" fmla="*/ 1512000 h 1512000"/>
                <a:gd name="connsiteX7" fmla="*/ 0 w 3168000"/>
                <a:gd name="connsiteY7" fmla="*/ 1401881 h 1512000"/>
                <a:gd name="connsiteX8" fmla="*/ 0 w 3168000"/>
                <a:gd name="connsiteY8" fmla="*/ 110119 h 1512000"/>
                <a:gd name="connsiteX0" fmla="*/ 0 w 3168000"/>
                <a:gd name="connsiteY0" fmla="*/ 111520 h 1513401"/>
                <a:gd name="connsiteX1" fmla="*/ 110119 w 3168000"/>
                <a:gd name="connsiteY1" fmla="*/ 1401 h 1513401"/>
                <a:gd name="connsiteX2" fmla="*/ 1362257 w 3168000"/>
                <a:gd name="connsiteY2" fmla="*/ 0 h 1513401"/>
                <a:gd name="connsiteX3" fmla="*/ 3057881 w 3168000"/>
                <a:gd name="connsiteY3" fmla="*/ 1401 h 1513401"/>
                <a:gd name="connsiteX4" fmla="*/ 3168000 w 3168000"/>
                <a:gd name="connsiteY4" fmla="*/ 111520 h 1513401"/>
                <a:gd name="connsiteX5" fmla="*/ 3168000 w 3168000"/>
                <a:gd name="connsiteY5" fmla="*/ 1403282 h 1513401"/>
                <a:gd name="connsiteX6" fmla="*/ 3057881 w 3168000"/>
                <a:gd name="connsiteY6" fmla="*/ 1513401 h 1513401"/>
                <a:gd name="connsiteX7" fmla="*/ 110119 w 3168000"/>
                <a:gd name="connsiteY7" fmla="*/ 1513401 h 1513401"/>
                <a:gd name="connsiteX8" fmla="*/ 0 w 3168000"/>
                <a:gd name="connsiteY8" fmla="*/ 1403282 h 1513401"/>
                <a:gd name="connsiteX9" fmla="*/ 0 w 3168000"/>
                <a:gd name="connsiteY9" fmla="*/ 111520 h 1513401"/>
                <a:gd name="connsiteX0" fmla="*/ 0 w 3168000"/>
                <a:gd name="connsiteY0" fmla="*/ 111520 h 1513401"/>
                <a:gd name="connsiteX1" fmla="*/ 110119 w 3168000"/>
                <a:gd name="connsiteY1" fmla="*/ 1401 h 1513401"/>
                <a:gd name="connsiteX2" fmla="*/ 1362257 w 3168000"/>
                <a:gd name="connsiteY2" fmla="*/ 0 h 1513401"/>
                <a:gd name="connsiteX3" fmla="*/ 3057881 w 3168000"/>
                <a:gd name="connsiteY3" fmla="*/ 1401 h 1513401"/>
                <a:gd name="connsiteX4" fmla="*/ 3168000 w 3168000"/>
                <a:gd name="connsiteY4" fmla="*/ 111520 h 1513401"/>
                <a:gd name="connsiteX5" fmla="*/ 3168000 w 3168000"/>
                <a:gd name="connsiteY5" fmla="*/ 1403282 h 1513401"/>
                <a:gd name="connsiteX6" fmla="*/ 3057881 w 3168000"/>
                <a:gd name="connsiteY6" fmla="*/ 1513401 h 1513401"/>
                <a:gd name="connsiteX7" fmla="*/ 110119 w 3168000"/>
                <a:gd name="connsiteY7" fmla="*/ 1513401 h 1513401"/>
                <a:gd name="connsiteX8" fmla="*/ 0 w 3168000"/>
                <a:gd name="connsiteY8" fmla="*/ 1403282 h 1513401"/>
                <a:gd name="connsiteX9" fmla="*/ 0 w 3168000"/>
                <a:gd name="connsiteY9" fmla="*/ 111520 h 1513401"/>
                <a:gd name="connsiteX0" fmla="*/ 1362257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9" fmla="*/ 1453697 w 3168000"/>
                <a:gd name="connsiteY9" fmla="*/ 91440 h 1513401"/>
                <a:gd name="connsiteX0" fmla="*/ 1362257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0" fmla="*/ 1209044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0" fmla="*/ 1182628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8000" h="1513401">
                  <a:moveTo>
                    <a:pt x="1182628" y="0"/>
                  </a:moveTo>
                  <a:lnTo>
                    <a:pt x="3057881" y="1401"/>
                  </a:lnTo>
                  <a:cubicBezTo>
                    <a:pt x="3118698" y="1401"/>
                    <a:pt x="3168000" y="50703"/>
                    <a:pt x="3168000" y="111520"/>
                  </a:cubicBezTo>
                  <a:lnTo>
                    <a:pt x="3168000" y="1403282"/>
                  </a:lnTo>
                  <a:cubicBezTo>
                    <a:pt x="3168000" y="1464099"/>
                    <a:pt x="3118698" y="1513401"/>
                    <a:pt x="3057881" y="1513401"/>
                  </a:cubicBezTo>
                  <a:lnTo>
                    <a:pt x="110119" y="1513401"/>
                  </a:lnTo>
                  <a:cubicBezTo>
                    <a:pt x="49302" y="1513401"/>
                    <a:pt x="0" y="1464099"/>
                    <a:pt x="0" y="1403282"/>
                  </a:cubicBezTo>
                  <a:lnTo>
                    <a:pt x="0" y="111520"/>
                  </a:lnTo>
                  <a:cubicBezTo>
                    <a:pt x="0" y="50703"/>
                    <a:pt x="49302" y="1401"/>
                    <a:pt x="110119" y="1401"/>
                  </a:cubicBezTo>
                </a:path>
              </a:pathLst>
            </a:custGeom>
            <a:solidFill>
              <a:schemeClr val="bg1"/>
            </a:solidFill>
            <a:ln cap="rnd">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ja-JP" altLang="en-US" sz="1400" b="1" dirty="0">
                  <a:solidFill>
                    <a:schemeClr val="tx1">
                      <a:lumMod val="75000"/>
                      <a:lumOff val="25000"/>
                    </a:schemeClr>
                  </a:solidFill>
                </a:rPr>
                <a:t>オペレーション最適化</a:t>
              </a:r>
              <a:endParaRPr lang="en-US" altLang="ja-JP" sz="1400" b="1"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大規模プラントにおける制御システムの更新工事では、通常長期間の</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が必要となります。</a:t>
              </a:r>
              <a:r>
                <a:rPr lang="en-US" altLang="ja-JP" sz="1400" dirty="0">
                  <a:solidFill>
                    <a:schemeClr val="tx1">
                      <a:lumMod val="75000"/>
                      <a:lumOff val="25000"/>
                    </a:schemeClr>
                  </a:solidFill>
                </a:rPr>
                <a:t>COVID-19</a:t>
              </a:r>
              <a:r>
                <a:rPr lang="ja-JP" altLang="en-US" sz="1400" dirty="0">
                  <a:solidFill>
                    <a:schemeClr val="tx1">
                      <a:lumMod val="75000"/>
                      <a:lumOff val="25000"/>
                    </a:schemeClr>
                  </a:solidFill>
                </a:rPr>
                <a:t>の拡大以降、ウェブカメラやウェブコミュニケーョンツールを利用したリモート</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を実施していたものの、大規模かつ長期間の</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を要するプロジェクトでは、通信パフォーマンスの課題から、従来手法のリモート</a:t>
              </a:r>
              <a:r>
                <a:rPr lang="en-US" altLang="ja-JP" sz="1400" dirty="0">
                  <a:solidFill>
                    <a:schemeClr val="tx1">
                      <a:lumMod val="75000"/>
                      <a:lumOff val="25000"/>
                    </a:schemeClr>
                  </a:solidFill>
                </a:rPr>
                <a:t>FAT</a:t>
              </a:r>
              <a:r>
                <a:rPr lang="ja-JP" altLang="en-US" sz="1400" dirty="0">
                  <a:solidFill>
                    <a:schemeClr val="tx1">
                      <a:lumMod val="75000"/>
                      <a:lumOff val="25000"/>
                    </a:schemeClr>
                  </a:solidFill>
                </a:rPr>
                <a:t>を適用することができませんでした。</a:t>
              </a:r>
              <a:endParaRPr lang="en-US" altLang="ja-JP" sz="1400" dirty="0">
                <a:solidFill>
                  <a:schemeClr val="tx1">
                    <a:lumMod val="75000"/>
                    <a:lumOff val="25000"/>
                  </a:schemeClr>
                </a:solidFill>
              </a:endParaRPr>
            </a:p>
            <a:p>
              <a:pPr algn="just">
                <a:lnSpc>
                  <a:spcPct val="120000"/>
                </a:lnSpc>
              </a:pP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YOKOGAWA</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は、お客様の業務効率向上や安全・安心の確保に向けて、デジタルトランスフォーメーション（</a:t>
              </a: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DX</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）により、</a:t>
              </a: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FAT</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のオペレーション最適化に取り組みました。</a:t>
              </a:r>
              <a:endParaRPr lang="ja-JP" altLang="en-US" sz="1400"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1694664" y="30600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WHAT</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grpSp>
      <p:sp>
        <p:nvSpPr>
          <p:cNvPr id="26" name="楕円 55">
            <a:extLst>
              <a:ext uri="{FF2B5EF4-FFF2-40B4-BE49-F238E27FC236}">
                <a16:creationId xmlns:a16="http://schemas.microsoft.com/office/drawing/2014/main" id="{2B662488-73AA-4CE7-B2D7-F06F92626C8B}"/>
              </a:ext>
            </a:extLst>
          </p:cNvPr>
          <p:cNvSpPr/>
          <p:nvPr/>
        </p:nvSpPr>
        <p:spPr>
          <a:xfrm>
            <a:off x="5682343" y="2965915"/>
            <a:ext cx="5926479" cy="3105298"/>
          </a:xfrm>
          <a:custGeom>
            <a:avLst/>
            <a:gdLst>
              <a:gd name="connsiteX0" fmla="*/ 0 w 11159008"/>
              <a:gd name="connsiteY0" fmla="*/ 115117 h 3240000"/>
              <a:gd name="connsiteX1" fmla="*/ 115117 w 11159008"/>
              <a:gd name="connsiteY1" fmla="*/ 0 h 3240000"/>
              <a:gd name="connsiteX2" fmla="*/ 11043891 w 11159008"/>
              <a:gd name="connsiteY2" fmla="*/ 0 h 3240000"/>
              <a:gd name="connsiteX3" fmla="*/ 11159008 w 11159008"/>
              <a:gd name="connsiteY3" fmla="*/ 115117 h 3240000"/>
              <a:gd name="connsiteX4" fmla="*/ 11159008 w 11159008"/>
              <a:gd name="connsiteY4" fmla="*/ 3124883 h 3240000"/>
              <a:gd name="connsiteX5" fmla="*/ 11043891 w 11159008"/>
              <a:gd name="connsiteY5" fmla="*/ 3240000 h 3240000"/>
              <a:gd name="connsiteX6" fmla="*/ 115117 w 11159008"/>
              <a:gd name="connsiteY6" fmla="*/ 3240000 h 3240000"/>
              <a:gd name="connsiteX7" fmla="*/ 0 w 11159008"/>
              <a:gd name="connsiteY7" fmla="*/ 3124883 h 3240000"/>
              <a:gd name="connsiteX8" fmla="*/ 0 w 11159008"/>
              <a:gd name="connsiteY8" fmla="*/ 115117 h 3240000"/>
              <a:gd name="connsiteX0" fmla="*/ 0 w 11159008"/>
              <a:gd name="connsiteY0" fmla="*/ 117869 h 3242752"/>
              <a:gd name="connsiteX1" fmla="*/ 115117 w 11159008"/>
              <a:gd name="connsiteY1" fmla="*/ 2752 h 3242752"/>
              <a:gd name="connsiteX2" fmla="*/ 1209496 w 11159008"/>
              <a:gd name="connsiteY2" fmla="*/ 0 h 3242752"/>
              <a:gd name="connsiteX3" fmla="*/ 11043891 w 11159008"/>
              <a:gd name="connsiteY3" fmla="*/ 2752 h 3242752"/>
              <a:gd name="connsiteX4" fmla="*/ 11159008 w 11159008"/>
              <a:gd name="connsiteY4" fmla="*/ 117869 h 3242752"/>
              <a:gd name="connsiteX5" fmla="*/ 11159008 w 11159008"/>
              <a:gd name="connsiteY5" fmla="*/ 3127635 h 3242752"/>
              <a:gd name="connsiteX6" fmla="*/ 11043891 w 11159008"/>
              <a:gd name="connsiteY6" fmla="*/ 3242752 h 3242752"/>
              <a:gd name="connsiteX7" fmla="*/ 115117 w 11159008"/>
              <a:gd name="connsiteY7" fmla="*/ 3242752 h 3242752"/>
              <a:gd name="connsiteX8" fmla="*/ 0 w 11159008"/>
              <a:gd name="connsiteY8" fmla="*/ 3127635 h 3242752"/>
              <a:gd name="connsiteX9" fmla="*/ 0 w 11159008"/>
              <a:gd name="connsiteY9" fmla="*/ 117869 h 3242752"/>
              <a:gd name="connsiteX0" fmla="*/ 1209496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 name="connsiteX9" fmla="*/ 1300936 w 11159008"/>
              <a:gd name="connsiteY9" fmla="*/ 91440 h 3242752"/>
              <a:gd name="connsiteX0" fmla="*/ 1209496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 name="connsiteX0" fmla="*/ 1278865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3242752">
                <a:moveTo>
                  <a:pt x="1278865" y="0"/>
                </a:moveTo>
                <a:lnTo>
                  <a:pt x="11043891" y="2752"/>
                </a:lnTo>
                <a:cubicBezTo>
                  <a:pt x="11107468" y="2752"/>
                  <a:pt x="11159008" y="54292"/>
                  <a:pt x="11159008" y="117869"/>
                </a:cubicBezTo>
                <a:lnTo>
                  <a:pt x="11159008" y="3127635"/>
                </a:lnTo>
                <a:cubicBezTo>
                  <a:pt x="11159008" y="3191212"/>
                  <a:pt x="11107468" y="3242752"/>
                  <a:pt x="11043891" y="3242752"/>
                </a:cubicBezTo>
                <a:lnTo>
                  <a:pt x="115117" y="3242752"/>
                </a:lnTo>
                <a:cubicBezTo>
                  <a:pt x="51540" y="3242752"/>
                  <a:pt x="0" y="3191212"/>
                  <a:pt x="0" y="3127635"/>
                </a:cubicBezTo>
                <a:lnTo>
                  <a:pt x="0" y="117869"/>
                </a:lnTo>
                <a:cubicBezTo>
                  <a:pt x="0" y="54292"/>
                  <a:pt x="51540" y="2752"/>
                  <a:pt x="115117" y="2752"/>
                </a:cubicBezTo>
              </a:path>
            </a:pathLst>
          </a:custGeom>
          <a:solidFill>
            <a:schemeClr val="bg1"/>
          </a:solidFill>
          <a:ln cap="rnd">
            <a:solidFill>
              <a:srgbClr val="FDD000"/>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736000" numCol="1" spcCol="252000" rtlCol="0" anchor="t"/>
          <a:lstStyle/>
          <a:p>
            <a:pPr algn="just">
              <a:lnSpc>
                <a:spcPct val="120000"/>
              </a:lnSpc>
              <a:spcBef>
                <a:spcPts val="1200"/>
              </a:spcBef>
              <a:buClr>
                <a:schemeClr val="tx2"/>
              </a:buClr>
            </a:pPr>
            <a:b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b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課題であった通信パフォーマンスについて、</a:t>
            </a:r>
            <a:r>
              <a:rPr lang="ja-JP" altLang="en-US" sz="1400" dirty="0">
                <a:solidFill>
                  <a:prstClr val="black">
                    <a:lumMod val="75000"/>
                    <a:lumOff val="25000"/>
                  </a:prstClr>
                </a:solidFill>
                <a:latin typeface="Arial"/>
                <a:ea typeface="Meiryo UI"/>
              </a:rPr>
              <a:t>お客</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様ご協力のもと、モバイル</a:t>
            </a: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LTE</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回線を利用することで、大規模かつ長期間の使用にも耐える高パフォーマンスの通信を確立し、</a:t>
            </a:r>
            <a:r>
              <a:rPr lang="ja-JP" altLang="en-US" sz="1400" dirty="0">
                <a:solidFill>
                  <a:prstClr val="black">
                    <a:lumMod val="75000"/>
                    <a:lumOff val="25000"/>
                  </a:prstClr>
                </a:solidFill>
                <a:latin typeface="Arial"/>
                <a:ea typeface="Meiryo UI"/>
              </a:rPr>
              <a:t>お客</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様とのリモート</a:t>
            </a:r>
            <a:r>
              <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FAT</a:t>
            </a: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を実現しました。</a:t>
            </a:r>
            <a:endParaRPr kumimoji="0" lang="en-US" altLang="ja-JP"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algn="just">
              <a:lnSpc>
                <a:spcPct val="120000"/>
              </a:lnSpc>
              <a:buClr>
                <a:schemeClr val="tx2"/>
              </a:buClr>
            </a:pP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実施後のコメントとして「実機による対面でのテストと比べても、ほぼ違和感なく操作できた。」と高い評価をいただくことができました。</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5787519" y="2849543"/>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FDD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FDD000"/>
                </a:solidFill>
                <a:effectLst>
                  <a:outerShdw blurRad="38100" dist="25400" dir="2700000" algn="tl" rotWithShape="0">
                    <a:schemeClr val="bg1">
                      <a:lumMod val="50000"/>
                      <a:alpha val="70000"/>
                    </a:schemeClr>
                  </a:outerShdw>
                </a:effectLst>
              </a:rPr>
              <a:t>HOW</a:t>
            </a:r>
            <a:endParaRPr kumimoji="1" lang="ja-JP" altLang="en-US" sz="2000" b="1" dirty="0">
              <a:solidFill>
                <a:srgbClr val="FDD000"/>
              </a:solidFill>
              <a:effectLst>
                <a:outerShdw blurRad="38100" dist="25400" dir="2700000" algn="tl" rotWithShape="0">
                  <a:schemeClr val="bg1">
                    <a:lumMod val="50000"/>
                    <a:alpha val="70000"/>
                  </a:schemeClr>
                </a:outerShdw>
              </a:effectLst>
            </a:endParaRPr>
          </a:p>
        </p:txBody>
      </p:sp>
      <p:pic>
        <p:nvPicPr>
          <p:cNvPr id="8" name="図 7">
            <a:extLst>
              <a:ext uri="{FF2B5EF4-FFF2-40B4-BE49-F238E27FC236}">
                <a16:creationId xmlns:a16="http://schemas.microsoft.com/office/drawing/2014/main" id="{35123209-F940-8D02-849E-61B4FA22019F}"/>
              </a:ext>
            </a:extLst>
          </p:cNvPr>
          <p:cNvPicPr>
            <a:picLocks noChangeAspect="1"/>
          </p:cNvPicPr>
          <p:nvPr/>
        </p:nvPicPr>
        <p:blipFill>
          <a:blip r:embed="rId2"/>
          <a:stretch>
            <a:fillRect/>
          </a:stretch>
        </p:blipFill>
        <p:spPr>
          <a:xfrm>
            <a:off x="9131716" y="3512535"/>
            <a:ext cx="2104806" cy="1984796"/>
          </a:xfrm>
          <a:prstGeom prst="rect">
            <a:avLst/>
          </a:prstGeom>
        </p:spPr>
      </p:pic>
      <p:sp>
        <p:nvSpPr>
          <p:cNvPr id="11" name="正方形/長方形 10">
            <a:extLst>
              <a:ext uri="{FF2B5EF4-FFF2-40B4-BE49-F238E27FC236}">
                <a16:creationId xmlns:a16="http://schemas.microsoft.com/office/drawing/2014/main" id="{E8765845-584B-9FAA-4F80-A168A6C72BE2}"/>
              </a:ext>
            </a:extLst>
          </p:cNvPr>
          <p:cNvSpPr/>
          <p:nvPr/>
        </p:nvSpPr>
        <p:spPr>
          <a:xfrm>
            <a:off x="9973830" y="5588308"/>
            <a:ext cx="777457"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リモート</a:t>
            </a:r>
            <a:r>
              <a:rPr lang="en-US" altLang="ja-JP" sz="700" dirty="0">
                <a:solidFill>
                  <a:schemeClr val="tx1">
                    <a:lumMod val="75000"/>
                    <a:lumOff val="25000"/>
                  </a:schemeClr>
                </a:solidFill>
                <a:latin typeface="+mn-ea"/>
              </a:rPr>
              <a:t>FAT</a:t>
            </a:r>
            <a:r>
              <a:rPr lang="ja-JP" altLang="en-US" sz="700" dirty="0">
                <a:solidFill>
                  <a:schemeClr val="tx1">
                    <a:lumMod val="75000"/>
                    <a:lumOff val="25000"/>
                  </a:schemeClr>
                </a:solidFill>
                <a:latin typeface="+mn-ea"/>
              </a:rPr>
              <a:t>のイメージ</a:t>
            </a:r>
          </a:p>
        </p:txBody>
      </p:sp>
      <p:grpSp>
        <p:nvGrpSpPr>
          <p:cNvPr id="6" name="グループ化 5">
            <a:extLst>
              <a:ext uri="{FF2B5EF4-FFF2-40B4-BE49-F238E27FC236}">
                <a16:creationId xmlns:a16="http://schemas.microsoft.com/office/drawing/2014/main" id="{26F7DFD5-7D9F-98B4-1D9D-4C01739DBCF5}"/>
              </a:ext>
            </a:extLst>
          </p:cNvPr>
          <p:cNvGrpSpPr/>
          <p:nvPr/>
        </p:nvGrpSpPr>
        <p:grpSpPr>
          <a:xfrm>
            <a:off x="9598696" y="1024769"/>
            <a:ext cx="1913682" cy="1668900"/>
            <a:chOff x="9767223" y="1024769"/>
            <a:chExt cx="1913682" cy="1668900"/>
          </a:xfrm>
        </p:grpSpPr>
        <p:sp>
          <p:nvSpPr>
            <p:cNvPr id="7" name="正方形/長方形 6">
              <a:extLst>
                <a:ext uri="{FF2B5EF4-FFF2-40B4-BE49-F238E27FC236}">
                  <a16:creationId xmlns:a16="http://schemas.microsoft.com/office/drawing/2014/main" id="{0B66180B-4D4E-C990-EC34-D06185388270}"/>
                </a:ext>
              </a:extLst>
            </p:cNvPr>
            <p:cNvSpPr/>
            <p:nvPr/>
          </p:nvSpPr>
          <p:spPr>
            <a:xfrm>
              <a:off x="9869897" y="1024769"/>
              <a:ext cx="170833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企業や社会の</a:t>
              </a:r>
            </a:p>
            <a:p>
              <a:pPr algn="ctr"/>
              <a:r>
                <a:rPr kumimoji="1" lang="ja-JP" altLang="en-US" sz="1400" b="1" dirty="0">
                  <a:solidFill>
                    <a:schemeClr val="tx1">
                      <a:lumMod val="75000"/>
                      <a:lumOff val="25000"/>
                    </a:schemeClr>
                  </a:solidFill>
                </a:rPr>
                <a:t>効率化</a:t>
              </a:r>
            </a:p>
            <a:p>
              <a:pPr algn="ctr">
                <a:spcBef>
                  <a:spcPts val="4200"/>
                </a:spcBef>
              </a:pPr>
              <a:r>
                <a:rPr kumimoji="1" lang="en-US" altLang="ja-JP" sz="1200" dirty="0">
                  <a:solidFill>
                    <a:schemeClr val="tx1">
                      <a:lumMod val="75000"/>
                      <a:lumOff val="25000"/>
                    </a:schemeClr>
                  </a:solidFill>
                </a:rPr>
                <a:t>DX</a:t>
              </a:r>
              <a:r>
                <a:rPr kumimoji="1" lang="ja-JP" altLang="en-US" sz="1200" dirty="0">
                  <a:solidFill>
                    <a:schemeClr val="tx1">
                      <a:lumMod val="75000"/>
                      <a:lumOff val="25000"/>
                    </a:schemeClr>
                  </a:solidFill>
                </a:rPr>
                <a:t>による生産の効率化、</a:t>
              </a:r>
            </a:p>
            <a:p>
              <a:pPr algn="ctr"/>
              <a:r>
                <a:rPr kumimoji="1" lang="ja-JP" altLang="en-US" sz="1200" dirty="0">
                  <a:solidFill>
                    <a:schemeClr val="tx1">
                      <a:lumMod val="75000"/>
                      <a:lumOff val="25000"/>
                    </a:schemeClr>
                  </a:solidFill>
                </a:rPr>
                <a:t>自律化と資源・エネルギー</a:t>
              </a:r>
            </a:p>
            <a:p>
              <a:pPr algn="ctr"/>
              <a:r>
                <a:rPr kumimoji="1" lang="ja-JP" altLang="en-US" sz="1200" dirty="0">
                  <a:solidFill>
                    <a:schemeClr val="tx1">
                      <a:lumMod val="75000"/>
                      <a:lumOff val="25000"/>
                    </a:schemeClr>
                  </a:solidFill>
                </a:rPr>
                <a:t>の効率的利用</a:t>
              </a:r>
            </a:p>
          </p:txBody>
        </p:sp>
        <p:grpSp>
          <p:nvGrpSpPr>
            <p:cNvPr id="13" name="グループ化 12">
              <a:extLst>
                <a:ext uri="{FF2B5EF4-FFF2-40B4-BE49-F238E27FC236}">
                  <a16:creationId xmlns:a16="http://schemas.microsoft.com/office/drawing/2014/main" id="{C45E2D43-ABF2-2FBB-1B2C-4D79EF9EC20B}"/>
                </a:ext>
              </a:extLst>
            </p:cNvPr>
            <p:cNvGrpSpPr/>
            <p:nvPr/>
          </p:nvGrpSpPr>
          <p:grpSpPr>
            <a:xfrm>
              <a:off x="9767223" y="1606489"/>
              <a:ext cx="1913682" cy="360000"/>
              <a:chOff x="7670018" y="2770866"/>
              <a:chExt cx="1913682" cy="360000"/>
            </a:xfrm>
          </p:grpSpPr>
          <p:pic>
            <p:nvPicPr>
              <p:cNvPr id="14" name="図 13" descr="アイコン が含まれている画像&#10;&#10;自動的に生成された説明">
                <a:extLst>
                  <a:ext uri="{FF2B5EF4-FFF2-40B4-BE49-F238E27FC236}">
                    <a16:creationId xmlns:a16="http://schemas.microsoft.com/office/drawing/2014/main" id="{50BF4591-9687-EC0A-2227-97ED69A27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5280" y="2770866"/>
                <a:ext cx="360000" cy="360000"/>
              </a:xfrm>
              <a:prstGeom prst="rect">
                <a:avLst/>
              </a:prstGeom>
            </p:spPr>
          </p:pic>
          <p:pic>
            <p:nvPicPr>
              <p:cNvPr id="15" name="図 14" descr="ロゴ が含まれている画像&#10;&#10;自動的に生成された説明">
                <a:extLst>
                  <a:ext uri="{FF2B5EF4-FFF2-40B4-BE49-F238E27FC236}">
                    <a16:creationId xmlns:a16="http://schemas.microsoft.com/office/drawing/2014/main" id="{E80516D7-89FF-2E4A-E8D7-CDD61005D4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3700" y="2770866"/>
                <a:ext cx="360000" cy="360000"/>
              </a:xfrm>
              <a:prstGeom prst="rect">
                <a:avLst/>
              </a:prstGeom>
            </p:spPr>
          </p:pic>
          <p:pic>
            <p:nvPicPr>
              <p:cNvPr id="16" name="図 15" descr="アイコン&#10;&#10;自動的に生成された説明">
                <a:extLst>
                  <a:ext uri="{FF2B5EF4-FFF2-40B4-BE49-F238E27FC236}">
                    <a16:creationId xmlns:a16="http://schemas.microsoft.com/office/drawing/2014/main" id="{B329BED7-0BC8-2527-D693-CB2406D153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0018" y="2770866"/>
                <a:ext cx="360000" cy="360000"/>
              </a:xfrm>
              <a:prstGeom prst="rect">
                <a:avLst/>
              </a:prstGeom>
            </p:spPr>
          </p:pic>
          <p:pic>
            <p:nvPicPr>
              <p:cNvPr id="17" name="図 16" descr="アイコン&#10;&#10;自動的に生成された説明">
                <a:extLst>
                  <a:ext uri="{FF2B5EF4-FFF2-40B4-BE49-F238E27FC236}">
                    <a16:creationId xmlns:a16="http://schemas.microsoft.com/office/drawing/2014/main" id="{63B6420B-38C7-0B68-8DA0-40EA4E46025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58438" y="2770866"/>
                <a:ext cx="360000" cy="360000"/>
              </a:xfrm>
              <a:prstGeom prst="rect">
                <a:avLst/>
              </a:prstGeom>
            </p:spPr>
          </p:pic>
          <p:pic>
            <p:nvPicPr>
              <p:cNvPr id="19" name="図 18" descr="アイコン が含まれている画像&#10;&#10;自動的に生成された説明">
                <a:extLst>
                  <a:ext uri="{FF2B5EF4-FFF2-40B4-BE49-F238E27FC236}">
                    <a16:creationId xmlns:a16="http://schemas.microsoft.com/office/drawing/2014/main" id="{42DBD316-7330-4865-32EC-AFC4F3BDD1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6859" y="2770866"/>
                <a:ext cx="360000" cy="360000"/>
              </a:xfrm>
              <a:prstGeom prst="rect">
                <a:avLst/>
              </a:prstGeom>
            </p:spPr>
          </p:pic>
        </p:grpSp>
      </p:grpSp>
    </p:spTree>
    <p:extLst>
      <p:ext uri="{BB962C8B-B14F-4D97-AF65-F5344CB8AC3E}">
        <p14:creationId xmlns:p14="http://schemas.microsoft.com/office/powerpoint/2010/main" val="169327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lang="ja-JP" altLang="en-US" dirty="0"/>
              <a:t>ライフサイクル最適と環境保全</a:t>
            </a:r>
            <a:endParaRPr kumimoji="1" lang="ja-JP" altLang="en-US" dirty="0"/>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25</a:t>
            </a:fld>
            <a:endParaRPr kumimoji="1" lang="ja-JP" altLang="en-US"/>
          </a:p>
        </p:txBody>
      </p:sp>
    </p:spTree>
    <p:extLst>
      <p:ext uri="{BB962C8B-B14F-4D97-AF65-F5344CB8AC3E}">
        <p14:creationId xmlns:p14="http://schemas.microsoft.com/office/powerpoint/2010/main" val="69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#09 </a:t>
            </a:r>
            <a:r>
              <a:rPr kumimoji="1" lang="ja-JP" altLang="en-US" dirty="0"/>
              <a:t>プラント設備全体の</a:t>
            </a:r>
            <a:r>
              <a:rPr lang="ja-JP" altLang="en-US" dirty="0"/>
              <a:t>健全性をオンラインで診断</a:t>
            </a:r>
            <a:endParaRPr kumimoji="1" lang="ja-JP" altLang="en-US" dirty="0"/>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grpSp>
        <p:nvGrpSpPr>
          <p:cNvPr id="8" name="グループ化 7">
            <a:extLst>
              <a:ext uri="{FF2B5EF4-FFF2-40B4-BE49-F238E27FC236}">
                <a16:creationId xmlns:a16="http://schemas.microsoft.com/office/drawing/2014/main" id="{3E6B6757-22B9-4080-8ADC-C4C39AE75B47}"/>
              </a:ext>
            </a:extLst>
          </p:cNvPr>
          <p:cNvGrpSpPr/>
          <p:nvPr/>
        </p:nvGrpSpPr>
        <p:grpSpPr>
          <a:xfrm>
            <a:off x="515937" y="2369821"/>
            <a:ext cx="3852000" cy="3688065"/>
            <a:chOff x="515937" y="2369821"/>
            <a:chExt cx="3852000" cy="3688065"/>
          </a:xfrm>
        </p:grpSpPr>
        <p:sp>
          <p:nvSpPr>
            <p:cNvPr id="18" name="楕円 55">
              <a:extLst>
                <a:ext uri="{FF2B5EF4-FFF2-40B4-BE49-F238E27FC236}">
                  <a16:creationId xmlns:a16="http://schemas.microsoft.com/office/drawing/2014/main" id="{FC3568D6-5BCE-4148-861B-6D45E5D21B7C}"/>
                </a:ext>
              </a:extLst>
            </p:cNvPr>
            <p:cNvSpPr/>
            <p:nvPr/>
          </p:nvSpPr>
          <p:spPr>
            <a:xfrm>
              <a:off x="515937" y="2529886"/>
              <a:ext cx="3852000" cy="3528000"/>
            </a:xfrm>
            <a:custGeom>
              <a:avLst/>
              <a:gdLst>
                <a:gd name="connsiteX0" fmla="*/ 0 w 3888000"/>
                <a:gd name="connsiteY0" fmla="*/ 113293 h 3744000"/>
                <a:gd name="connsiteX1" fmla="*/ 113293 w 3888000"/>
                <a:gd name="connsiteY1" fmla="*/ 0 h 3744000"/>
                <a:gd name="connsiteX2" fmla="*/ 3774707 w 3888000"/>
                <a:gd name="connsiteY2" fmla="*/ 0 h 3744000"/>
                <a:gd name="connsiteX3" fmla="*/ 3888000 w 3888000"/>
                <a:gd name="connsiteY3" fmla="*/ 113293 h 3744000"/>
                <a:gd name="connsiteX4" fmla="*/ 3888000 w 3888000"/>
                <a:gd name="connsiteY4" fmla="*/ 3630707 h 3744000"/>
                <a:gd name="connsiteX5" fmla="*/ 3774707 w 3888000"/>
                <a:gd name="connsiteY5" fmla="*/ 3744000 h 3744000"/>
                <a:gd name="connsiteX6" fmla="*/ 113293 w 3888000"/>
                <a:gd name="connsiteY6" fmla="*/ 3744000 h 3744000"/>
                <a:gd name="connsiteX7" fmla="*/ 0 w 3888000"/>
                <a:gd name="connsiteY7" fmla="*/ 3630707 h 3744000"/>
                <a:gd name="connsiteX8" fmla="*/ 0 w 3888000"/>
                <a:gd name="connsiteY8" fmla="*/ 113293 h 3744000"/>
                <a:gd name="connsiteX0" fmla="*/ 0 w 3888000"/>
                <a:gd name="connsiteY0" fmla="*/ 113546 h 3744253"/>
                <a:gd name="connsiteX1" fmla="*/ 113293 w 3888000"/>
                <a:gd name="connsiteY1" fmla="*/ 253 h 3744253"/>
                <a:gd name="connsiteX2" fmla="*/ 1352620 w 3888000"/>
                <a:gd name="connsiteY2" fmla="*/ 0 h 3744253"/>
                <a:gd name="connsiteX3" fmla="*/ 3774707 w 3888000"/>
                <a:gd name="connsiteY3" fmla="*/ 253 h 3744253"/>
                <a:gd name="connsiteX4" fmla="*/ 3888000 w 3888000"/>
                <a:gd name="connsiteY4" fmla="*/ 113546 h 3744253"/>
                <a:gd name="connsiteX5" fmla="*/ 3888000 w 3888000"/>
                <a:gd name="connsiteY5" fmla="*/ 3630960 h 3744253"/>
                <a:gd name="connsiteX6" fmla="*/ 3774707 w 3888000"/>
                <a:gd name="connsiteY6" fmla="*/ 3744253 h 3744253"/>
                <a:gd name="connsiteX7" fmla="*/ 113293 w 3888000"/>
                <a:gd name="connsiteY7" fmla="*/ 3744253 h 3744253"/>
                <a:gd name="connsiteX8" fmla="*/ 0 w 3888000"/>
                <a:gd name="connsiteY8" fmla="*/ 3630960 h 3744253"/>
                <a:gd name="connsiteX9" fmla="*/ 0 w 3888000"/>
                <a:gd name="connsiteY9" fmla="*/ 113546 h 3744253"/>
                <a:gd name="connsiteX0" fmla="*/ 1352620 w 3888000"/>
                <a:gd name="connsiteY0" fmla="*/ 0 h 3744253"/>
                <a:gd name="connsiteX1" fmla="*/ 3774707 w 3888000"/>
                <a:gd name="connsiteY1" fmla="*/ 253 h 3744253"/>
                <a:gd name="connsiteX2" fmla="*/ 3888000 w 3888000"/>
                <a:gd name="connsiteY2" fmla="*/ 113546 h 3744253"/>
                <a:gd name="connsiteX3" fmla="*/ 3888000 w 3888000"/>
                <a:gd name="connsiteY3" fmla="*/ 3630960 h 3744253"/>
                <a:gd name="connsiteX4" fmla="*/ 3774707 w 3888000"/>
                <a:gd name="connsiteY4" fmla="*/ 3744253 h 3744253"/>
                <a:gd name="connsiteX5" fmla="*/ 113293 w 3888000"/>
                <a:gd name="connsiteY5" fmla="*/ 3744253 h 3744253"/>
                <a:gd name="connsiteX6" fmla="*/ 0 w 3888000"/>
                <a:gd name="connsiteY6" fmla="*/ 3630960 h 3744253"/>
                <a:gd name="connsiteX7" fmla="*/ 0 w 3888000"/>
                <a:gd name="connsiteY7" fmla="*/ 113546 h 3744253"/>
                <a:gd name="connsiteX8" fmla="*/ 113293 w 3888000"/>
                <a:gd name="connsiteY8" fmla="*/ 253 h 3744253"/>
                <a:gd name="connsiteX9" fmla="*/ 1444060 w 3888000"/>
                <a:gd name="connsiteY9" fmla="*/ 91440 h 3744253"/>
                <a:gd name="connsiteX0" fmla="*/ 1352620 w 3888000"/>
                <a:gd name="connsiteY0" fmla="*/ 0 h 3744253"/>
                <a:gd name="connsiteX1" fmla="*/ 3774707 w 3888000"/>
                <a:gd name="connsiteY1" fmla="*/ 253 h 3744253"/>
                <a:gd name="connsiteX2" fmla="*/ 3888000 w 3888000"/>
                <a:gd name="connsiteY2" fmla="*/ 113546 h 3744253"/>
                <a:gd name="connsiteX3" fmla="*/ 3888000 w 3888000"/>
                <a:gd name="connsiteY3" fmla="*/ 3630960 h 3744253"/>
                <a:gd name="connsiteX4" fmla="*/ 3774707 w 3888000"/>
                <a:gd name="connsiteY4" fmla="*/ 3744253 h 3744253"/>
                <a:gd name="connsiteX5" fmla="*/ 113293 w 3888000"/>
                <a:gd name="connsiteY5" fmla="*/ 3744253 h 3744253"/>
                <a:gd name="connsiteX6" fmla="*/ 0 w 3888000"/>
                <a:gd name="connsiteY6" fmla="*/ 3630960 h 3744253"/>
                <a:gd name="connsiteX7" fmla="*/ 0 w 3888000"/>
                <a:gd name="connsiteY7" fmla="*/ 113546 h 3744253"/>
                <a:gd name="connsiteX8" fmla="*/ 113293 w 3888000"/>
                <a:gd name="connsiteY8" fmla="*/ 253 h 374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000" h="3744253">
                  <a:moveTo>
                    <a:pt x="1352620" y="0"/>
                  </a:moveTo>
                  <a:lnTo>
                    <a:pt x="3774707" y="253"/>
                  </a:lnTo>
                  <a:cubicBezTo>
                    <a:pt x="3837277" y="253"/>
                    <a:pt x="3888000" y="50976"/>
                    <a:pt x="3888000" y="113546"/>
                  </a:cubicBezTo>
                  <a:lnTo>
                    <a:pt x="3888000" y="3630960"/>
                  </a:lnTo>
                  <a:cubicBezTo>
                    <a:pt x="3888000" y="3693530"/>
                    <a:pt x="3837277" y="3744253"/>
                    <a:pt x="3774707" y="3744253"/>
                  </a:cubicBezTo>
                  <a:lnTo>
                    <a:pt x="113293" y="3744253"/>
                  </a:lnTo>
                  <a:cubicBezTo>
                    <a:pt x="50723" y="3744253"/>
                    <a:pt x="0" y="3693530"/>
                    <a:pt x="0" y="3630960"/>
                  </a:cubicBezTo>
                  <a:lnTo>
                    <a:pt x="0" y="113546"/>
                  </a:lnTo>
                  <a:cubicBezTo>
                    <a:pt x="0" y="50976"/>
                    <a:pt x="50723" y="253"/>
                    <a:pt x="113293" y="253"/>
                  </a:cubicBezTo>
                </a:path>
              </a:pathLst>
            </a:custGeom>
            <a:solidFill>
              <a:schemeClr val="bg1"/>
            </a:solidFill>
            <a:ln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r>
                <a:rPr lang="en-US" altLang="ja-JP" sz="1400" b="1" dirty="0">
                  <a:solidFill>
                    <a:schemeClr val="tx1">
                      <a:lumMod val="75000"/>
                      <a:lumOff val="25000"/>
                    </a:schemeClr>
                  </a:solidFill>
                </a:rPr>
                <a:t>Sushi Sensor</a:t>
              </a:r>
              <a:r>
                <a:rPr lang="ja-JP" altLang="en-US" sz="1400" b="1" dirty="0">
                  <a:solidFill>
                    <a:schemeClr val="tx1">
                      <a:lumMod val="75000"/>
                      <a:lumOff val="25000"/>
                    </a:schemeClr>
                  </a:solidFill>
                </a:rPr>
                <a:t>の特長</a:t>
              </a:r>
            </a:p>
            <a:p>
              <a:pPr marL="234000" indent="-234000" algn="just">
                <a:lnSpc>
                  <a:spcPct val="110000"/>
                </a:lnSpc>
                <a:spcBef>
                  <a:spcPts val="600"/>
                </a:spcBef>
                <a:buClr>
                  <a:schemeClr val="tx2"/>
                </a:buClr>
                <a:buFont typeface="Wingdings" panose="05000000000000000000" pitchFamily="2" charset="2"/>
                <a:buChar char="u"/>
              </a:pPr>
              <a:r>
                <a:rPr lang="ja-JP" altLang="en-US" sz="1400" b="1" dirty="0">
                  <a:solidFill>
                    <a:schemeClr val="tx1">
                      <a:lumMod val="75000"/>
                      <a:lumOff val="25000"/>
                    </a:schemeClr>
                  </a:solidFill>
                </a:rPr>
                <a:t>故障リスクの特定</a:t>
              </a:r>
              <a:endParaRPr lang="en-US" altLang="ja-JP" sz="1400" b="1" dirty="0">
                <a:solidFill>
                  <a:schemeClr val="tx1">
                    <a:lumMod val="75000"/>
                    <a:lumOff val="25000"/>
                  </a:schemeClr>
                </a:solidFill>
              </a:endParaRPr>
            </a:p>
            <a:p>
              <a:pPr marL="234000" algn="just">
                <a:lnSpc>
                  <a:spcPct val="110000"/>
                </a:lnSpc>
              </a:pPr>
              <a:r>
                <a:rPr lang="ja-JP" altLang="en-US" sz="1400" dirty="0">
                  <a:solidFill>
                    <a:schemeClr val="tx1">
                      <a:lumMod val="75000"/>
                      <a:lumOff val="25000"/>
                    </a:schemeClr>
                  </a:solidFill>
                </a:rPr>
                <a:t>各設備の故障リスクを推定できるため、故障のリスクが高い設備のみを修理・交換できます。</a:t>
              </a:r>
            </a:p>
            <a:p>
              <a:pPr marL="234000" indent="-234000" algn="just">
                <a:lnSpc>
                  <a:spcPct val="110000"/>
                </a:lnSpc>
                <a:spcBef>
                  <a:spcPts val="600"/>
                </a:spcBef>
                <a:buClr>
                  <a:schemeClr val="tx2"/>
                </a:buClr>
                <a:buFont typeface="Wingdings" panose="05000000000000000000" pitchFamily="2" charset="2"/>
                <a:buChar char="u"/>
              </a:pPr>
              <a:r>
                <a:rPr lang="ja-JP" altLang="en-US" sz="1400" b="1" dirty="0">
                  <a:solidFill>
                    <a:schemeClr val="tx1">
                      <a:lumMod val="75000"/>
                      <a:lumOff val="25000"/>
                    </a:schemeClr>
                  </a:solidFill>
                </a:rPr>
                <a:t>異常原因の把握</a:t>
              </a:r>
              <a:endParaRPr lang="en-US" altLang="ja-JP" sz="1400" b="1" dirty="0">
                <a:solidFill>
                  <a:schemeClr val="tx1">
                    <a:lumMod val="75000"/>
                    <a:lumOff val="25000"/>
                  </a:schemeClr>
                </a:solidFill>
              </a:endParaRPr>
            </a:p>
            <a:p>
              <a:pPr marL="234000" algn="just">
                <a:lnSpc>
                  <a:spcPct val="110000"/>
                </a:lnSpc>
              </a:pPr>
              <a:r>
                <a:rPr lang="ja-JP" altLang="en-US" sz="1400" dirty="0">
                  <a:solidFill>
                    <a:schemeClr val="tx1">
                      <a:lumMod val="75000"/>
                      <a:lumOff val="25000"/>
                    </a:schemeClr>
                  </a:solidFill>
                </a:rPr>
                <a:t>異常の根本的な原因を特定したり、その異常が他の設備にどのように影響を与えているかなどの因果関係を把握したりすることができます。</a:t>
              </a:r>
              <a:endParaRPr lang="en-US" altLang="ja-JP" sz="1400" dirty="0">
                <a:solidFill>
                  <a:schemeClr val="tx1">
                    <a:lumMod val="75000"/>
                    <a:lumOff val="25000"/>
                  </a:schemeClr>
                </a:solidFill>
              </a:endParaRPr>
            </a:p>
            <a:p>
              <a:pPr marL="234000" indent="-234000" algn="just">
                <a:lnSpc>
                  <a:spcPct val="110000"/>
                </a:lnSpc>
                <a:spcBef>
                  <a:spcPts val="600"/>
                </a:spcBef>
                <a:buClr>
                  <a:schemeClr val="tx2"/>
                </a:buClr>
                <a:buFont typeface="Wingdings" panose="05000000000000000000" pitchFamily="2" charset="2"/>
                <a:buChar char="u"/>
              </a:pPr>
              <a:r>
                <a:rPr lang="ja-JP" altLang="en-US" sz="1400" b="1" dirty="0">
                  <a:solidFill>
                    <a:schemeClr val="tx1">
                      <a:lumMod val="75000"/>
                      <a:lumOff val="25000"/>
                    </a:schemeClr>
                  </a:solidFill>
                </a:rPr>
                <a:t>リアルタイムなフィードバック</a:t>
              </a:r>
              <a:endParaRPr lang="en-US" altLang="ja-JP" sz="1400" b="1" dirty="0">
                <a:solidFill>
                  <a:schemeClr val="tx1">
                    <a:lumMod val="75000"/>
                    <a:lumOff val="25000"/>
                  </a:schemeClr>
                </a:solidFill>
              </a:endParaRPr>
            </a:p>
            <a:p>
              <a:pPr marL="234000" algn="just">
                <a:lnSpc>
                  <a:spcPct val="110000"/>
                </a:lnSpc>
              </a:pPr>
              <a:r>
                <a:rPr lang="ja-JP" altLang="en-US" sz="1400" dirty="0">
                  <a:solidFill>
                    <a:schemeClr val="tx1">
                      <a:lumMod val="75000"/>
                      <a:lumOff val="25000"/>
                    </a:schemeClr>
                  </a:solidFill>
                </a:rPr>
                <a:t>設備の状態をリアルタイムに運転部門にフィードバックすることができ、生産効率と設備保全業務の効率の両方を向上させます。</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2369821"/>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tx2"/>
                  </a:solidFill>
                  <a:effectLst>
                    <a:outerShdw blurRad="38100" dist="25400" dir="2700000" algn="tl" rotWithShape="0">
                      <a:schemeClr val="bg1">
                        <a:lumMod val="50000"/>
                        <a:alpha val="70000"/>
                      </a:schemeClr>
                    </a:outerShdw>
                  </a:effectLst>
                </a:rPr>
                <a:t>WHAT</a:t>
              </a:r>
              <a:endParaRPr kumimoji="1" lang="ja-JP" altLang="en-US" sz="2000" b="1" dirty="0">
                <a:solidFill>
                  <a:schemeClr val="tx2"/>
                </a:solidFill>
                <a:effectLst>
                  <a:outerShdw blurRad="38100" dist="25400" dir="2700000" algn="tl" rotWithShape="0">
                    <a:schemeClr val="bg1">
                      <a:lumMod val="50000"/>
                      <a:alpha val="70000"/>
                    </a:schemeClr>
                  </a:outerShdw>
                </a:effectLst>
              </a:endParaRPr>
            </a:p>
          </p:txBody>
        </p:sp>
      </p:grpSp>
      <p:grpSp>
        <p:nvGrpSpPr>
          <p:cNvPr id="27" name="グループ化 26">
            <a:extLst>
              <a:ext uri="{FF2B5EF4-FFF2-40B4-BE49-F238E27FC236}">
                <a16:creationId xmlns:a16="http://schemas.microsoft.com/office/drawing/2014/main" id="{42259603-65B4-4C41-9649-9216D729C361}"/>
              </a:ext>
            </a:extLst>
          </p:cNvPr>
          <p:cNvGrpSpPr/>
          <p:nvPr/>
        </p:nvGrpSpPr>
        <p:grpSpPr>
          <a:xfrm>
            <a:off x="9737438" y="1024769"/>
            <a:ext cx="1636199" cy="1668900"/>
            <a:chOff x="10099642" y="1024769"/>
            <a:chExt cx="1636199" cy="1668900"/>
          </a:xfrm>
        </p:grpSpPr>
        <p:grpSp>
          <p:nvGrpSpPr>
            <p:cNvPr id="28" name="グループ化 27">
              <a:extLst>
                <a:ext uri="{FF2B5EF4-FFF2-40B4-BE49-F238E27FC236}">
                  <a16:creationId xmlns:a16="http://schemas.microsoft.com/office/drawing/2014/main" id="{B67E2350-86A3-4009-BB94-F768B2F21696}"/>
                </a:ext>
              </a:extLst>
            </p:cNvPr>
            <p:cNvGrpSpPr/>
            <p:nvPr/>
          </p:nvGrpSpPr>
          <p:grpSpPr>
            <a:xfrm>
              <a:off x="10159155" y="1588201"/>
              <a:ext cx="1521505" cy="360000"/>
              <a:chOff x="9925887" y="2752578"/>
              <a:chExt cx="1521505" cy="360000"/>
            </a:xfrm>
          </p:grpSpPr>
          <p:pic>
            <p:nvPicPr>
              <p:cNvPr id="38" name="図 37" descr="図形 が含まれている画像&#10;&#10;自動的に生成された説明">
                <a:extLst>
                  <a:ext uri="{FF2B5EF4-FFF2-40B4-BE49-F238E27FC236}">
                    <a16:creationId xmlns:a16="http://schemas.microsoft.com/office/drawing/2014/main" id="{8049438B-73CD-4688-9F0F-E37CA766FE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25887" y="2752578"/>
                <a:ext cx="360000" cy="360000"/>
              </a:xfrm>
              <a:prstGeom prst="rect">
                <a:avLst/>
              </a:prstGeom>
            </p:spPr>
          </p:pic>
          <p:pic>
            <p:nvPicPr>
              <p:cNvPr id="45" name="図 44" descr="ロゴ&#10;&#10;自動的に生成された説明">
                <a:extLst>
                  <a:ext uri="{FF2B5EF4-FFF2-40B4-BE49-F238E27FC236}">
                    <a16:creationId xmlns:a16="http://schemas.microsoft.com/office/drawing/2014/main" id="{D7FE8CB9-6953-4D77-BF2D-548A4FBD5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87392" y="2752578"/>
                <a:ext cx="360000" cy="360000"/>
              </a:xfrm>
              <a:prstGeom prst="rect">
                <a:avLst/>
              </a:prstGeom>
            </p:spPr>
          </p:pic>
          <p:pic>
            <p:nvPicPr>
              <p:cNvPr id="46" name="図 45" descr="ロゴ が含まれている画像&#10;&#10;自動的に生成された説明">
                <a:extLst>
                  <a:ext uri="{FF2B5EF4-FFF2-40B4-BE49-F238E27FC236}">
                    <a16:creationId xmlns:a16="http://schemas.microsoft.com/office/drawing/2014/main" id="{8BD98EB7-1582-4DBD-8871-3DF7A0ADF7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0223" y="2752578"/>
                <a:ext cx="360000" cy="360000"/>
              </a:xfrm>
              <a:prstGeom prst="rect">
                <a:avLst/>
              </a:prstGeom>
            </p:spPr>
          </p:pic>
          <p:pic>
            <p:nvPicPr>
              <p:cNvPr id="47" name="図 46" descr="アイコン が含まれている画像&#10;&#10;自動的に生成された説明">
                <a:extLst>
                  <a:ext uri="{FF2B5EF4-FFF2-40B4-BE49-F238E27FC236}">
                    <a16:creationId xmlns:a16="http://schemas.microsoft.com/office/drawing/2014/main" id="{74035238-63BF-46DC-A034-E88F4AC6E7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3055" y="2752578"/>
                <a:ext cx="360000" cy="360000"/>
              </a:xfrm>
              <a:prstGeom prst="rect">
                <a:avLst/>
              </a:prstGeom>
            </p:spPr>
          </p:pic>
        </p:grpSp>
        <p:sp>
          <p:nvSpPr>
            <p:cNvPr id="29" name="正方形/長方形 28">
              <a:extLst>
                <a:ext uri="{FF2B5EF4-FFF2-40B4-BE49-F238E27FC236}">
                  <a16:creationId xmlns:a16="http://schemas.microsoft.com/office/drawing/2014/main" id="{8A585F6D-8532-47D3-81F4-9ABFEDA13A36}"/>
                </a:ext>
              </a:extLst>
            </p:cNvPr>
            <p:cNvSpPr/>
            <p:nvPr/>
          </p:nvSpPr>
          <p:spPr>
            <a:xfrm>
              <a:off x="10099642" y="1024769"/>
              <a:ext cx="1636199"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ライフサイクル最適と</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環境保全</a:t>
              </a:r>
            </a:p>
            <a:p>
              <a:pPr algn="ctr">
                <a:spcBef>
                  <a:spcPts val="4200"/>
                </a:spcBef>
              </a:pPr>
              <a:r>
                <a:rPr kumimoji="1" lang="ja-JP" altLang="en-US" sz="1200" dirty="0">
                  <a:solidFill>
                    <a:schemeClr val="tx1">
                      <a:lumMod val="75000"/>
                      <a:lumOff val="25000"/>
                    </a:schemeClr>
                  </a:solidFill>
                </a:rPr>
                <a:t>プラント資産の</a:t>
              </a:r>
            </a:p>
            <a:p>
              <a:pPr algn="ctr"/>
              <a:r>
                <a:rPr kumimoji="1" lang="ja-JP" altLang="en-US" sz="1200" dirty="0">
                  <a:solidFill>
                    <a:schemeClr val="tx1">
                      <a:lumMod val="75000"/>
                      <a:lumOff val="25000"/>
                    </a:schemeClr>
                  </a:solidFill>
                </a:rPr>
                <a:t>長期最適運用と</a:t>
              </a:r>
            </a:p>
            <a:p>
              <a:pPr algn="ctr"/>
              <a:r>
                <a:rPr kumimoji="1" lang="ja-JP" altLang="en-US" sz="1200" dirty="0">
                  <a:solidFill>
                    <a:schemeClr val="tx1">
                      <a:lumMod val="75000"/>
                      <a:lumOff val="25000"/>
                    </a:schemeClr>
                  </a:solidFill>
                </a:rPr>
                <a:t>環境負荷低減の両立</a:t>
              </a:r>
            </a:p>
          </p:txBody>
        </p:sp>
      </p:grpSp>
      <p:grpSp>
        <p:nvGrpSpPr>
          <p:cNvPr id="9" name="グループ化 8">
            <a:extLst>
              <a:ext uri="{FF2B5EF4-FFF2-40B4-BE49-F238E27FC236}">
                <a16:creationId xmlns:a16="http://schemas.microsoft.com/office/drawing/2014/main" id="{5A71DA81-77B3-4EAA-8096-542F5EEAE60F}"/>
              </a:ext>
            </a:extLst>
          </p:cNvPr>
          <p:cNvGrpSpPr/>
          <p:nvPr/>
        </p:nvGrpSpPr>
        <p:grpSpPr>
          <a:xfrm>
            <a:off x="4476827" y="2368799"/>
            <a:ext cx="7199235" cy="3689087"/>
            <a:chOff x="4476827" y="2368799"/>
            <a:chExt cx="7199235" cy="3689087"/>
          </a:xfrm>
        </p:grpSpPr>
        <p:sp>
          <p:nvSpPr>
            <p:cNvPr id="61" name="フリーフォーム: 図形 60">
              <a:extLst>
                <a:ext uri="{FF2B5EF4-FFF2-40B4-BE49-F238E27FC236}">
                  <a16:creationId xmlns:a16="http://schemas.microsoft.com/office/drawing/2014/main" id="{6AEADFA1-1104-4CCE-A982-684A138621C2}"/>
                </a:ext>
              </a:extLst>
            </p:cNvPr>
            <p:cNvSpPr/>
            <p:nvPr/>
          </p:nvSpPr>
          <p:spPr>
            <a:xfrm>
              <a:off x="4476827" y="2529886"/>
              <a:ext cx="7199235" cy="3528000"/>
            </a:xfrm>
            <a:custGeom>
              <a:avLst/>
              <a:gdLst>
                <a:gd name="connsiteX0" fmla="*/ 142497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42497 w 7199235"/>
                <a:gd name="connsiteY13" fmla="*/ 0 h 3744000"/>
                <a:gd name="connsiteX0" fmla="*/ 118643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18643 w 7199235"/>
                <a:gd name="connsiteY13" fmla="*/ 0 h 3744000"/>
                <a:gd name="connsiteX0" fmla="*/ 118643 w 7199235"/>
                <a:gd name="connsiteY0" fmla="*/ 0 h 3744000"/>
                <a:gd name="connsiteX1" fmla="*/ 4824613 w 7199235"/>
                <a:gd name="connsiteY1" fmla="*/ 0 h 3744000"/>
                <a:gd name="connsiteX2" fmla="*/ 4967110 w 7199235"/>
                <a:gd name="connsiteY2" fmla="*/ 142497 h 3744000"/>
                <a:gd name="connsiteX3" fmla="*/ 4967110 w 7199235"/>
                <a:gd name="connsiteY3" fmla="*/ 478502 h 3744000"/>
                <a:gd name="connsiteX4" fmla="*/ 7065533 w 7199235"/>
                <a:gd name="connsiteY4" fmla="*/ 478502 h 3744000"/>
                <a:gd name="connsiteX5" fmla="*/ 7199235 w 7199235"/>
                <a:gd name="connsiteY5" fmla="*/ 612204 h 3744000"/>
                <a:gd name="connsiteX6" fmla="*/ 7199235 w 7199235"/>
                <a:gd name="connsiteY6" fmla="*/ 3610298 h 3744000"/>
                <a:gd name="connsiteX7" fmla="*/ 7065533 w 7199235"/>
                <a:gd name="connsiteY7" fmla="*/ 3744000 h 3744000"/>
                <a:gd name="connsiteX8" fmla="*/ 4824613 w 7199235"/>
                <a:gd name="connsiteY8" fmla="*/ 3744000 h 3744000"/>
                <a:gd name="connsiteX9" fmla="*/ 4703598 w 7199235"/>
                <a:gd name="connsiteY9" fmla="*/ 3744000 h 3744000"/>
                <a:gd name="connsiteX10" fmla="*/ 142497 w 7199235"/>
                <a:gd name="connsiteY10" fmla="*/ 3744000 h 3744000"/>
                <a:gd name="connsiteX11" fmla="*/ 0 w 7199235"/>
                <a:gd name="connsiteY11" fmla="*/ 3601503 h 3744000"/>
                <a:gd name="connsiteX12" fmla="*/ 0 w 7199235"/>
                <a:gd name="connsiteY12" fmla="*/ 142497 h 3744000"/>
                <a:gd name="connsiteX13" fmla="*/ 118643 w 7199235"/>
                <a:gd name="connsiteY13" fmla="*/ 0 h 3744000"/>
                <a:gd name="connsiteX0" fmla="*/ 118643 w 7199235"/>
                <a:gd name="connsiteY0" fmla="*/ 3905 h 3747905"/>
                <a:gd name="connsiteX1" fmla="*/ 1208356 w 7199235"/>
                <a:gd name="connsiteY1" fmla="*/ 0 h 3747905"/>
                <a:gd name="connsiteX2" fmla="*/ 4824613 w 7199235"/>
                <a:gd name="connsiteY2" fmla="*/ 3905 h 3747905"/>
                <a:gd name="connsiteX3" fmla="*/ 4967110 w 7199235"/>
                <a:gd name="connsiteY3" fmla="*/ 146402 h 3747905"/>
                <a:gd name="connsiteX4" fmla="*/ 4967110 w 7199235"/>
                <a:gd name="connsiteY4" fmla="*/ 482407 h 3747905"/>
                <a:gd name="connsiteX5" fmla="*/ 7065533 w 7199235"/>
                <a:gd name="connsiteY5" fmla="*/ 482407 h 3747905"/>
                <a:gd name="connsiteX6" fmla="*/ 7199235 w 7199235"/>
                <a:gd name="connsiteY6" fmla="*/ 616109 h 3747905"/>
                <a:gd name="connsiteX7" fmla="*/ 7199235 w 7199235"/>
                <a:gd name="connsiteY7" fmla="*/ 3614203 h 3747905"/>
                <a:gd name="connsiteX8" fmla="*/ 7065533 w 7199235"/>
                <a:gd name="connsiteY8" fmla="*/ 3747905 h 3747905"/>
                <a:gd name="connsiteX9" fmla="*/ 4824613 w 7199235"/>
                <a:gd name="connsiteY9" fmla="*/ 3747905 h 3747905"/>
                <a:gd name="connsiteX10" fmla="*/ 4703598 w 7199235"/>
                <a:gd name="connsiteY10" fmla="*/ 3747905 h 3747905"/>
                <a:gd name="connsiteX11" fmla="*/ 142497 w 7199235"/>
                <a:gd name="connsiteY11" fmla="*/ 3747905 h 3747905"/>
                <a:gd name="connsiteX12" fmla="*/ 0 w 7199235"/>
                <a:gd name="connsiteY12" fmla="*/ 3605408 h 3747905"/>
                <a:gd name="connsiteX13" fmla="*/ 0 w 7199235"/>
                <a:gd name="connsiteY13" fmla="*/ 146402 h 3747905"/>
                <a:gd name="connsiteX14" fmla="*/ 118643 w 7199235"/>
                <a:gd name="connsiteY14"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14" fmla="*/ 1299796 w 7199235"/>
                <a:gd name="connsiteY14" fmla="*/ 91440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18643 w 7199235"/>
                <a:gd name="connsiteY13" fmla="*/ 3905 h 3747905"/>
                <a:gd name="connsiteX0" fmla="*/ 1208356 w 7199235"/>
                <a:gd name="connsiteY0" fmla="*/ 0 h 3747905"/>
                <a:gd name="connsiteX1" fmla="*/ 4824613 w 7199235"/>
                <a:gd name="connsiteY1" fmla="*/ 3905 h 3747905"/>
                <a:gd name="connsiteX2" fmla="*/ 4967110 w 7199235"/>
                <a:gd name="connsiteY2" fmla="*/ 146402 h 3747905"/>
                <a:gd name="connsiteX3" fmla="*/ 4967110 w 7199235"/>
                <a:gd name="connsiteY3" fmla="*/ 482407 h 3747905"/>
                <a:gd name="connsiteX4" fmla="*/ 7065533 w 7199235"/>
                <a:gd name="connsiteY4" fmla="*/ 482407 h 3747905"/>
                <a:gd name="connsiteX5" fmla="*/ 7199235 w 7199235"/>
                <a:gd name="connsiteY5" fmla="*/ 616109 h 3747905"/>
                <a:gd name="connsiteX6" fmla="*/ 7199235 w 7199235"/>
                <a:gd name="connsiteY6" fmla="*/ 3614203 h 3747905"/>
                <a:gd name="connsiteX7" fmla="*/ 7065533 w 7199235"/>
                <a:gd name="connsiteY7" fmla="*/ 3747905 h 3747905"/>
                <a:gd name="connsiteX8" fmla="*/ 4824613 w 7199235"/>
                <a:gd name="connsiteY8" fmla="*/ 3747905 h 3747905"/>
                <a:gd name="connsiteX9" fmla="*/ 4703598 w 7199235"/>
                <a:gd name="connsiteY9" fmla="*/ 3747905 h 3747905"/>
                <a:gd name="connsiteX10" fmla="*/ 142497 w 7199235"/>
                <a:gd name="connsiteY10" fmla="*/ 3747905 h 3747905"/>
                <a:gd name="connsiteX11" fmla="*/ 0 w 7199235"/>
                <a:gd name="connsiteY11" fmla="*/ 3605408 h 3747905"/>
                <a:gd name="connsiteX12" fmla="*/ 0 w 7199235"/>
                <a:gd name="connsiteY12" fmla="*/ 146402 h 3747905"/>
                <a:gd name="connsiteX13" fmla="*/ 102740 w 7199235"/>
                <a:gd name="connsiteY13" fmla="*/ 3905 h 374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235" h="3747905">
                  <a:moveTo>
                    <a:pt x="1208356" y="0"/>
                  </a:moveTo>
                  <a:lnTo>
                    <a:pt x="4824613" y="3905"/>
                  </a:lnTo>
                  <a:cubicBezTo>
                    <a:pt x="4903312" y="3905"/>
                    <a:pt x="4967110" y="67703"/>
                    <a:pt x="4967110" y="146402"/>
                  </a:cubicBezTo>
                  <a:lnTo>
                    <a:pt x="4967110" y="482407"/>
                  </a:lnTo>
                  <a:lnTo>
                    <a:pt x="7065533" y="482407"/>
                  </a:lnTo>
                  <a:cubicBezTo>
                    <a:pt x="7139375" y="482407"/>
                    <a:pt x="7199235" y="542267"/>
                    <a:pt x="7199235" y="616109"/>
                  </a:cubicBezTo>
                  <a:lnTo>
                    <a:pt x="7199235" y="3614203"/>
                  </a:lnTo>
                  <a:cubicBezTo>
                    <a:pt x="7199235" y="3688045"/>
                    <a:pt x="7139375" y="3747905"/>
                    <a:pt x="7065533" y="3747905"/>
                  </a:cubicBezTo>
                  <a:lnTo>
                    <a:pt x="4824613" y="3747905"/>
                  </a:lnTo>
                  <a:lnTo>
                    <a:pt x="4703598" y="3747905"/>
                  </a:lnTo>
                  <a:lnTo>
                    <a:pt x="142497" y="3747905"/>
                  </a:lnTo>
                  <a:cubicBezTo>
                    <a:pt x="63798" y="3747905"/>
                    <a:pt x="0" y="3684107"/>
                    <a:pt x="0" y="3605408"/>
                  </a:cubicBezTo>
                  <a:lnTo>
                    <a:pt x="0" y="146402"/>
                  </a:lnTo>
                  <a:cubicBezTo>
                    <a:pt x="0" y="51801"/>
                    <a:pt x="39944" y="3905"/>
                    <a:pt x="102740" y="3905"/>
                  </a:cubicBezTo>
                </a:path>
              </a:pathLst>
            </a:custGeom>
            <a:solidFill>
              <a:schemeClr val="bg1"/>
            </a:solidFill>
            <a:ln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252000" rtlCol="0" anchor="t">
              <a:noAutofit/>
            </a:bodyPr>
            <a:lstStyle/>
            <a:p>
              <a:pPr algn="just">
                <a:lnSpc>
                  <a:spcPct val="110000"/>
                </a:lnSpc>
              </a:pPr>
              <a:r>
                <a:rPr lang="ja-JP" altLang="en-US" sz="1400" b="1" dirty="0">
                  <a:solidFill>
                    <a:schemeClr val="tx1">
                      <a:lumMod val="75000"/>
                      <a:lumOff val="25000"/>
                    </a:schemeClr>
                  </a:solidFill>
                </a:rPr>
                <a:t>食品製造の発酵プロセスにおける機械の故障予知と品質向上</a:t>
              </a:r>
            </a:p>
            <a:p>
              <a:pPr algn="just">
                <a:lnSpc>
                  <a:spcPct val="110000"/>
                </a:lnSpc>
                <a:spcBef>
                  <a:spcPts val="600"/>
                </a:spcBef>
              </a:pPr>
              <a:r>
                <a:rPr lang="ja-JP" altLang="en-US" sz="1400" dirty="0">
                  <a:solidFill>
                    <a:schemeClr val="tx1">
                      <a:lumMod val="75000"/>
                      <a:lumOff val="25000"/>
                    </a:schemeClr>
                  </a:solidFill>
                </a:rPr>
                <a:t>定期検査や巡回点検を行っていたにも関わらず、突然故障が発生していた</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発酵プロセスの遠心分離機に、</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の振動センサを取り付けました。オンラインで常時トレンドを把握し観察することで故障の発生傾向がわかり、故障が予知できるようになりました。また、振動データを品質管理指標として追加することで、品質も向上しました。</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4597240" y="2368799"/>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tx2"/>
                  </a:solidFill>
                  <a:effectLst>
                    <a:outerShdw blurRad="38100" dist="25400" dir="2700000" algn="tl" rotWithShape="0">
                      <a:schemeClr val="bg1">
                        <a:lumMod val="50000"/>
                        <a:alpha val="70000"/>
                      </a:schemeClr>
                    </a:outerShdw>
                  </a:effectLst>
                </a:rPr>
                <a:t>HOW</a:t>
              </a:r>
              <a:endParaRPr kumimoji="1" lang="ja-JP" altLang="en-US" sz="2000" b="1" dirty="0">
                <a:solidFill>
                  <a:schemeClr val="tx2"/>
                </a:solidFill>
                <a:effectLst>
                  <a:outerShdw blurRad="38100" dist="25400" dir="2700000" algn="tl" rotWithShape="0">
                    <a:schemeClr val="bg1">
                      <a:lumMod val="50000"/>
                      <a:alpha val="70000"/>
                    </a:schemeClr>
                  </a:outerShdw>
                </a:effectLst>
              </a:endParaRPr>
            </a:p>
          </p:txBody>
        </p:sp>
        <p:grpSp>
          <p:nvGrpSpPr>
            <p:cNvPr id="22" name="グループ化 21">
              <a:extLst>
                <a:ext uri="{FF2B5EF4-FFF2-40B4-BE49-F238E27FC236}">
                  <a16:creationId xmlns:a16="http://schemas.microsoft.com/office/drawing/2014/main" id="{44F48F12-DA7E-4CEC-8411-CE8AD0C741FB}"/>
                </a:ext>
              </a:extLst>
            </p:cNvPr>
            <p:cNvGrpSpPr/>
            <p:nvPr/>
          </p:nvGrpSpPr>
          <p:grpSpPr>
            <a:xfrm>
              <a:off x="4708167" y="4029328"/>
              <a:ext cx="6737320" cy="1908000"/>
              <a:chOff x="4883285" y="3861160"/>
              <a:chExt cx="6542767" cy="1908000"/>
            </a:xfrm>
          </p:grpSpPr>
          <p:sp>
            <p:nvSpPr>
              <p:cNvPr id="59" name="正方形/長方形 58">
                <a:extLst>
                  <a:ext uri="{FF2B5EF4-FFF2-40B4-BE49-F238E27FC236}">
                    <a16:creationId xmlns:a16="http://schemas.microsoft.com/office/drawing/2014/main" id="{57B27809-6DB6-47DD-BC38-EC7BC186ED6C}"/>
                  </a:ext>
                </a:extLst>
              </p:cNvPr>
              <p:cNvSpPr/>
              <p:nvPr/>
            </p:nvSpPr>
            <p:spPr>
              <a:xfrm>
                <a:off x="4883285" y="3861160"/>
                <a:ext cx="6542767" cy="1908000"/>
              </a:xfrm>
              <a:prstGeom prst="rect">
                <a:avLst/>
              </a:prstGeom>
              <a:solidFill>
                <a:schemeClr val="tx2">
                  <a:lumMod val="20000"/>
                  <a:lumOff val="80000"/>
                  <a:alpha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200" b="1" dirty="0">
                    <a:solidFill>
                      <a:schemeClr val="tx1"/>
                    </a:solidFill>
                  </a:rPr>
                  <a:t>産業用</a:t>
                </a:r>
                <a:r>
                  <a:rPr lang="en-US" altLang="ja-JP" sz="1200" b="1" dirty="0">
                    <a:solidFill>
                      <a:schemeClr val="tx1"/>
                    </a:solidFill>
                  </a:rPr>
                  <a:t>IoT </a:t>
                </a:r>
                <a:r>
                  <a:rPr lang="ja-JP" altLang="en-US" sz="1200" b="1" dirty="0">
                    <a:solidFill>
                      <a:schemeClr val="tx1"/>
                    </a:solidFill>
                  </a:rPr>
                  <a:t>データロギング＆ダッシュボード</a:t>
                </a:r>
                <a:endParaRPr lang="en-US" altLang="ja-JP" sz="1200" b="1" dirty="0">
                  <a:solidFill>
                    <a:schemeClr val="tx1"/>
                  </a:solidFill>
                </a:endParaRPr>
              </a:p>
            </p:txBody>
          </p:sp>
          <p:sp>
            <p:nvSpPr>
              <p:cNvPr id="49" name="テキスト ボックス 64">
                <a:extLst>
                  <a:ext uri="{FF2B5EF4-FFF2-40B4-BE49-F238E27FC236}">
                    <a16:creationId xmlns:a16="http://schemas.microsoft.com/office/drawing/2014/main" id="{7A791E19-99E9-4A78-8E98-CD0F78643245}"/>
                  </a:ext>
                </a:extLst>
              </p:cNvPr>
              <p:cNvSpPr txBox="1">
                <a:spLocks noChangeArrowheads="1"/>
              </p:cNvSpPr>
              <p:nvPr/>
            </p:nvSpPr>
            <p:spPr bwMode="auto">
              <a:xfrm>
                <a:off x="10445969" y="3925437"/>
                <a:ext cx="70852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solidFill>
                      <a:srgbClr val="000000"/>
                    </a:solidFill>
                    <a:effectLst/>
                    <a:cs typeface="Times New Roman" panose="02020603050405020304" pitchFamily="18" charset="0"/>
                  </a:rPr>
                  <a:t>※画面はイメージ</a:t>
                </a:r>
                <a:endParaRPr kumimoji="0" lang="ja-JP" altLang="ja-JP" sz="1800" b="0" i="0" u="none" strike="noStrike" cap="none" normalizeH="0" baseline="0" dirty="0">
                  <a:ln>
                    <a:noFill/>
                  </a:ln>
                  <a:solidFill>
                    <a:schemeClr val="tx1"/>
                  </a:solidFill>
                  <a:effectLst/>
                </a:endParaRPr>
              </a:p>
            </p:txBody>
          </p:sp>
        </p:grpSp>
        <p:grpSp>
          <p:nvGrpSpPr>
            <p:cNvPr id="4" name="グループ化 3">
              <a:extLst>
                <a:ext uri="{FF2B5EF4-FFF2-40B4-BE49-F238E27FC236}">
                  <a16:creationId xmlns:a16="http://schemas.microsoft.com/office/drawing/2014/main" id="{DFA78133-C6B9-4398-B907-A9F0E1311030}"/>
                </a:ext>
              </a:extLst>
            </p:cNvPr>
            <p:cNvGrpSpPr/>
            <p:nvPr/>
          </p:nvGrpSpPr>
          <p:grpSpPr>
            <a:xfrm>
              <a:off x="4927065" y="4328401"/>
              <a:ext cx="6313749" cy="1555345"/>
              <a:chOff x="4927065" y="4228550"/>
              <a:chExt cx="6313749" cy="1555345"/>
            </a:xfrm>
          </p:grpSpPr>
          <p:sp>
            <p:nvSpPr>
              <p:cNvPr id="52" name="Text Box 7">
                <a:extLst>
                  <a:ext uri="{FF2B5EF4-FFF2-40B4-BE49-F238E27FC236}">
                    <a16:creationId xmlns:a16="http://schemas.microsoft.com/office/drawing/2014/main" id="{CCDFA73F-3B2F-478C-A196-7F396224AFCE}"/>
                  </a:ext>
                </a:extLst>
              </p:cNvPr>
              <p:cNvSpPr txBox="1">
                <a:spLocks noChangeArrowheads="1"/>
              </p:cNvSpPr>
              <p:nvPr/>
            </p:nvSpPr>
            <p:spPr bwMode="auto">
              <a:xfrm>
                <a:off x="9288965" y="5353008"/>
                <a:ext cx="19518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chemeClr val="tx2"/>
                    </a:solidFill>
                    <a:effectLst/>
                    <a:cs typeface="Times New Roman" panose="02020603050405020304" pitchFamily="18" charset="0"/>
                  </a:rPr>
                  <a:t>【各種運転データとの比較】</a:t>
                </a:r>
                <a:endParaRPr kumimoji="0" lang="ja-JP" altLang="ja-JP" sz="1000" b="1" i="0" u="none" strike="noStrike" cap="none" normalizeH="0" baseline="0" dirty="0">
                  <a:ln>
                    <a:noFill/>
                  </a:ln>
                  <a:solidFill>
                    <a:schemeClr val="tx2"/>
                  </a:solidFill>
                  <a:effectLst/>
                </a:endParaRPr>
              </a:p>
              <a:p>
                <a:pPr algn="ctr" defTabSz="914400" eaLnBrk="0" fontAlgn="base" hangingPunct="0">
                  <a:spcBef>
                    <a:spcPct val="0"/>
                  </a:spcBef>
                  <a:spcAft>
                    <a:spcPct val="0"/>
                  </a:spcAft>
                </a:pPr>
                <a:r>
                  <a:rPr kumimoji="1" lang="ja-JP" altLang="en-US" sz="900" dirty="0"/>
                  <a:t>振動データとプロセスデータ等を同一画面に表示して、装置運転や製品品質を管理</a:t>
                </a:r>
              </a:p>
            </p:txBody>
          </p:sp>
          <p:pic>
            <p:nvPicPr>
              <p:cNvPr id="54" name="図 53">
                <a:extLst>
                  <a:ext uri="{FF2B5EF4-FFF2-40B4-BE49-F238E27FC236}">
                    <a16:creationId xmlns:a16="http://schemas.microsoft.com/office/drawing/2014/main" id="{5922C3DD-7051-4C26-BC18-584318EE2F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59376" y="4441637"/>
                <a:ext cx="1512000" cy="899025"/>
              </a:xfrm>
              <a:prstGeom prst="rect">
                <a:avLst/>
              </a:prstGeom>
              <a:ln>
                <a:noFill/>
              </a:ln>
              <a:effectLst/>
            </p:spPr>
          </p:pic>
          <p:sp>
            <p:nvSpPr>
              <p:cNvPr id="55" name="正方形/長方形 6">
                <a:extLst>
                  <a:ext uri="{FF2B5EF4-FFF2-40B4-BE49-F238E27FC236}">
                    <a16:creationId xmlns:a16="http://schemas.microsoft.com/office/drawing/2014/main" id="{9B84BF26-04DA-46A4-9172-D0944240FF24}"/>
                  </a:ext>
                </a:extLst>
              </p:cNvPr>
              <p:cNvSpPr>
                <a:spLocks noChangeArrowheads="1"/>
              </p:cNvSpPr>
              <p:nvPr/>
            </p:nvSpPr>
            <p:spPr bwMode="auto">
              <a:xfrm>
                <a:off x="9567376" y="4228550"/>
                <a:ext cx="1296000" cy="180000"/>
              </a:xfrm>
              <a:prstGeom prst="roundRect">
                <a:avLst>
                  <a:gd name="adj" fmla="val 50000"/>
                </a:avLst>
              </a:prstGeom>
              <a:solidFill>
                <a:schemeClr val="tx2"/>
              </a:solidFill>
              <a:ln w="6350">
                <a:no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solidFill>
                      <a:srgbClr val="FFFFFF"/>
                    </a:solidFill>
                    <a:effectLst/>
                    <a:cs typeface="Meiryo UI" panose="020B0604030504040204" pitchFamily="50" charset="-128"/>
                  </a:rPr>
                  <a:t>16</a:t>
                </a:r>
                <a:r>
                  <a:rPr kumimoji="0" lang="ja-JP" altLang="en-US" sz="1000" b="1" i="0" u="none" strike="noStrike" cap="none" normalizeH="0" baseline="0" dirty="0">
                    <a:ln>
                      <a:noFill/>
                    </a:ln>
                    <a:solidFill>
                      <a:srgbClr val="FFFFFF"/>
                    </a:solidFill>
                    <a:effectLst/>
                    <a:cs typeface="Meiryo UI" panose="020B0604030504040204" pitchFamily="50" charset="-128"/>
                  </a:rPr>
                  <a:t>ペントレンドグラフ</a:t>
                </a:r>
                <a:endParaRPr kumimoji="0" lang="ja-JP" altLang="en-US" sz="2400" b="0" i="0" u="none" strike="noStrike" cap="none" normalizeH="0" baseline="0" dirty="0">
                  <a:ln>
                    <a:noFill/>
                  </a:ln>
                  <a:solidFill>
                    <a:schemeClr val="tx1"/>
                  </a:solidFill>
                  <a:effectLst/>
                </a:endParaRPr>
              </a:p>
            </p:txBody>
          </p:sp>
          <p:sp>
            <p:nvSpPr>
              <p:cNvPr id="50" name="コンテンツ プレースホルダー 2">
                <a:extLst>
                  <a:ext uri="{FF2B5EF4-FFF2-40B4-BE49-F238E27FC236}">
                    <a16:creationId xmlns:a16="http://schemas.microsoft.com/office/drawing/2014/main" id="{79FA0699-E5AC-44F4-B24F-D0AFA3F0D6D8}"/>
                  </a:ext>
                </a:extLst>
              </p:cNvPr>
              <p:cNvSpPr txBox="1">
                <a:spLocks noChangeArrowheads="1"/>
              </p:cNvSpPr>
              <p:nvPr/>
            </p:nvSpPr>
            <p:spPr bwMode="auto">
              <a:xfrm>
                <a:off x="4927065" y="5353008"/>
                <a:ext cx="20357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chemeClr val="tx2"/>
                    </a:solidFill>
                    <a:effectLst/>
                    <a:cs typeface="Times New Roman" panose="02020603050405020304" pitchFamily="18" charset="0"/>
                  </a:rPr>
                  <a:t>【設備の状態監視】</a:t>
                </a:r>
                <a:endParaRPr kumimoji="0" lang="ja-JP" altLang="ja-JP" sz="1000" b="1" i="0" u="none" strike="noStrike" cap="none" normalizeH="0" baseline="0" dirty="0">
                  <a:ln>
                    <a:noFill/>
                  </a:ln>
                  <a:solidFill>
                    <a:schemeClr val="tx2"/>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0000"/>
                    </a:solidFill>
                    <a:effectLst/>
                    <a:cs typeface="Times New Roman" panose="02020603050405020304" pitchFamily="18" charset="0"/>
                  </a:rPr>
                  <a:t>異常値を警告表示</a:t>
                </a:r>
                <a:r>
                  <a:rPr lang="ja-JP" altLang="en-US" sz="900" dirty="0">
                    <a:solidFill>
                      <a:srgbClr val="000000"/>
                    </a:solidFill>
                    <a:cs typeface="Times New Roman" panose="02020603050405020304" pitchFamily="18" charset="0"/>
                  </a:rPr>
                  <a:t>することで、</a:t>
                </a:r>
                <a:r>
                  <a:rPr kumimoji="0" lang="ja-JP" altLang="ja-JP" sz="900" b="0" i="0" u="none" strike="noStrike" cap="none" normalizeH="0" baseline="0" dirty="0">
                    <a:ln>
                      <a:noFill/>
                    </a:ln>
                    <a:solidFill>
                      <a:srgbClr val="000000"/>
                    </a:solidFill>
                    <a:effectLst/>
                    <a:cs typeface="Times New Roman" panose="02020603050405020304" pitchFamily="18" charset="0"/>
                  </a:rPr>
                  <a:t>対象設備の精密点検を計画</a:t>
                </a:r>
                <a:r>
                  <a:rPr kumimoji="0" lang="ja-JP" altLang="en-US" sz="900" b="0" i="0" u="none" strike="noStrike" cap="none" normalizeH="0" baseline="0" dirty="0">
                    <a:ln>
                      <a:noFill/>
                    </a:ln>
                    <a:solidFill>
                      <a:srgbClr val="000000"/>
                    </a:solidFill>
                    <a:effectLst/>
                    <a:cs typeface="Times New Roman" panose="02020603050405020304" pitchFamily="18" charset="0"/>
                  </a:rPr>
                  <a:t>することが可能</a:t>
                </a:r>
                <a:endParaRPr kumimoji="0" lang="ja-JP" altLang="ja-JP" sz="900" b="0" i="0" u="none" strike="noStrike" cap="none" normalizeH="0" baseline="0" dirty="0">
                  <a:ln>
                    <a:noFill/>
                  </a:ln>
                  <a:solidFill>
                    <a:schemeClr val="tx1"/>
                  </a:solidFill>
                  <a:effectLst/>
                </a:endParaRPr>
              </a:p>
            </p:txBody>
          </p:sp>
          <p:pic>
            <p:nvPicPr>
              <p:cNvPr id="53" name="図 52">
                <a:extLst>
                  <a:ext uri="{FF2B5EF4-FFF2-40B4-BE49-F238E27FC236}">
                    <a16:creationId xmlns:a16="http://schemas.microsoft.com/office/drawing/2014/main" id="{533B96B0-D77D-41B7-B1C3-15A36287AC3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30361" y="4441637"/>
                <a:ext cx="1512000" cy="899025"/>
              </a:xfrm>
              <a:prstGeom prst="rect">
                <a:avLst/>
              </a:prstGeom>
              <a:ln>
                <a:noFill/>
              </a:ln>
              <a:effectLst/>
            </p:spPr>
          </p:pic>
          <p:sp>
            <p:nvSpPr>
              <p:cNvPr id="56" name="正方形/長方形 8">
                <a:extLst>
                  <a:ext uri="{FF2B5EF4-FFF2-40B4-BE49-F238E27FC236}">
                    <a16:creationId xmlns:a16="http://schemas.microsoft.com/office/drawing/2014/main" id="{D397C9AC-9C60-44D3-8C52-C42EFB713672}"/>
                  </a:ext>
                </a:extLst>
              </p:cNvPr>
              <p:cNvSpPr>
                <a:spLocks noChangeArrowheads="1"/>
              </p:cNvSpPr>
              <p:nvPr/>
            </p:nvSpPr>
            <p:spPr bwMode="auto">
              <a:xfrm>
                <a:off x="5238361" y="4228550"/>
                <a:ext cx="1296000" cy="180000"/>
              </a:xfrm>
              <a:prstGeom prst="roundRect">
                <a:avLst>
                  <a:gd name="adj" fmla="val 50000"/>
                </a:avLst>
              </a:prstGeom>
              <a:solidFill>
                <a:schemeClr val="tx2"/>
              </a:solidFill>
              <a:ln w="6350">
                <a:no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rgbClr val="FFFFFF"/>
                    </a:solidFill>
                    <a:effectLst/>
                    <a:cs typeface="Meiryo UI" panose="020B0604030504040204" pitchFamily="50" charset="-128"/>
                  </a:rPr>
                  <a:t>状態一括監視</a:t>
                </a:r>
                <a:endParaRPr kumimoji="0" lang="ja-JP" altLang="ja-JP" sz="2400" b="0" i="0" u="none" strike="noStrike" cap="none" normalizeH="0" baseline="0" dirty="0">
                  <a:ln>
                    <a:noFill/>
                  </a:ln>
                  <a:solidFill>
                    <a:schemeClr val="tx1"/>
                  </a:solidFill>
                  <a:effectLst/>
                </a:endParaRPr>
              </a:p>
            </p:txBody>
          </p:sp>
          <p:sp>
            <p:nvSpPr>
              <p:cNvPr id="51" name="Text Box 8">
                <a:extLst>
                  <a:ext uri="{FF2B5EF4-FFF2-40B4-BE49-F238E27FC236}">
                    <a16:creationId xmlns:a16="http://schemas.microsoft.com/office/drawing/2014/main" id="{A69C594C-3A63-4167-9097-CF6474028BF6}"/>
                  </a:ext>
                </a:extLst>
              </p:cNvPr>
              <p:cNvSpPr txBox="1">
                <a:spLocks noChangeArrowheads="1"/>
              </p:cNvSpPr>
              <p:nvPr/>
            </p:nvSpPr>
            <p:spPr bwMode="auto">
              <a:xfrm>
                <a:off x="7237379" y="5353008"/>
                <a:ext cx="16058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chemeClr val="tx2"/>
                    </a:solidFill>
                    <a:effectLst/>
                    <a:cs typeface="Times New Roman" panose="02020603050405020304" pitchFamily="18" charset="0"/>
                  </a:rPr>
                  <a:t>【過去トレンドとの比較】</a:t>
                </a:r>
                <a:endParaRPr kumimoji="0" lang="ja-JP" altLang="ja-JP" sz="1000" b="1" i="0" u="none" strike="noStrike" cap="none" normalizeH="0" baseline="0" dirty="0">
                  <a:ln>
                    <a:noFill/>
                  </a:ln>
                  <a:solidFill>
                    <a:schemeClr val="tx2"/>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0000"/>
                    </a:solidFill>
                    <a:effectLst/>
                    <a:cs typeface="Times New Roman" panose="02020603050405020304" pitchFamily="18" charset="0"/>
                  </a:rPr>
                  <a:t>設備の状態を</a:t>
                </a:r>
                <a:r>
                  <a:rPr kumimoji="0" lang="ja-JP" altLang="ja-JP" sz="900" b="0" i="0" u="none" strike="noStrike" cap="none" normalizeH="0" baseline="0" dirty="0">
                    <a:ln>
                      <a:noFill/>
                    </a:ln>
                    <a:solidFill>
                      <a:srgbClr val="000000"/>
                    </a:solidFill>
                    <a:effectLst/>
                    <a:cs typeface="Times New Roman" panose="02020603050405020304" pitchFamily="18" charset="0"/>
                  </a:rPr>
                  <a:t>故障した際のトレンドと比較して、故障の傾向を確認</a:t>
                </a:r>
                <a:endParaRPr kumimoji="0" lang="ja-JP" altLang="ja-JP" sz="900" b="0" i="0" u="none" strike="noStrike" cap="none" normalizeH="0" baseline="0" dirty="0">
                  <a:ln>
                    <a:noFill/>
                  </a:ln>
                  <a:solidFill>
                    <a:schemeClr val="tx1"/>
                  </a:solidFill>
                  <a:effectLst/>
                </a:endParaRPr>
              </a:p>
            </p:txBody>
          </p:sp>
          <p:pic>
            <p:nvPicPr>
              <p:cNvPr id="57" name="図 56">
                <a:extLst>
                  <a:ext uri="{FF2B5EF4-FFF2-40B4-BE49-F238E27FC236}">
                    <a16:creationId xmlns:a16="http://schemas.microsoft.com/office/drawing/2014/main" id="{B6708157-9FD9-4BF8-AA80-3D41ECA02B60}"/>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284281" y="4439097"/>
                <a:ext cx="1512000" cy="899025"/>
              </a:xfrm>
              <a:prstGeom prst="rect">
                <a:avLst/>
              </a:prstGeom>
              <a:ln>
                <a:noFill/>
              </a:ln>
              <a:effectLst/>
            </p:spPr>
          </p:pic>
          <p:sp>
            <p:nvSpPr>
              <p:cNvPr id="58" name="正方形/長方形 11">
                <a:extLst>
                  <a:ext uri="{FF2B5EF4-FFF2-40B4-BE49-F238E27FC236}">
                    <a16:creationId xmlns:a16="http://schemas.microsoft.com/office/drawing/2014/main" id="{0FEF5277-D0AB-4CE9-BC4E-12E055C26EF4}"/>
                  </a:ext>
                </a:extLst>
              </p:cNvPr>
              <p:cNvSpPr>
                <a:spLocks noChangeArrowheads="1"/>
              </p:cNvSpPr>
              <p:nvPr/>
            </p:nvSpPr>
            <p:spPr bwMode="auto">
              <a:xfrm>
                <a:off x="7392281" y="4228550"/>
                <a:ext cx="1296000" cy="180000"/>
              </a:xfrm>
              <a:prstGeom prst="roundRect">
                <a:avLst>
                  <a:gd name="adj" fmla="val 50000"/>
                </a:avLst>
              </a:prstGeom>
              <a:solidFill>
                <a:schemeClr val="tx2"/>
              </a:solidFill>
              <a:ln w="6350">
                <a:no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rgbClr val="FFFFFF"/>
                    </a:solidFill>
                    <a:effectLst/>
                    <a:cs typeface="Meiryo UI" panose="020B0604030504040204" pitchFamily="50" charset="-128"/>
                  </a:rPr>
                  <a:t>時間重ね合わせ</a:t>
                </a:r>
                <a:endParaRPr kumimoji="0" lang="ja-JP" altLang="ja-JP" sz="2400" b="0" i="0" u="none" strike="noStrike" cap="none" normalizeH="0" baseline="0" dirty="0">
                  <a:ln>
                    <a:noFill/>
                  </a:ln>
                  <a:solidFill>
                    <a:schemeClr val="tx1"/>
                  </a:solidFill>
                  <a:effectLst/>
                </a:endParaRPr>
              </a:p>
            </p:txBody>
          </p:sp>
        </p:grpSp>
      </p:grpSp>
      <p:grpSp>
        <p:nvGrpSpPr>
          <p:cNvPr id="5" name="グループ化 4">
            <a:extLst>
              <a:ext uri="{FF2B5EF4-FFF2-40B4-BE49-F238E27FC236}">
                <a16:creationId xmlns:a16="http://schemas.microsoft.com/office/drawing/2014/main" id="{080ED70A-DD4D-4D22-84AF-54212245E444}"/>
              </a:ext>
            </a:extLst>
          </p:cNvPr>
          <p:cNvGrpSpPr/>
          <p:nvPr/>
        </p:nvGrpSpPr>
        <p:grpSpPr>
          <a:xfrm>
            <a:off x="515937" y="842400"/>
            <a:ext cx="8928000" cy="1380092"/>
            <a:chOff x="515937" y="842400"/>
            <a:chExt cx="8928000" cy="1380092"/>
          </a:xfrm>
        </p:grpSpPr>
        <p:sp>
          <p:nvSpPr>
            <p:cNvPr id="20" name="楕円 55">
              <a:extLst>
                <a:ext uri="{FF2B5EF4-FFF2-40B4-BE49-F238E27FC236}">
                  <a16:creationId xmlns:a16="http://schemas.microsoft.com/office/drawing/2014/main" id="{E3F41051-32BF-433A-A7D3-93E59F737DE7}"/>
                </a:ext>
              </a:extLst>
            </p:cNvPr>
            <p:cNvSpPr/>
            <p:nvPr/>
          </p:nvSpPr>
          <p:spPr>
            <a:xfrm>
              <a:off x="515937" y="998492"/>
              <a:ext cx="8928000" cy="1224000"/>
            </a:xfrm>
            <a:custGeom>
              <a:avLst/>
              <a:gdLst>
                <a:gd name="connsiteX0" fmla="*/ 0 w 8928000"/>
                <a:gd name="connsiteY0" fmla="*/ 124226 h 1008000"/>
                <a:gd name="connsiteX1" fmla="*/ 124226 w 8928000"/>
                <a:gd name="connsiteY1" fmla="*/ 0 h 1008000"/>
                <a:gd name="connsiteX2" fmla="*/ 8803774 w 8928000"/>
                <a:gd name="connsiteY2" fmla="*/ 0 h 1008000"/>
                <a:gd name="connsiteX3" fmla="*/ 8928000 w 8928000"/>
                <a:gd name="connsiteY3" fmla="*/ 124226 h 1008000"/>
                <a:gd name="connsiteX4" fmla="*/ 8928000 w 8928000"/>
                <a:gd name="connsiteY4" fmla="*/ 883774 h 1008000"/>
                <a:gd name="connsiteX5" fmla="*/ 8803774 w 8928000"/>
                <a:gd name="connsiteY5" fmla="*/ 1008000 h 1008000"/>
                <a:gd name="connsiteX6" fmla="*/ 124226 w 8928000"/>
                <a:gd name="connsiteY6" fmla="*/ 1008000 h 1008000"/>
                <a:gd name="connsiteX7" fmla="*/ 0 w 8928000"/>
                <a:gd name="connsiteY7" fmla="*/ 883774 h 1008000"/>
                <a:gd name="connsiteX8" fmla="*/ 0 w 8928000"/>
                <a:gd name="connsiteY8" fmla="*/ 124226 h 1008000"/>
                <a:gd name="connsiteX0" fmla="*/ 0 w 8928000"/>
                <a:gd name="connsiteY0" fmla="*/ 124226 h 1008000"/>
                <a:gd name="connsiteX1" fmla="*/ 124226 w 8928000"/>
                <a:gd name="connsiteY1" fmla="*/ 0 h 1008000"/>
                <a:gd name="connsiteX2" fmla="*/ 1153837 w 8928000"/>
                <a:gd name="connsiteY2" fmla="*/ 949 h 1008000"/>
                <a:gd name="connsiteX3" fmla="*/ 8803774 w 8928000"/>
                <a:gd name="connsiteY3" fmla="*/ 0 h 1008000"/>
                <a:gd name="connsiteX4" fmla="*/ 8928000 w 8928000"/>
                <a:gd name="connsiteY4" fmla="*/ 124226 h 1008000"/>
                <a:gd name="connsiteX5" fmla="*/ 8928000 w 8928000"/>
                <a:gd name="connsiteY5" fmla="*/ 883774 h 1008000"/>
                <a:gd name="connsiteX6" fmla="*/ 8803774 w 8928000"/>
                <a:gd name="connsiteY6" fmla="*/ 1008000 h 1008000"/>
                <a:gd name="connsiteX7" fmla="*/ 124226 w 8928000"/>
                <a:gd name="connsiteY7" fmla="*/ 1008000 h 1008000"/>
                <a:gd name="connsiteX8" fmla="*/ 0 w 8928000"/>
                <a:gd name="connsiteY8" fmla="*/ 883774 h 1008000"/>
                <a:gd name="connsiteX9" fmla="*/ 0 w 8928000"/>
                <a:gd name="connsiteY9" fmla="*/ 124226 h 1008000"/>
                <a:gd name="connsiteX0" fmla="*/ 1153837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 name="connsiteX9" fmla="*/ 1245277 w 8928000"/>
                <a:gd name="connsiteY9" fmla="*/ 92389 h 1008000"/>
                <a:gd name="connsiteX0" fmla="*/ 1153837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 name="connsiteX0" fmla="*/ 1216899 w 8928000"/>
                <a:gd name="connsiteY0" fmla="*/ 949 h 1008000"/>
                <a:gd name="connsiteX1" fmla="*/ 8803774 w 8928000"/>
                <a:gd name="connsiteY1" fmla="*/ 0 h 1008000"/>
                <a:gd name="connsiteX2" fmla="*/ 8928000 w 8928000"/>
                <a:gd name="connsiteY2" fmla="*/ 124226 h 1008000"/>
                <a:gd name="connsiteX3" fmla="*/ 8928000 w 8928000"/>
                <a:gd name="connsiteY3" fmla="*/ 883774 h 1008000"/>
                <a:gd name="connsiteX4" fmla="*/ 8803774 w 8928000"/>
                <a:gd name="connsiteY4" fmla="*/ 1008000 h 1008000"/>
                <a:gd name="connsiteX5" fmla="*/ 124226 w 8928000"/>
                <a:gd name="connsiteY5" fmla="*/ 1008000 h 1008000"/>
                <a:gd name="connsiteX6" fmla="*/ 0 w 8928000"/>
                <a:gd name="connsiteY6" fmla="*/ 883774 h 1008000"/>
                <a:gd name="connsiteX7" fmla="*/ 0 w 8928000"/>
                <a:gd name="connsiteY7" fmla="*/ 124226 h 1008000"/>
                <a:gd name="connsiteX8" fmla="*/ 124226 w 8928000"/>
                <a:gd name="connsiteY8"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1008000">
                  <a:moveTo>
                    <a:pt x="1216899" y="949"/>
                  </a:moveTo>
                  <a:lnTo>
                    <a:pt x="8803774" y="0"/>
                  </a:lnTo>
                  <a:cubicBezTo>
                    <a:pt x="8872382" y="0"/>
                    <a:pt x="8928000" y="55618"/>
                    <a:pt x="8928000" y="124226"/>
                  </a:cubicBezTo>
                  <a:lnTo>
                    <a:pt x="8928000" y="883774"/>
                  </a:lnTo>
                  <a:cubicBezTo>
                    <a:pt x="8928000" y="952382"/>
                    <a:pt x="8872382" y="1008000"/>
                    <a:pt x="8803774" y="1008000"/>
                  </a:cubicBezTo>
                  <a:lnTo>
                    <a:pt x="124226" y="1008000"/>
                  </a:lnTo>
                  <a:cubicBezTo>
                    <a:pt x="55618" y="1008000"/>
                    <a:pt x="0" y="952382"/>
                    <a:pt x="0" y="883774"/>
                  </a:cubicBezTo>
                  <a:lnTo>
                    <a:pt x="0" y="124226"/>
                  </a:lnTo>
                  <a:cubicBezTo>
                    <a:pt x="0" y="55618"/>
                    <a:pt x="55618" y="0"/>
                    <a:pt x="124226" y="0"/>
                  </a:cubicBezTo>
                </a:path>
              </a:pathLst>
            </a:custGeom>
            <a:solidFill>
              <a:schemeClr val="bg1"/>
            </a:solidFill>
            <a:ln cap="rnd">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r>
                <a:rPr kumimoji="1" lang="ja-JP" altLang="en-US" sz="1400" b="1" dirty="0">
                  <a:solidFill>
                    <a:schemeClr val="tx1">
                      <a:lumMod val="75000"/>
                      <a:lumOff val="25000"/>
                    </a:schemeClr>
                  </a:solidFill>
                </a:rPr>
                <a:t>設備保全の在り方を変革　</a:t>
              </a:r>
              <a:r>
                <a:rPr lang="ja-JP" altLang="en-US" sz="1400" dirty="0">
                  <a:solidFill>
                    <a:schemeClr val="tx1">
                      <a:lumMod val="75000"/>
                      <a:lumOff val="25000"/>
                    </a:schemeClr>
                  </a:solidFill>
                </a:rPr>
                <a:t>広大な設備保全の大量のデータを同時に、オンラインで継続的に監視することは、これまでの設備保全の在り方を変革します。効率よく保守を行うことで資源やエネルギーの無駄を省き、また、事故を未然に防ぎます。</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の提供を通じて、お客様プラントの操業パフォーマンスを向上させ、健全な事業継続の実現に貢献していきます。</a:t>
              </a:r>
            </a:p>
            <a:p>
              <a:pPr>
                <a:lnSpc>
                  <a:spcPct val="110000"/>
                </a:lnSpc>
              </a:pPr>
              <a:endParaRPr lang="ja-JP" altLang="en-US" sz="1400" dirty="0">
                <a:solidFill>
                  <a:schemeClr val="tx1"/>
                </a:solidFill>
              </a:endParaRPr>
            </a:p>
          </p:txBody>
        </p:sp>
        <p:sp>
          <p:nvSpPr>
            <p:cNvPr id="62" name="フリーフォーム: 図形 61">
              <a:extLst>
                <a:ext uri="{FF2B5EF4-FFF2-40B4-BE49-F238E27FC236}">
                  <a16:creationId xmlns:a16="http://schemas.microsoft.com/office/drawing/2014/main" id="{E50424D4-F468-48B6-B03F-A60E0F3D6191}"/>
                </a:ext>
              </a:extLst>
            </p:cNvPr>
            <p:cNvSpPr>
              <a:spLocks/>
            </p:cNvSpPr>
            <p:nvPr/>
          </p:nvSpPr>
          <p:spPr>
            <a:xfrm>
              <a:off x="648000" y="8424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tx2"/>
                  </a:solidFill>
                  <a:effectLst>
                    <a:outerShdw blurRad="38100" dist="25400" dir="2700000" algn="tl" rotWithShape="0">
                      <a:schemeClr val="bg1">
                        <a:lumMod val="50000"/>
                        <a:alpha val="70000"/>
                      </a:schemeClr>
                    </a:outerShdw>
                  </a:effectLst>
                </a:rPr>
                <a:t>WHY</a:t>
              </a:r>
              <a:endParaRPr kumimoji="1" lang="ja-JP" altLang="en-US" sz="2000" b="1" dirty="0">
                <a:solidFill>
                  <a:schemeClr val="tx2"/>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3129780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5BDFE56-4278-4973-9237-902AB7852580}"/>
              </a:ext>
            </a:extLst>
          </p:cNvPr>
          <p:cNvGrpSpPr/>
          <p:nvPr/>
        </p:nvGrpSpPr>
        <p:grpSpPr>
          <a:xfrm>
            <a:off x="515937" y="842400"/>
            <a:ext cx="5040000" cy="2062800"/>
            <a:chOff x="515937" y="842400"/>
            <a:chExt cx="5040000" cy="2062800"/>
          </a:xfrm>
        </p:grpSpPr>
        <p:sp>
          <p:nvSpPr>
            <p:cNvPr id="20" name="楕円 55">
              <a:extLst>
                <a:ext uri="{FF2B5EF4-FFF2-40B4-BE49-F238E27FC236}">
                  <a16:creationId xmlns:a16="http://schemas.microsoft.com/office/drawing/2014/main" id="{E3F41051-32BF-433A-A7D3-93E59F737DE7}"/>
                </a:ext>
              </a:extLst>
            </p:cNvPr>
            <p:cNvSpPr/>
            <p:nvPr/>
          </p:nvSpPr>
          <p:spPr>
            <a:xfrm>
              <a:off x="515937" y="992092"/>
              <a:ext cx="5040000" cy="1913108"/>
            </a:xfrm>
            <a:custGeom>
              <a:avLst/>
              <a:gdLst>
                <a:gd name="connsiteX0" fmla="*/ 0 w 5652000"/>
                <a:gd name="connsiteY0" fmla="*/ 102619 h 1512000"/>
                <a:gd name="connsiteX1" fmla="*/ 102619 w 5652000"/>
                <a:gd name="connsiteY1" fmla="*/ 0 h 1512000"/>
                <a:gd name="connsiteX2" fmla="*/ 5549381 w 5652000"/>
                <a:gd name="connsiteY2" fmla="*/ 0 h 1512000"/>
                <a:gd name="connsiteX3" fmla="*/ 5652000 w 5652000"/>
                <a:gd name="connsiteY3" fmla="*/ 102619 h 1512000"/>
                <a:gd name="connsiteX4" fmla="*/ 5652000 w 5652000"/>
                <a:gd name="connsiteY4" fmla="*/ 1409381 h 1512000"/>
                <a:gd name="connsiteX5" fmla="*/ 5549381 w 5652000"/>
                <a:gd name="connsiteY5" fmla="*/ 1512000 h 1512000"/>
                <a:gd name="connsiteX6" fmla="*/ 102619 w 5652000"/>
                <a:gd name="connsiteY6" fmla="*/ 1512000 h 1512000"/>
                <a:gd name="connsiteX7" fmla="*/ 0 w 5652000"/>
                <a:gd name="connsiteY7" fmla="*/ 1409381 h 1512000"/>
                <a:gd name="connsiteX8" fmla="*/ 0 w 5652000"/>
                <a:gd name="connsiteY8" fmla="*/ 102619 h 1512000"/>
                <a:gd name="connsiteX0" fmla="*/ 0 w 5652000"/>
                <a:gd name="connsiteY0" fmla="*/ 102619 h 1512000"/>
                <a:gd name="connsiteX1" fmla="*/ 102619 w 5652000"/>
                <a:gd name="connsiteY1" fmla="*/ 0 h 1512000"/>
                <a:gd name="connsiteX2" fmla="*/ 1193593 w 5652000"/>
                <a:gd name="connsiteY2" fmla="*/ 949 h 1512000"/>
                <a:gd name="connsiteX3" fmla="*/ 5549381 w 5652000"/>
                <a:gd name="connsiteY3" fmla="*/ 0 h 1512000"/>
                <a:gd name="connsiteX4" fmla="*/ 5652000 w 5652000"/>
                <a:gd name="connsiteY4" fmla="*/ 102619 h 1512000"/>
                <a:gd name="connsiteX5" fmla="*/ 5652000 w 5652000"/>
                <a:gd name="connsiteY5" fmla="*/ 1409381 h 1512000"/>
                <a:gd name="connsiteX6" fmla="*/ 5549381 w 5652000"/>
                <a:gd name="connsiteY6" fmla="*/ 1512000 h 1512000"/>
                <a:gd name="connsiteX7" fmla="*/ 102619 w 5652000"/>
                <a:gd name="connsiteY7" fmla="*/ 1512000 h 1512000"/>
                <a:gd name="connsiteX8" fmla="*/ 0 w 5652000"/>
                <a:gd name="connsiteY8" fmla="*/ 1409381 h 1512000"/>
                <a:gd name="connsiteX9" fmla="*/ 0 w 5652000"/>
                <a:gd name="connsiteY9" fmla="*/ 102619 h 1512000"/>
                <a:gd name="connsiteX0" fmla="*/ 1193593 w 5652000"/>
                <a:gd name="connsiteY0" fmla="*/ 949 h 1512000"/>
                <a:gd name="connsiteX1" fmla="*/ 5549381 w 5652000"/>
                <a:gd name="connsiteY1" fmla="*/ 0 h 1512000"/>
                <a:gd name="connsiteX2" fmla="*/ 5652000 w 5652000"/>
                <a:gd name="connsiteY2" fmla="*/ 102619 h 1512000"/>
                <a:gd name="connsiteX3" fmla="*/ 5652000 w 5652000"/>
                <a:gd name="connsiteY3" fmla="*/ 1409381 h 1512000"/>
                <a:gd name="connsiteX4" fmla="*/ 5549381 w 5652000"/>
                <a:gd name="connsiteY4" fmla="*/ 1512000 h 1512000"/>
                <a:gd name="connsiteX5" fmla="*/ 102619 w 5652000"/>
                <a:gd name="connsiteY5" fmla="*/ 1512000 h 1512000"/>
                <a:gd name="connsiteX6" fmla="*/ 0 w 5652000"/>
                <a:gd name="connsiteY6" fmla="*/ 1409381 h 1512000"/>
                <a:gd name="connsiteX7" fmla="*/ 0 w 5652000"/>
                <a:gd name="connsiteY7" fmla="*/ 102619 h 1512000"/>
                <a:gd name="connsiteX8" fmla="*/ 102619 w 5652000"/>
                <a:gd name="connsiteY8" fmla="*/ 0 h 1512000"/>
                <a:gd name="connsiteX9" fmla="*/ 1285033 w 5652000"/>
                <a:gd name="connsiteY9" fmla="*/ 92389 h 1512000"/>
                <a:gd name="connsiteX0" fmla="*/ 1193593 w 5652000"/>
                <a:gd name="connsiteY0" fmla="*/ 949 h 1512000"/>
                <a:gd name="connsiteX1" fmla="*/ 5549381 w 5652000"/>
                <a:gd name="connsiteY1" fmla="*/ 0 h 1512000"/>
                <a:gd name="connsiteX2" fmla="*/ 5652000 w 5652000"/>
                <a:gd name="connsiteY2" fmla="*/ 102619 h 1512000"/>
                <a:gd name="connsiteX3" fmla="*/ 5652000 w 5652000"/>
                <a:gd name="connsiteY3" fmla="*/ 1409381 h 1512000"/>
                <a:gd name="connsiteX4" fmla="*/ 5549381 w 5652000"/>
                <a:gd name="connsiteY4" fmla="*/ 1512000 h 1512000"/>
                <a:gd name="connsiteX5" fmla="*/ 102619 w 5652000"/>
                <a:gd name="connsiteY5" fmla="*/ 1512000 h 1512000"/>
                <a:gd name="connsiteX6" fmla="*/ 0 w 5652000"/>
                <a:gd name="connsiteY6" fmla="*/ 1409381 h 1512000"/>
                <a:gd name="connsiteX7" fmla="*/ 0 w 5652000"/>
                <a:gd name="connsiteY7" fmla="*/ 102619 h 1512000"/>
                <a:gd name="connsiteX8" fmla="*/ 102619 w 5652000"/>
                <a:gd name="connsiteY8" fmla="*/ 0 h 1512000"/>
                <a:gd name="connsiteX0" fmla="*/ 1391609 w 5652000"/>
                <a:gd name="connsiteY0" fmla="*/ 0 h 1516048"/>
                <a:gd name="connsiteX1" fmla="*/ 5549381 w 5652000"/>
                <a:gd name="connsiteY1" fmla="*/ 4048 h 1516048"/>
                <a:gd name="connsiteX2" fmla="*/ 5652000 w 5652000"/>
                <a:gd name="connsiteY2" fmla="*/ 106667 h 1516048"/>
                <a:gd name="connsiteX3" fmla="*/ 5652000 w 5652000"/>
                <a:gd name="connsiteY3" fmla="*/ 1413429 h 1516048"/>
                <a:gd name="connsiteX4" fmla="*/ 5549381 w 5652000"/>
                <a:gd name="connsiteY4" fmla="*/ 1516048 h 1516048"/>
                <a:gd name="connsiteX5" fmla="*/ 102619 w 5652000"/>
                <a:gd name="connsiteY5" fmla="*/ 1516048 h 1516048"/>
                <a:gd name="connsiteX6" fmla="*/ 0 w 5652000"/>
                <a:gd name="connsiteY6" fmla="*/ 1413429 h 1516048"/>
                <a:gd name="connsiteX7" fmla="*/ 0 w 5652000"/>
                <a:gd name="connsiteY7" fmla="*/ 106667 h 1516048"/>
                <a:gd name="connsiteX8" fmla="*/ 102619 w 5652000"/>
                <a:gd name="connsiteY8" fmla="*/ 4048 h 151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2000" h="1516048">
                  <a:moveTo>
                    <a:pt x="1391609" y="0"/>
                  </a:moveTo>
                  <a:lnTo>
                    <a:pt x="5549381" y="4048"/>
                  </a:lnTo>
                  <a:cubicBezTo>
                    <a:pt x="5606056" y="4048"/>
                    <a:pt x="5652000" y="49992"/>
                    <a:pt x="5652000" y="106667"/>
                  </a:cubicBezTo>
                  <a:lnTo>
                    <a:pt x="5652000" y="1413429"/>
                  </a:lnTo>
                  <a:cubicBezTo>
                    <a:pt x="5652000" y="1470104"/>
                    <a:pt x="5606056" y="1516048"/>
                    <a:pt x="5549381" y="1516048"/>
                  </a:cubicBezTo>
                  <a:lnTo>
                    <a:pt x="102619" y="1516048"/>
                  </a:lnTo>
                  <a:cubicBezTo>
                    <a:pt x="45944" y="1516048"/>
                    <a:pt x="0" y="1470104"/>
                    <a:pt x="0" y="1413429"/>
                  </a:cubicBezTo>
                  <a:lnTo>
                    <a:pt x="0" y="106667"/>
                  </a:lnTo>
                  <a:cubicBezTo>
                    <a:pt x="0" y="49992"/>
                    <a:pt x="45944" y="4048"/>
                    <a:pt x="102619" y="4048"/>
                  </a:cubicBezTo>
                </a:path>
              </a:pathLst>
            </a:custGeom>
            <a:solidFill>
              <a:schemeClr val="bg1"/>
            </a:solidFill>
            <a:ln cap="rnd">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kumimoji="1" lang="ja-JP" altLang="en-US" sz="1400" b="1" dirty="0">
                  <a:solidFill>
                    <a:schemeClr val="tx1">
                      <a:lumMod val="75000"/>
                      <a:lumOff val="25000"/>
                    </a:schemeClr>
                  </a:solidFill>
                </a:rPr>
                <a:t>防爆エリアの課題解決に</a:t>
              </a:r>
              <a:r>
                <a:rPr kumimoji="1" lang="en-US" altLang="ja-JP" sz="1400" b="1" dirty="0">
                  <a:solidFill>
                    <a:schemeClr val="tx1">
                      <a:lumMod val="75000"/>
                      <a:lumOff val="25000"/>
                    </a:schemeClr>
                  </a:solidFill>
                </a:rPr>
                <a:t>DX</a:t>
              </a:r>
              <a:r>
                <a:rPr kumimoji="1" lang="ja-JP" altLang="en-US" sz="1400" b="1" dirty="0">
                  <a:solidFill>
                    <a:schemeClr val="tx1">
                      <a:lumMod val="75000"/>
                      <a:lumOff val="25000"/>
                    </a:schemeClr>
                  </a:solidFill>
                </a:rPr>
                <a:t>を導入　</a:t>
              </a:r>
              <a:endParaRPr kumimoji="1" lang="en-US" altLang="ja-JP" sz="1400" b="1"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防爆エリアを含めた工場の現場などでは、機器の点検やメンテナンスを行う際に様々な安全上の規則があり、作業の効率化が課題となっています。製造現場のノウハウと最新の</a:t>
              </a:r>
              <a:r>
                <a:rPr lang="en-US" altLang="ja-JP" sz="1400" dirty="0">
                  <a:solidFill>
                    <a:schemeClr val="tx1">
                      <a:lumMod val="75000"/>
                      <a:lumOff val="25000"/>
                    </a:schemeClr>
                  </a:solidFill>
                </a:rPr>
                <a:t>IT</a:t>
              </a:r>
              <a:r>
                <a:rPr lang="ja-JP" altLang="en-US" sz="1400" dirty="0">
                  <a:solidFill>
                    <a:schemeClr val="tx1">
                      <a:lumMod val="75000"/>
                      <a:lumOff val="25000"/>
                    </a:schemeClr>
                  </a:solidFill>
                </a:rPr>
                <a:t>技術を融合させ、フィールドワークをサポートする技術やソリューションを提供して、デジタル技術を駆使した業務の変革に貢献します。</a:t>
              </a:r>
            </a:p>
          </p:txBody>
        </p:sp>
        <p:sp>
          <p:nvSpPr>
            <p:cNvPr id="42" name="フリーフォーム: 図形 41">
              <a:extLst>
                <a:ext uri="{FF2B5EF4-FFF2-40B4-BE49-F238E27FC236}">
                  <a16:creationId xmlns:a16="http://schemas.microsoft.com/office/drawing/2014/main" id="{200B93BA-B114-484F-BBA4-5B2A2DA76F6A}"/>
                </a:ext>
              </a:extLst>
            </p:cNvPr>
            <p:cNvSpPr>
              <a:spLocks/>
            </p:cNvSpPr>
            <p:nvPr/>
          </p:nvSpPr>
          <p:spPr>
            <a:xfrm>
              <a:off x="648000" y="8424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85699F"/>
                  </a:solidFill>
                  <a:effectLst>
                    <a:outerShdw blurRad="38100" dist="25400" dir="2700000" algn="tl" rotWithShape="0">
                      <a:schemeClr val="bg1">
                        <a:lumMod val="50000"/>
                        <a:alpha val="70000"/>
                      </a:schemeClr>
                    </a:outerShdw>
                  </a:effectLst>
                </a:rPr>
                <a:t>WHY</a:t>
              </a:r>
              <a:endParaRPr kumimoji="1" lang="ja-JP" altLang="en-US" sz="2000" b="1" dirty="0">
                <a:solidFill>
                  <a:srgbClr val="85699F"/>
                </a:solidFill>
                <a:effectLst>
                  <a:outerShdw blurRad="38100" dist="25400" dir="2700000" algn="tl" rotWithShape="0">
                    <a:schemeClr val="bg1">
                      <a:lumMod val="50000"/>
                      <a:alpha val="70000"/>
                    </a:schemeClr>
                  </a:outerShdw>
                </a:effectLst>
              </a:endParaRPr>
            </a:p>
          </p:txBody>
        </p:sp>
      </p:gr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10</a:t>
            </a:r>
            <a:r>
              <a:rPr kumimoji="1" lang="en-US" altLang="ja-JP" dirty="0"/>
              <a:t> </a:t>
            </a:r>
            <a:r>
              <a:rPr kumimoji="1" lang="ja-JP" altLang="en-US" dirty="0"/>
              <a:t>現場作業支援の</a:t>
            </a:r>
            <a:r>
              <a:rPr kumimoji="1" lang="en-US" altLang="ja-JP" dirty="0"/>
              <a:t>DX</a:t>
            </a:r>
            <a:r>
              <a:rPr kumimoji="1" lang="ja-JP" altLang="en-US" dirty="0"/>
              <a:t>ソリューション</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grpSp>
        <p:nvGrpSpPr>
          <p:cNvPr id="10" name="グループ化 9">
            <a:extLst>
              <a:ext uri="{FF2B5EF4-FFF2-40B4-BE49-F238E27FC236}">
                <a16:creationId xmlns:a16="http://schemas.microsoft.com/office/drawing/2014/main" id="{CA5CF740-7D8E-4D53-AC37-009B17E55D60}"/>
              </a:ext>
            </a:extLst>
          </p:cNvPr>
          <p:cNvGrpSpPr/>
          <p:nvPr/>
        </p:nvGrpSpPr>
        <p:grpSpPr>
          <a:xfrm>
            <a:off x="9737438" y="1024769"/>
            <a:ext cx="1636199" cy="1668900"/>
            <a:chOff x="10099642" y="1024769"/>
            <a:chExt cx="1636199" cy="1668900"/>
          </a:xfrm>
        </p:grpSpPr>
        <p:grpSp>
          <p:nvGrpSpPr>
            <p:cNvPr id="9" name="グループ化 8">
              <a:extLst>
                <a:ext uri="{FF2B5EF4-FFF2-40B4-BE49-F238E27FC236}">
                  <a16:creationId xmlns:a16="http://schemas.microsoft.com/office/drawing/2014/main" id="{6EC2B608-E116-4037-846E-0C51367EA501}"/>
                </a:ext>
              </a:extLst>
            </p:cNvPr>
            <p:cNvGrpSpPr/>
            <p:nvPr/>
          </p:nvGrpSpPr>
          <p:grpSpPr>
            <a:xfrm>
              <a:off x="10159155" y="1588201"/>
              <a:ext cx="1521505" cy="360000"/>
              <a:chOff x="9925887" y="2752578"/>
              <a:chExt cx="1521505" cy="360000"/>
            </a:xfrm>
          </p:grpSpPr>
          <p:pic>
            <p:nvPicPr>
              <p:cNvPr id="27" name="図 26" descr="図形 が含まれている画像&#10;&#10;自動的に生成された説明">
                <a:extLst>
                  <a:ext uri="{FF2B5EF4-FFF2-40B4-BE49-F238E27FC236}">
                    <a16:creationId xmlns:a16="http://schemas.microsoft.com/office/drawing/2014/main" id="{D68FEB62-46BF-4BB9-B56F-14A58E874F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25887" y="2752578"/>
                <a:ext cx="360000" cy="360000"/>
              </a:xfrm>
              <a:prstGeom prst="rect">
                <a:avLst/>
              </a:prstGeom>
            </p:spPr>
          </p:pic>
          <p:pic>
            <p:nvPicPr>
              <p:cNvPr id="28" name="図 27" descr="ロゴ&#10;&#10;自動的に生成された説明">
                <a:extLst>
                  <a:ext uri="{FF2B5EF4-FFF2-40B4-BE49-F238E27FC236}">
                    <a16:creationId xmlns:a16="http://schemas.microsoft.com/office/drawing/2014/main" id="{48A1ED5B-CFAC-467F-924D-BE1E89C49C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87392" y="2752578"/>
                <a:ext cx="360000" cy="360000"/>
              </a:xfrm>
              <a:prstGeom prst="rect">
                <a:avLst/>
              </a:prstGeom>
            </p:spPr>
          </p:pic>
          <p:pic>
            <p:nvPicPr>
              <p:cNvPr id="29" name="図 28" descr="ロゴ が含まれている画像&#10;&#10;自動的に生成された説明">
                <a:extLst>
                  <a:ext uri="{FF2B5EF4-FFF2-40B4-BE49-F238E27FC236}">
                    <a16:creationId xmlns:a16="http://schemas.microsoft.com/office/drawing/2014/main" id="{511E05D2-DB69-4D38-8FC3-3A53CEFC0D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0223" y="2752578"/>
                <a:ext cx="360000" cy="360000"/>
              </a:xfrm>
              <a:prstGeom prst="rect">
                <a:avLst/>
              </a:prstGeom>
            </p:spPr>
          </p:pic>
          <p:pic>
            <p:nvPicPr>
              <p:cNvPr id="38" name="図 37" descr="アイコン が含まれている画像&#10;&#10;自動的に生成された説明">
                <a:extLst>
                  <a:ext uri="{FF2B5EF4-FFF2-40B4-BE49-F238E27FC236}">
                    <a16:creationId xmlns:a16="http://schemas.microsoft.com/office/drawing/2014/main" id="{DA68C0E9-0053-4B0C-A7B9-11A3E905E7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3055" y="2752578"/>
                <a:ext cx="360000" cy="360000"/>
              </a:xfrm>
              <a:prstGeom prst="rect">
                <a:avLst/>
              </a:prstGeom>
            </p:spPr>
          </p:pic>
        </p:grpSp>
        <p:sp>
          <p:nvSpPr>
            <p:cNvPr id="31" name="正方形/長方形 30">
              <a:extLst>
                <a:ext uri="{FF2B5EF4-FFF2-40B4-BE49-F238E27FC236}">
                  <a16:creationId xmlns:a16="http://schemas.microsoft.com/office/drawing/2014/main" id="{A13710EF-B459-4EF3-B8C7-0EC823BC650C}"/>
                </a:ext>
              </a:extLst>
            </p:cNvPr>
            <p:cNvSpPr/>
            <p:nvPr/>
          </p:nvSpPr>
          <p:spPr>
            <a:xfrm>
              <a:off x="10099642" y="1024769"/>
              <a:ext cx="1636199"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ライフサイクル最適と</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環境保全</a:t>
              </a:r>
            </a:p>
            <a:p>
              <a:pPr algn="ctr">
                <a:spcBef>
                  <a:spcPts val="4200"/>
                </a:spcBef>
              </a:pPr>
              <a:r>
                <a:rPr kumimoji="1" lang="ja-JP" altLang="en-US" sz="1200" dirty="0">
                  <a:solidFill>
                    <a:schemeClr val="tx1">
                      <a:lumMod val="75000"/>
                      <a:lumOff val="25000"/>
                    </a:schemeClr>
                  </a:solidFill>
                </a:rPr>
                <a:t>プラント資産の</a:t>
              </a:r>
            </a:p>
            <a:p>
              <a:pPr algn="ctr"/>
              <a:r>
                <a:rPr kumimoji="1" lang="ja-JP" altLang="en-US" sz="1200" dirty="0">
                  <a:solidFill>
                    <a:schemeClr val="tx1">
                      <a:lumMod val="75000"/>
                      <a:lumOff val="25000"/>
                    </a:schemeClr>
                  </a:solidFill>
                </a:rPr>
                <a:t>長期最適運用と</a:t>
              </a:r>
            </a:p>
            <a:p>
              <a:pPr algn="ctr"/>
              <a:r>
                <a:rPr kumimoji="1" lang="ja-JP" altLang="en-US" sz="1200" dirty="0">
                  <a:solidFill>
                    <a:schemeClr val="tx1">
                      <a:lumMod val="75000"/>
                      <a:lumOff val="25000"/>
                    </a:schemeClr>
                  </a:solidFill>
                </a:rPr>
                <a:t>環境負荷低減の両立</a:t>
              </a:r>
            </a:p>
          </p:txBody>
        </p:sp>
      </p:grpSp>
      <p:grpSp>
        <p:nvGrpSpPr>
          <p:cNvPr id="12" name="グループ化 11">
            <a:extLst>
              <a:ext uri="{FF2B5EF4-FFF2-40B4-BE49-F238E27FC236}">
                <a16:creationId xmlns:a16="http://schemas.microsoft.com/office/drawing/2014/main" id="{329EDEEB-A9BA-4C79-8C16-EFBC2D4D98A3}"/>
              </a:ext>
            </a:extLst>
          </p:cNvPr>
          <p:cNvGrpSpPr/>
          <p:nvPr/>
        </p:nvGrpSpPr>
        <p:grpSpPr>
          <a:xfrm>
            <a:off x="5663954" y="842400"/>
            <a:ext cx="3781417" cy="2062800"/>
            <a:chOff x="5663954" y="842400"/>
            <a:chExt cx="3781417" cy="2062800"/>
          </a:xfrm>
        </p:grpSpPr>
        <p:sp>
          <p:nvSpPr>
            <p:cNvPr id="18" name="楕円 55">
              <a:extLst>
                <a:ext uri="{FF2B5EF4-FFF2-40B4-BE49-F238E27FC236}">
                  <a16:creationId xmlns:a16="http://schemas.microsoft.com/office/drawing/2014/main" id="{FC3568D6-5BCE-4148-861B-6D45E5D21B7C}"/>
                </a:ext>
              </a:extLst>
            </p:cNvPr>
            <p:cNvSpPr/>
            <p:nvPr/>
          </p:nvSpPr>
          <p:spPr>
            <a:xfrm>
              <a:off x="5663954" y="997200"/>
              <a:ext cx="3781417" cy="1908000"/>
            </a:xfrm>
            <a:custGeom>
              <a:avLst/>
              <a:gdLst>
                <a:gd name="connsiteX0" fmla="*/ 0 w 3168000"/>
                <a:gd name="connsiteY0" fmla="*/ 110119 h 1512000"/>
                <a:gd name="connsiteX1" fmla="*/ 110119 w 3168000"/>
                <a:gd name="connsiteY1" fmla="*/ 0 h 1512000"/>
                <a:gd name="connsiteX2" fmla="*/ 3057881 w 3168000"/>
                <a:gd name="connsiteY2" fmla="*/ 0 h 1512000"/>
                <a:gd name="connsiteX3" fmla="*/ 3168000 w 3168000"/>
                <a:gd name="connsiteY3" fmla="*/ 110119 h 1512000"/>
                <a:gd name="connsiteX4" fmla="*/ 3168000 w 3168000"/>
                <a:gd name="connsiteY4" fmla="*/ 1401881 h 1512000"/>
                <a:gd name="connsiteX5" fmla="*/ 3057881 w 3168000"/>
                <a:gd name="connsiteY5" fmla="*/ 1512000 h 1512000"/>
                <a:gd name="connsiteX6" fmla="*/ 110119 w 3168000"/>
                <a:gd name="connsiteY6" fmla="*/ 1512000 h 1512000"/>
                <a:gd name="connsiteX7" fmla="*/ 0 w 3168000"/>
                <a:gd name="connsiteY7" fmla="*/ 1401881 h 1512000"/>
                <a:gd name="connsiteX8" fmla="*/ 0 w 3168000"/>
                <a:gd name="connsiteY8" fmla="*/ 110119 h 1512000"/>
                <a:gd name="connsiteX0" fmla="*/ 0 w 3168000"/>
                <a:gd name="connsiteY0" fmla="*/ 111520 h 1513401"/>
                <a:gd name="connsiteX1" fmla="*/ 110119 w 3168000"/>
                <a:gd name="connsiteY1" fmla="*/ 1401 h 1513401"/>
                <a:gd name="connsiteX2" fmla="*/ 1362257 w 3168000"/>
                <a:gd name="connsiteY2" fmla="*/ 0 h 1513401"/>
                <a:gd name="connsiteX3" fmla="*/ 3057881 w 3168000"/>
                <a:gd name="connsiteY3" fmla="*/ 1401 h 1513401"/>
                <a:gd name="connsiteX4" fmla="*/ 3168000 w 3168000"/>
                <a:gd name="connsiteY4" fmla="*/ 111520 h 1513401"/>
                <a:gd name="connsiteX5" fmla="*/ 3168000 w 3168000"/>
                <a:gd name="connsiteY5" fmla="*/ 1403282 h 1513401"/>
                <a:gd name="connsiteX6" fmla="*/ 3057881 w 3168000"/>
                <a:gd name="connsiteY6" fmla="*/ 1513401 h 1513401"/>
                <a:gd name="connsiteX7" fmla="*/ 110119 w 3168000"/>
                <a:gd name="connsiteY7" fmla="*/ 1513401 h 1513401"/>
                <a:gd name="connsiteX8" fmla="*/ 0 w 3168000"/>
                <a:gd name="connsiteY8" fmla="*/ 1403282 h 1513401"/>
                <a:gd name="connsiteX9" fmla="*/ 0 w 3168000"/>
                <a:gd name="connsiteY9" fmla="*/ 111520 h 1513401"/>
                <a:gd name="connsiteX0" fmla="*/ 0 w 3168000"/>
                <a:gd name="connsiteY0" fmla="*/ 111520 h 1513401"/>
                <a:gd name="connsiteX1" fmla="*/ 110119 w 3168000"/>
                <a:gd name="connsiteY1" fmla="*/ 1401 h 1513401"/>
                <a:gd name="connsiteX2" fmla="*/ 1362257 w 3168000"/>
                <a:gd name="connsiteY2" fmla="*/ 0 h 1513401"/>
                <a:gd name="connsiteX3" fmla="*/ 3057881 w 3168000"/>
                <a:gd name="connsiteY3" fmla="*/ 1401 h 1513401"/>
                <a:gd name="connsiteX4" fmla="*/ 3168000 w 3168000"/>
                <a:gd name="connsiteY4" fmla="*/ 111520 h 1513401"/>
                <a:gd name="connsiteX5" fmla="*/ 3168000 w 3168000"/>
                <a:gd name="connsiteY5" fmla="*/ 1403282 h 1513401"/>
                <a:gd name="connsiteX6" fmla="*/ 3057881 w 3168000"/>
                <a:gd name="connsiteY6" fmla="*/ 1513401 h 1513401"/>
                <a:gd name="connsiteX7" fmla="*/ 110119 w 3168000"/>
                <a:gd name="connsiteY7" fmla="*/ 1513401 h 1513401"/>
                <a:gd name="connsiteX8" fmla="*/ 0 w 3168000"/>
                <a:gd name="connsiteY8" fmla="*/ 1403282 h 1513401"/>
                <a:gd name="connsiteX9" fmla="*/ 0 w 3168000"/>
                <a:gd name="connsiteY9" fmla="*/ 111520 h 1513401"/>
                <a:gd name="connsiteX0" fmla="*/ 1362257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9" fmla="*/ 1453697 w 3168000"/>
                <a:gd name="connsiteY9" fmla="*/ 91440 h 1513401"/>
                <a:gd name="connsiteX0" fmla="*/ 1362257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0" fmla="*/ 1209044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 name="connsiteX0" fmla="*/ 1182628 w 3168000"/>
                <a:gd name="connsiteY0" fmla="*/ 0 h 1513401"/>
                <a:gd name="connsiteX1" fmla="*/ 3057881 w 3168000"/>
                <a:gd name="connsiteY1" fmla="*/ 1401 h 1513401"/>
                <a:gd name="connsiteX2" fmla="*/ 3168000 w 3168000"/>
                <a:gd name="connsiteY2" fmla="*/ 111520 h 1513401"/>
                <a:gd name="connsiteX3" fmla="*/ 3168000 w 3168000"/>
                <a:gd name="connsiteY3" fmla="*/ 1403282 h 1513401"/>
                <a:gd name="connsiteX4" fmla="*/ 3057881 w 3168000"/>
                <a:gd name="connsiteY4" fmla="*/ 1513401 h 1513401"/>
                <a:gd name="connsiteX5" fmla="*/ 110119 w 3168000"/>
                <a:gd name="connsiteY5" fmla="*/ 1513401 h 1513401"/>
                <a:gd name="connsiteX6" fmla="*/ 0 w 3168000"/>
                <a:gd name="connsiteY6" fmla="*/ 1403282 h 1513401"/>
                <a:gd name="connsiteX7" fmla="*/ 0 w 3168000"/>
                <a:gd name="connsiteY7" fmla="*/ 111520 h 1513401"/>
                <a:gd name="connsiteX8" fmla="*/ 110119 w 3168000"/>
                <a:gd name="connsiteY8" fmla="*/ 1401 h 151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8000" h="1513401">
                  <a:moveTo>
                    <a:pt x="1182628" y="0"/>
                  </a:moveTo>
                  <a:lnTo>
                    <a:pt x="3057881" y="1401"/>
                  </a:lnTo>
                  <a:cubicBezTo>
                    <a:pt x="3118698" y="1401"/>
                    <a:pt x="3168000" y="50703"/>
                    <a:pt x="3168000" y="111520"/>
                  </a:cubicBezTo>
                  <a:lnTo>
                    <a:pt x="3168000" y="1403282"/>
                  </a:lnTo>
                  <a:cubicBezTo>
                    <a:pt x="3168000" y="1464099"/>
                    <a:pt x="3118698" y="1513401"/>
                    <a:pt x="3057881" y="1513401"/>
                  </a:cubicBezTo>
                  <a:lnTo>
                    <a:pt x="110119" y="1513401"/>
                  </a:lnTo>
                  <a:cubicBezTo>
                    <a:pt x="49302" y="1513401"/>
                    <a:pt x="0" y="1464099"/>
                    <a:pt x="0" y="1403282"/>
                  </a:cubicBezTo>
                  <a:lnTo>
                    <a:pt x="0" y="111520"/>
                  </a:lnTo>
                  <a:cubicBezTo>
                    <a:pt x="0" y="50703"/>
                    <a:pt x="49302" y="1401"/>
                    <a:pt x="110119" y="1401"/>
                  </a:cubicBezTo>
                </a:path>
              </a:pathLst>
            </a:custGeom>
            <a:solidFill>
              <a:schemeClr val="bg1"/>
            </a:solidFill>
            <a:ln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ja-JP" altLang="en-US" sz="1400" dirty="0">
                  <a:solidFill>
                    <a:schemeClr val="tx1">
                      <a:lumMod val="75000"/>
                      <a:lumOff val="25000"/>
                    </a:schemeClr>
                  </a:solidFill>
                </a:rPr>
                <a:t>国内の化学工場では、防爆タブレットやスマートグラスといったデジタル技術を活用したソリューションにより、現場作業の効率化と安全性向上が実現しました。これにより、従来は丸一日かかっていた「校正検査」が２時間程度で作業を完了できるようになります。</a:t>
              </a:r>
              <a:endParaRPr kumimoji="1" lang="ja-JP" altLang="en-US" sz="1400" b="1" dirty="0">
                <a:solidFill>
                  <a:schemeClr val="tx1">
                    <a:lumMod val="75000"/>
                    <a:lumOff val="25000"/>
                  </a:schemeClr>
                </a:solidFill>
              </a:endParaRPr>
            </a:p>
            <a:p>
              <a:pPr algn="just">
                <a:lnSpc>
                  <a:spcPct val="120000"/>
                </a:lnSpc>
              </a:pPr>
              <a:endParaRPr lang="ja-JP" altLang="en-US" sz="1400"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5809945" y="8424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tx2"/>
                  </a:solidFill>
                  <a:effectLst>
                    <a:outerShdw blurRad="38100" dist="25400" dir="2700000" algn="tl" rotWithShape="0">
                      <a:schemeClr val="bg1">
                        <a:lumMod val="50000"/>
                        <a:alpha val="70000"/>
                      </a:schemeClr>
                    </a:outerShdw>
                  </a:effectLst>
                </a:rPr>
                <a:t>WHAT</a:t>
              </a:r>
              <a:endParaRPr kumimoji="1" lang="ja-JP" altLang="en-US" sz="2000" b="1" dirty="0">
                <a:solidFill>
                  <a:schemeClr val="tx2"/>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A808C04A-2F5B-474A-8D34-F037CC2A9A64}"/>
              </a:ext>
            </a:extLst>
          </p:cNvPr>
          <p:cNvGrpSpPr/>
          <p:nvPr/>
        </p:nvGrpSpPr>
        <p:grpSpPr>
          <a:xfrm>
            <a:off x="515937" y="3046375"/>
            <a:ext cx="11159008" cy="3024838"/>
            <a:chOff x="515937" y="3046375"/>
            <a:chExt cx="11159008" cy="3024838"/>
          </a:xfrm>
        </p:grpSpPr>
        <p:sp>
          <p:nvSpPr>
            <p:cNvPr id="26" name="楕円 55">
              <a:extLst>
                <a:ext uri="{FF2B5EF4-FFF2-40B4-BE49-F238E27FC236}">
                  <a16:creationId xmlns:a16="http://schemas.microsoft.com/office/drawing/2014/main" id="{2B662488-73AA-4CE7-B2D7-F06F92626C8B}"/>
                </a:ext>
              </a:extLst>
            </p:cNvPr>
            <p:cNvSpPr/>
            <p:nvPr/>
          </p:nvSpPr>
          <p:spPr>
            <a:xfrm>
              <a:off x="515937" y="3191213"/>
              <a:ext cx="11159008" cy="2880000"/>
            </a:xfrm>
            <a:custGeom>
              <a:avLst/>
              <a:gdLst>
                <a:gd name="connsiteX0" fmla="*/ 0 w 11159008"/>
                <a:gd name="connsiteY0" fmla="*/ 115117 h 3240000"/>
                <a:gd name="connsiteX1" fmla="*/ 115117 w 11159008"/>
                <a:gd name="connsiteY1" fmla="*/ 0 h 3240000"/>
                <a:gd name="connsiteX2" fmla="*/ 11043891 w 11159008"/>
                <a:gd name="connsiteY2" fmla="*/ 0 h 3240000"/>
                <a:gd name="connsiteX3" fmla="*/ 11159008 w 11159008"/>
                <a:gd name="connsiteY3" fmla="*/ 115117 h 3240000"/>
                <a:gd name="connsiteX4" fmla="*/ 11159008 w 11159008"/>
                <a:gd name="connsiteY4" fmla="*/ 3124883 h 3240000"/>
                <a:gd name="connsiteX5" fmla="*/ 11043891 w 11159008"/>
                <a:gd name="connsiteY5" fmla="*/ 3240000 h 3240000"/>
                <a:gd name="connsiteX6" fmla="*/ 115117 w 11159008"/>
                <a:gd name="connsiteY6" fmla="*/ 3240000 h 3240000"/>
                <a:gd name="connsiteX7" fmla="*/ 0 w 11159008"/>
                <a:gd name="connsiteY7" fmla="*/ 3124883 h 3240000"/>
                <a:gd name="connsiteX8" fmla="*/ 0 w 11159008"/>
                <a:gd name="connsiteY8" fmla="*/ 115117 h 3240000"/>
                <a:gd name="connsiteX0" fmla="*/ 0 w 11159008"/>
                <a:gd name="connsiteY0" fmla="*/ 117869 h 3242752"/>
                <a:gd name="connsiteX1" fmla="*/ 115117 w 11159008"/>
                <a:gd name="connsiteY1" fmla="*/ 2752 h 3242752"/>
                <a:gd name="connsiteX2" fmla="*/ 1209496 w 11159008"/>
                <a:gd name="connsiteY2" fmla="*/ 0 h 3242752"/>
                <a:gd name="connsiteX3" fmla="*/ 11043891 w 11159008"/>
                <a:gd name="connsiteY3" fmla="*/ 2752 h 3242752"/>
                <a:gd name="connsiteX4" fmla="*/ 11159008 w 11159008"/>
                <a:gd name="connsiteY4" fmla="*/ 117869 h 3242752"/>
                <a:gd name="connsiteX5" fmla="*/ 11159008 w 11159008"/>
                <a:gd name="connsiteY5" fmla="*/ 3127635 h 3242752"/>
                <a:gd name="connsiteX6" fmla="*/ 11043891 w 11159008"/>
                <a:gd name="connsiteY6" fmla="*/ 3242752 h 3242752"/>
                <a:gd name="connsiteX7" fmla="*/ 115117 w 11159008"/>
                <a:gd name="connsiteY7" fmla="*/ 3242752 h 3242752"/>
                <a:gd name="connsiteX8" fmla="*/ 0 w 11159008"/>
                <a:gd name="connsiteY8" fmla="*/ 3127635 h 3242752"/>
                <a:gd name="connsiteX9" fmla="*/ 0 w 11159008"/>
                <a:gd name="connsiteY9" fmla="*/ 117869 h 3242752"/>
                <a:gd name="connsiteX0" fmla="*/ 1209496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 name="connsiteX9" fmla="*/ 1300936 w 11159008"/>
                <a:gd name="connsiteY9" fmla="*/ 91440 h 3242752"/>
                <a:gd name="connsiteX0" fmla="*/ 1209496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 name="connsiteX0" fmla="*/ 1278865 w 11159008"/>
                <a:gd name="connsiteY0" fmla="*/ 0 h 3242752"/>
                <a:gd name="connsiteX1" fmla="*/ 11043891 w 11159008"/>
                <a:gd name="connsiteY1" fmla="*/ 2752 h 3242752"/>
                <a:gd name="connsiteX2" fmla="*/ 11159008 w 11159008"/>
                <a:gd name="connsiteY2" fmla="*/ 117869 h 3242752"/>
                <a:gd name="connsiteX3" fmla="*/ 11159008 w 11159008"/>
                <a:gd name="connsiteY3" fmla="*/ 3127635 h 3242752"/>
                <a:gd name="connsiteX4" fmla="*/ 11043891 w 11159008"/>
                <a:gd name="connsiteY4" fmla="*/ 3242752 h 3242752"/>
                <a:gd name="connsiteX5" fmla="*/ 115117 w 11159008"/>
                <a:gd name="connsiteY5" fmla="*/ 3242752 h 3242752"/>
                <a:gd name="connsiteX6" fmla="*/ 0 w 11159008"/>
                <a:gd name="connsiteY6" fmla="*/ 3127635 h 3242752"/>
                <a:gd name="connsiteX7" fmla="*/ 0 w 11159008"/>
                <a:gd name="connsiteY7" fmla="*/ 117869 h 3242752"/>
                <a:gd name="connsiteX8" fmla="*/ 115117 w 11159008"/>
                <a:gd name="connsiteY8" fmla="*/ 2752 h 324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3242752">
                  <a:moveTo>
                    <a:pt x="1278865" y="0"/>
                  </a:moveTo>
                  <a:lnTo>
                    <a:pt x="11043891" y="2752"/>
                  </a:lnTo>
                  <a:cubicBezTo>
                    <a:pt x="11107468" y="2752"/>
                    <a:pt x="11159008" y="54292"/>
                    <a:pt x="11159008" y="117869"/>
                  </a:cubicBezTo>
                  <a:lnTo>
                    <a:pt x="11159008" y="3127635"/>
                  </a:lnTo>
                  <a:cubicBezTo>
                    <a:pt x="11159008" y="3191212"/>
                    <a:pt x="11107468" y="3242752"/>
                    <a:pt x="11043891" y="3242752"/>
                  </a:cubicBezTo>
                  <a:lnTo>
                    <a:pt x="115117" y="3242752"/>
                  </a:lnTo>
                  <a:cubicBezTo>
                    <a:pt x="51540" y="3242752"/>
                    <a:pt x="0" y="3191212"/>
                    <a:pt x="0" y="3127635"/>
                  </a:cubicBezTo>
                  <a:lnTo>
                    <a:pt x="0" y="117869"/>
                  </a:lnTo>
                  <a:cubicBezTo>
                    <a:pt x="0" y="54292"/>
                    <a:pt x="51540" y="2752"/>
                    <a:pt x="115117" y="2752"/>
                  </a:cubicBezTo>
                </a:path>
              </a:pathLst>
            </a:custGeom>
            <a:solidFill>
              <a:schemeClr val="bg1"/>
            </a:solidFill>
            <a:ln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736000" numCol="2" spcCol="252000" rtlCol="0" anchor="t"/>
            <a:lstStyle/>
            <a:p>
              <a:pPr marL="234000" indent="-234000" algn="just">
                <a:lnSpc>
                  <a:spcPct val="120000"/>
                </a:lnSpc>
                <a:spcBef>
                  <a:spcPts val="1200"/>
                </a:spcBef>
                <a:buClr>
                  <a:schemeClr val="tx2"/>
                </a:buClr>
                <a:buFont typeface="Wingdings" panose="05000000000000000000" pitchFamily="2" charset="2"/>
                <a:buChar char="u"/>
              </a:pPr>
              <a:r>
                <a:rPr lang="ja-JP" altLang="en-US" sz="1400" b="1" dirty="0">
                  <a:solidFill>
                    <a:schemeClr val="tx1">
                      <a:lumMod val="75000"/>
                      <a:lumOff val="25000"/>
                    </a:schemeClr>
                  </a:solidFill>
                </a:rPr>
                <a:t>ループチェック時の防爆タブレット活用</a:t>
              </a:r>
              <a:endParaRPr lang="en-US" altLang="ja-JP" sz="1400" b="1" dirty="0">
                <a:solidFill>
                  <a:schemeClr val="tx1">
                    <a:lumMod val="75000"/>
                    <a:lumOff val="25000"/>
                  </a:schemeClr>
                </a:solidFill>
              </a:endParaRPr>
            </a:p>
            <a:p>
              <a:pPr marL="234000" algn="just">
                <a:lnSpc>
                  <a:spcPct val="120000"/>
                </a:lnSpc>
                <a:spcBef>
                  <a:spcPts val="600"/>
                </a:spcBef>
              </a:pPr>
              <a:r>
                <a:rPr lang="ja-JP" altLang="en-US" sz="1400" dirty="0">
                  <a:solidFill>
                    <a:schemeClr val="tx1">
                      <a:lumMod val="75000"/>
                      <a:lumOff val="25000"/>
                    </a:schemeClr>
                  </a:solidFill>
                </a:rPr>
                <a:t>防爆エリアを含めて</a:t>
              </a:r>
              <a:r>
                <a:rPr lang="en-US" altLang="ja-JP" sz="1400" dirty="0">
                  <a:solidFill>
                    <a:schemeClr val="tx1">
                      <a:lumMod val="75000"/>
                      <a:lumOff val="25000"/>
                    </a:schemeClr>
                  </a:solidFill>
                </a:rPr>
                <a:t>Wi-Fi </a:t>
              </a:r>
              <a:r>
                <a:rPr lang="ja-JP" altLang="en-US" sz="1400" dirty="0">
                  <a:solidFill>
                    <a:schemeClr val="tx1">
                      <a:lumMod val="75000"/>
                      <a:lumOff val="25000"/>
                    </a:schemeClr>
                  </a:solidFill>
                </a:rPr>
                <a:t>無線環境を整備し、防爆対応タブレットで </a:t>
              </a:r>
              <a:r>
                <a:rPr lang="en-US" altLang="ja-JP" sz="1400" dirty="0">
                  <a:solidFill>
                    <a:schemeClr val="tx1">
                      <a:lumMod val="75000"/>
                      <a:lumOff val="25000"/>
                    </a:schemeClr>
                  </a:solidFill>
                </a:rPr>
                <a:t>DCS </a:t>
              </a:r>
              <a:r>
                <a:rPr lang="ja-JP" altLang="en-US" sz="1400" dirty="0">
                  <a:solidFill>
                    <a:schemeClr val="tx1">
                      <a:lumMod val="75000"/>
                      <a:lumOff val="25000"/>
                    </a:schemeClr>
                  </a:solidFill>
                </a:rPr>
                <a:t>の運転データをどこでも見られる環境を構築しました。現場作業員が防爆タブレットを携帯することで、計器室にいるオペレータに都度問い合わせることなく、現場主導でループチェックを行うことができるようになります。現場作業員自ら目視で運転データを確認しながら作業することができ、ダブルチェックを含め安全かつ確実に実施できます。</a:t>
              </a:r>
              <a:endParaRPr lang="en-US" altLang="ja-JP" sz="1400" dirty="0">
                <a:solidFill>
                  <a:schemeClr val="tx1">
                    <a:lumMod val="75000"/>
                    <a:lumOff val="25000"/>
                  </a:schemeClr>
                </a:solidFill>
              </a:endParaRPr>
            </a:p>
            <a:p>
              <a:pPr marL="234000" marR="0" lvl="0" indent="-234000" algn="just" defTabSz="457200" rtl="0" eaLnBrk="1" fontAlgn="auto" latinLnBrk="0" hangingPunct="1">
                <a:lnSpc>
                  <a:spcPct val="120000"/>
                </a:lnSpc>
                <a:spcBef>
                  <a:spcPts val="4800"/>
                </a:spcBef>
                <a:spcAft>
                  <a:spcPts val="0"/>
                </a:spcAft>
                <a:buClr>
                  <a:srgbClr val="85699F"/>
                </a:buClr>
                <a:buSzTx/>
                <a:buFont typeface="Wingdings" panose="05000000000000000000" pitchFamily="2" charset="2"/>
                <a:buChar char="u"/>
                <a:tabLst/>
                <a:defRPr/>
              </a:pPr>
              <a:r>
                <a:rPr kumimoji="0"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校正検査時の防爆スマートグラス活用</a:t>
              </a:r>
              <a:endParaRPr kumimoji="0"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234000" marR="0" lvl="0" indent="0" algn="just" defTabSz="457200" rtl="0" eaLnBrk="1" fontAlgn="auto" latinLnBrk="0" hangingPunct="1">
                <a:lnSpc>
                  <a:spcPct val="120000"/>
                </a:lnSpc>
                <a:spcBef>
                  <a:spcPts val="600"/>
                </a:spcBef>
                <a:spcAft>
                  <a:spcPts val="0"/>
                </a:spcAft>
                <a:buClrTx/>
                <a:buSzTx/>
                <a:buFontTx/>
                <a:buNone/>
                <a:tabLst/>
                <a:defRPr/>
              </a:pPr>
              <a:r>
                <a:rPr kumimoji="0" lang="ja-JP" altLang="en-US" sz="14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ヘッドセットと組み合わせた防爆対応タブレットや防爆対応スマートグラスを使用したリアルタイムコミュンケーションシステムを導入することで両手がハンズフリーになり、繊細さが要求される作業を安定した姿勢で行えるようになります。メンテナンス部門による「校正検査」の作業が安全対策も含めて大幅に改善されました。</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648000" y="3046375"/>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tx2"/>
                  </a:solidFill>
                  <a:effectLst>
                    <a:outerShdw blurRad="38100" dist="25400" dir="2700000" algn="tl" rotWithShape="0">
                      <a:schemeClr val="bg1">
                        <a:lumMod val="50000"/>
                        <a:alpha val="70000"/>
                      </a:schemeClr>
                    </a:outerShdw>
                  </a:effectLst>
                </a:rPr>
                <a:t>HOW</a:t>
              </a:r>
              <a:endParaRPr kumimoji="1" lang="ja-JP" altLang="en-US" sz="2000" b="1" dirty="0">
                <a:solidFill>
                  <a:schemeClr val="tx2"/>
                </a:solidFill>
                <a:effectLst>
                  <a:outerShdw blurRad="38100" dist="25400" dir="2700000" algn="tl" rotWithShape="0">
                    <a:schemeClr val="bg1">
                      <a:lumMod val="50000"/>
                      <a:alpha val="70000"/>
                    </a:schemeClr>
                  </a:outerShdw>
                </a:effectLst>
              </a:endParaRPr>
            </a:p>
          </p:txBody>
        </p:sp>
        <p:grpSp>
          <p:nvGrpSpPr>
            <p:cNvPr id="11" name="グループ化 10">
              <a:extLst>
                <a:ext uri="{FF2B5EF4-FFF2-40B4-BE49-F238E27FC236}">
                  <a16:creationId xmlns:a16="http://schemas.microsoft.com/office/drawing/2014/main" id="{91FDC00A-53DC-4387-9139-4E96F78AA9C6}"/>
                </a:ext>
              </a:extLst>
            </p:cNvPr>
            <p:cNvGrpSpPr/>
            <p:nvPr/>
          </p:nvGrpSpPr>
          <p:grpSpPr>
            <a:xfrm>
              <a:off x="9303874" y="3558241"/>
              <a:ext cx="2160000" cy="2298346"/>
              <a:chOff x="9336087" y="3093173"/>
              <a:chExt cx="2160000" cy="2298346"/>
            </a:xfrm>
          </p:grpSpPr>
          <p:pic>
            <p:nvPicPr>
              <p:cNvPr id="45" name="図 44" descr="人, 屋外, 衣類, 野球 が含まれている画像&#10;&#10;自動的に生成された説明">
                <a:extLst>
                  <a:ext uri="{FF2B5EF4-FFF2-40B4-BE49-F238E27FC236}">
                    <a16:creationId xmlns:a16="http://schemas.microsoft.com/office/drawing/2014/main" id="{4EE45354-1CE0-4810-BF32-A3063753FD6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16"/>
              <a:stretch/>
            </p:blipFill>
            <p:spPr>
              <a:xfrm>
                <a:off x="9336087" y="3093173"/>
                <a:ext cx="2160000" cy="2160000"/>
              </a:xfrm>
              <a:prstGeom prst="rect">
                <a:avLst/>
              </a:prstGeom>
            </p:spPr>
          </p:pic>
          <p:sp>
            <p:nvSpPr>
              <p:cNvPr id="46" name="正方形/長方形 45">
                <a:extLst>
                  <a:ext uri="{FF2B5EF4-FFF2-40B4-BE49-F238E27FC236}">
                    <a16:creationId xmlns:a16="http://schemas.microsoft.com/office/drawing/2014/main" id="{A229EBAE-F90D-43CB-B8A8-72BA3EB6500C}"/>
                  </a:ext>
                </a:extLst>
              </p:cNvPr>
              <p:cNvSpPr/>
              <p:nvPr/>
            </p:nvSpPr>
            <p:spPr>
              <a:xfrm>
                <a:off x="9336088" y="5283797"/>
                <a:ext cx="833562"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防爆対応スマートグラス</a:t>
                </a:r>
              </a:p>
            </p:txBody>
          </p:sp>
        </p:grpSp>
      </p:grpSp>
    </p:spTree>
    <p:extLst>
      <p:ext uri="{BB962C8B-B14F-4D97-AF65-F5344CB8AC3E}">
        <p14:creationId xmlns:p14="http://schemas.microsoft.com/office/powerpoint/2010/main" val="284275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11</a:t>
            </a:r>
            <a:r>
              <a:rPr kumimoji="1" lang="en-US" altLang="ja-JP" dirty="0"/>
              <a:t> Sushi Sensor</a:t>
            </a:r>
            <a:r>
              <a:rPr kumimoji="1" lang="ja-JP" altLang="en-US" dirty="0"/>
              <a:t>による設備監視の変革への貢献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grpSp>
        <p:nvGrpSpPr>
          <p:cNvPr id="4" name="グループ化 3">
            <a:extLst>
              <a:ext uri="{FF2B5EF4-FFF2-40B4-BE49-F238E27FC236}">
                <a16:creationId xmlns:a16="http://schemas.microsoft.com/office/drawing/2014/main" id="{3252818C-A9F9-4D94-9716-B9277AA5192B}"/>
              </a:ext>
            </a:extLst>
          </p:cNvPr>
          <p:cNvGrpSpPr/>
          <p:nvPr/>
        </p:nvGrpSpPr>
        <p:grpSpPr>
          <a:xfrm>
            <a:off x="515936" y="857023"/>
            <a:ext cx="4580719" cy="2463169"/>
            <a:chOff x="515937" y="857761"/>
            <a:chExt cx="5436000" cy="2587439"/>
          </a:xfrm>
        </p:grpSpPr>
        <p:sp>
          <p:nvSpPr>
            <p:cNvPr id="45" name="楕円 55">
              <a:extLst>
                <a:ext uri="{FF2B5EF4-FFF2-40B4-BE49-F238E27FC236}">
                  <a16:creationId xmlns:a16="http://schemas.microsoft.com/office/drawing/2014/main" id="{AB3E95D8-F842-4C59-AC93-CB13A37928F9}"/>
                </a:ext>
              </a:extLst>
            </p:cNvPr>
            <p:cNvSpPr/>
            <p:nvPr/>
          </p:nvSpPr>
          <p:spPr>
            <a:xfrm>
              <a:off x="515937" y="997200"/>
              <a:ext cx="5436000" cy="2448000"/>
            </a:xfrm>
            <a:custGeom>
              <a:avLst/>
              <a:gdLst>
                <a:gd name="connsiteX0" fmla="*/ 0 w 5436000"/>
                <a:gd name="connsiteY0" fmla="*/ 113832 h 2232000"/>
                <a:gd name="connsiteX1" fmla="*/ 113832 w 5436000"/>
                <a:gd name="connsiteY1" fmla="*/ 0 h 2232000"/>
                <a:gd name="connsiteX2" fmla="*/ 5322168 w 5436000"/>
                <a:gd name="connsiteY2" fmla="*/ 0 h 2232000"/>
                <a:gd name="connsiteX3" fmla="*/ 5436000 w 5436000"/>
                <a:gd name="connsiteY3" fmla="*/ 113832 h 2232000"/>
                <a:gd name="connsiteX4" fmla="*/ 5436000 w 5436000"/>
                <a:gd name="connsiteY4" fmla="*/ 2118168 h 2232000"/>
                <a:gd name="connsiteX5" fmla="*/ 5322168 w 5436000"/>
                <a:gd name="connsiteY5" fmla="*/ 2232000 h 2232000"/>
                <a:gd name="connsiteX6" fmla="*/ 113832 w 5436000"/>
                <a:gd name="connsiteY6" fmla="*/ 2232000 h 2232000"/>
                <a:gd name="connsiteX7" fmla="*/ 0 w 5436000"/>
                <a:gd name="connsiteY7" fmla="*/ 2118168 h 2232000"/>
                <a:gd name="connsiteX8" fmla="*/ 0 w 5436000"/>
                <a:gd name="connsiteY8" fmla="*/ 113832 h 2232000"/>
                <a:gd name="connsiteX0" fmla="*/ 0 w 5436000"/>
                <a:gd name="connsiteY0" fmla="*/ 115533 h 2233701"/>
                <a:gd name="connsiteX1" fmla="*/ 113832 w 5436000"/>
                <a:gd name="connsiteY1" fmla="*/ 1701 h 2233701"/>
                <a:gd name="connsiteX2" fmla="*/ 1180341 w 5436000"/>
                <a:gd name="connsiteY2" fmla="*/ 0 h 2233701"/>
                <a:gd name="connsiteX3" fmla="*/ 5322168 w 5436000"/>
                <a:gd name="connsiteY3" fmla="*/ 1701 h 2233701"/>
                <a:gd name="connsiteX4" fmla="*/ 5436000 w 5436000"/>
                <a:gd name="connsiteY4" fmla="*/ 115533 h 2233701"/>
                <a:gd name="connsiteX5" fmla="*/ 5436000 w 5436000"/>
                <a:gd name="connsiteY5" fmla="*/ 2119869 h 2233701"/>
                <a:gd name="connsiteX6" fmla="*/ 5322168 w 5436000"/>
                <a:gd name="connsiteY6" fmla="*/ 2233701 h 2233701"/>
                <a:gd name="connsiteX7" fmla="*/ 113832 w 5436000"/>
                <a:gd name="connsiteY7" fmla="*/ 2233701 h 2233701"/>
                <a:gd name="connsiteX8" fmla="*/ 0 w 5436000"/>
                <a:gd name="connsiteY8" fmla="*/ 2119869 h 2233701"/>
                <a:gd name="connsiteX9" fmla="*/ 0 w 5436000"/>
                <a:gd name="connsiteY9" fmla="*/ 115533 h 2233701"/>
                <a:gd name="connsiteX0" fmla="*/ 1180341 w 5436000"/>
                <a:gd name="connsiteY0" fmla="*/ 0 h 2233701"/>
                <a:gd name="connsiteX1" fmla="*/ 5322168 w 5436000"/>
                <a:gd name="connsiteY1" fmla="*/ 1701 h 2233701"/>
                <a:gd name="connsiteX2" fmla="*/ 5436000 w 5436000"/>
                <a:gd name="connsiteY2" fmla="*/ 115533 h 2233701"/>
                <a:gd name="connsiteX3" fmla="*/ 5436000 w 5436000"/>
                <a:gd name="connsiteY3" fmla="*/ 2119869 h 2233701"/>
                <a:gd name="connsiteX4" fmla="*/ 5322168 w 5436000"/>
                <a:gd name="connsiteY4" fmla="*/ 2233701 h 2233701"/>
                <a:gd name="connsiteX5" fmla="*/ 113832 w 5436000"/>
                <a:gd name="connsiteY5" fmla="*/ 2233701 h 2233701"/>
                <a:gd name="connsiteX6" fmla="*/ 0 w 5436000"/>
                <a:gd name="connsiteY6" fmla="*/ 2119869 h 2233701"/>
                <a:gd name="connsiteX7" fmla="*/ 0 w 5436000"/>
                <a:gd name="connsiteY7" fmla="*/ 115533 h 2233701"/>
                <a:gd name="connsiteX8" fmla="*/ 113832 w 5436000"/>
                <a:gd name="connsiteY8" fmla="*/ 1701 h 2233701"/>
                <a:gd name="connsiteX9" fmla="*/ 1271781 w 5436000"/>
                <a:gd name="connsiteY9" fmla="*/ 91440 h 2233701"/>
                <a:gd name="connsiteX0" fmla="*/ 1180341 w 5436000"/>
                <a:gd name="connsiteY0" fmla="*/ 0 h 2233701"/>
                <a:gd name="connsiteX1" fmla="*/ 5322168 w 5436000"/>
                <a:gd name="connsiteY1" fmla="*/ 1701 h 2233701"/>
                <a:gd name="connsiteX2" fmla="*/ 5436000 w 5436000"/>
                <a:gd name="connsiteY2" fmla="*/ 115533 h 2233701"/>
                <a:gd name="connsiteX3" fmla="*/ 5436000 w 5436000"/>
                <a:gd name="connsiteY3" fmla="*/ 2119869 h 2233701"/>
                <a:gd name="connsiteX4" fmla="*/ 5322168 w 5436000"/>
                <a:gd name="connsiteY4" fmla="*/ 2233701 h 2233701"/>
                <a:gd name="connsiteX5" fmla="*/ 113832 w 5436000"/>
                <a:gd name="connsiteY5" fmla="*/ 2233701 h 2233701"/>
                <a:gd name="connsiteX6" fmla="*/ 0 w 5436000"/>
                <a:gd name="connsiteY6" fmla="*/ 2119869 h 2233701"/>
                <a:gd name="connsiteX7" fmla="*/ 0 w 5436000"/>
                <a:gd name="connsiteY7" fmla="*/ 115533 h 2233701"/>
                <a:gd name="connsiteX8" fmla="*/ 113832 w 5436000"/>
                <a:gd name="connsiteY8" fmla="*/ 1701 h 223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6000" h="2233701">
                  <a:moveTo>
                    <a:pt x="1180341" y="0"/>
                  </a:moveTo>
                  <a:lnTo>
                    <a:pt x="5322168" y="1701"/>
                  </a:lnTo>
                  <a:cubicBezTo>
                    <a:pt x="5385036" y="1701"/>
                    <a:pt x="5436000" y="52665"/>
                    <a:pt x="5436000" y="115533"/>
                  </a:cubicBezTo>
                  <a:lnTo>
                    <a:pt x="5436000" y="2119869"/>
                  </a:lnTo>
                  <a:cubicBezTo>
                    <a:pt x="5436000" y="2182737"/>
                    <a:pt x="5385036" y="2233701"/>
                    <a:pt x="5322168" y="2233701"/>
                  </a:cubicBezTo>
                  <a:lnTo>
                    <a:pt x="113832" y="2233701"/>
                  </a:lnTo>
                  <a:cubicBezTo>
                    <a:pt x="50964" y="2233701"/>
                    <a:pt x="0" y="2182737"/>
                    <a:pt x="0" y="2119869"/>
                  </a:cubicBezTo>
                  <a:lnTo>
                    <a:pt x="0" y="115533"/>
                  </a:lnTo>
                  <a:cubicBezTo>
                    <a:pt x="0" y="52665"/>
                    <a:pt x="50964" y="1701"/>
                    <a:pt x="113832" y="1701"/>
                  </a:cubicBezTo>
                </a:path>
              </a:pathLst>
            </a:custGeom>
            <a:solidFill>
              <a:schemeClr val="bg1"/>
            </a:solidFill>
            <a:ln cap="rnd">
              <a:solidFill>
                <a:srgbClr val="85699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ja-JP" altLang="en-US" sz="1400" dirty="0">
                  <a:solidFill>
                    <a:schemeClr val="tx1">
                      <a:lumMod val="65000"/>
                      <a:lumOff val="35000"/>
                    </a:schemeClr>
                  </a:solidFill>
                </a:rPr>
                <a:t>保有する設備の老朽化やベテラン社員の引退などを背景として、故障の予兆をいち早く検知することや設備の状態に基づく効率的な保全活動（</a:t>
              </a:r>
              <a:r>
                <a:rPr lang="en-US" altLang="ja-JP" sz="1400" dirty="0">
                  <a:solidFill>
                    <a:schemeClr val="tx1">
                      <a:lumMod val="65000"/>
                      <a:lumOff val="35000"/>
                    </a:schemeClr>
                  </a:solidFill>
                </a:rPr>
                <a:t>Condition Based Maintenance</a:t>
              </a:r>
              <a:r>
                <a:rPr lang="ja-JP" altLang="en-US" sz="1400" dirty="0">
                  <a:solidFill>
                    <a:schemeClr val="tx1">
                      <a:lumMod val="65000"/>
                      <a:lumOff val="35000"/>
                    </a:schemeClr>
                  </a:solidFill>
                </a:rPr>
                <a:t>）を実現することが求められています。</a:t>
              </a:r>
              <a:r>
                <a:rPr lang="en-US" altLang="ja-JP" sz="1400" dirty="0">
                  <a:solidFill>
                    <a:schemeClr val="tx1">
                      <a:lumMod val="65000"/>
                      <a:lumOff val="35000"/>
                    </a:schemeClr>
                  </a:solidFill>
                </a:rPr>
                <a:t>Sushi Sensor</a:t>
              </a:r>
              <a:r>
                <a:rPr lang="ja-JP" altLang="en-US" sz="1400" dirty="0">
                  <a:solidFill>
                    <a:schemeClr val="tx1">
                      <a:lumMod val="65000"/>
                      <a:lumOff val="35000"/>
                    </a:schemeClr>
                  </a:solidFill>
                </a:rPr>
                <a:t>は、広大なフィールドに散在する多数の設備を、無線通信でオンライン監視することにより、これまでの設備監視の在り方を変革する産業用</a:t>
              </a:r>
              <a:r>
                <a:rPr lang="en-US" altLang="ja-JP" sz="1400" dirty="0">
                  <a:solidFill>
                    <a:schemeClr val="tx1">
                      <a:lumMod val="65000"/>
                      <a:lumOff val="35000"/>
                    </a:schemeClr>
                  </a:solidFill>
                </a:rPr>
                <a:t>IoT</a:t>
              </a:r>
              <a:r>
                <a:rPr lang="ja-JP" altLang="en-US" sz="1400" dirty="0">
                  <a:solidFill>
                    <a:schemeClr val="tx1">
                      <a:lumMod val="65000"/>
                      <a:lumOff val="35000"/>
                    </a:schemeClr>
                  </a:solidFill>
                </a:rPr>
                <a:t>ソリューションです。</a:t>
              </a:r>
            </a:p>
          </p:txBody>
        </p:sp>
        <p:sp>
          <p:nvSpPr>
            <p:cNvPr id="46" name="フリーフォーム: 図形 45">
              <a:extLst>
                <a:ext uri="{FF2B5EF4-FFF2-40B4-BE49-F238E27FC236}">
                  <a16:creationId xmlns:a16="http://schemas.microsoft.com/office/drawing/2014/main" id="{0DA25B1C-2FF8-4D78-AE7D-1B09586DA886}"/>
                </a:ext>
              </a:extLst>
            </p:cNvPr>
            <p:cNvSpPr>
              <a:spLocks/>
            </p:cNvSpPr>
            <p:nvPr/>
          </p:nvSpPr>
          <p:spPr>
            <a:xfrm>
              <a:off x="648000" y="857761"/>
              <a:ext cx="409154" cy="236639"/>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85699F"/>
            </a:solidFill>
            <a:ln w="19050">
              <a:solidFill>
                <a:srgbClr val="85699F"/>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85699F"/>
                  </a:solidFill>
                  <a:effectLst>
                    <a:outerShdw blurRad="38100" dist="25400" dir="2700000" algn="tl" rotWithShape="0">
                      <a:schemeClr val="bg1">
                        <a:lumMod val="50000"/>
                        <a:alpha val="70000"/>
                      </a:schemeClr>
                    </a:outerShdw>
                  </a:effectLst>
                </a:rPr>
                <a:t>WHY</a:t>
              </a:r>
              <a:endParaRPr kumimoji="1" lang="ja-JP" altLang="en-US" sz="2000" b="1" dirty="0">
                <a:solidFill>
                  <a:srgbClr val="85699F"/>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0868EEB8-9FDD-4E88-9B08-C91B3F3B3F81}"/>
              </a:ext>
            </a:extLst>
          </p:cNvPr>
          <p:cNvGrpSpPr/>
          <p:nvPr/>
        </p:nvGrpSpPr>
        <p:grpSpPr>
          <a:xfrm>
            <a:off x="5207939" y="842400"/>
            <a:ext cx="4305337" cy="2488437"/>
            <a:chOff x="6134090" y="842400"/>
            <a:chExt cx="3312000" cy="2488437"/>
          </a:xfrm>
        </p:grpSpPr>
        <p:sp>
          <p:nvSpPr>
            <p:cNvPr id="48" name="楕円 55">
              <a:extLst>
                <a:ext uri="{FF2B5EF4-FFF2-40B4-BE49-F238E27FC236}">
                  <a16:creationId xmlns:a16="http://schemas.microsoft.com/office/drawing/2014/main" id="{CE87CC54-8B9F-4FC2-A518-228BE60A496E}"/>
                </a:ext>
              </a:extLst>
            </p:cNvPr>
            <p:cNvSpPr/>
            <p:nvPr/>
          </p:nvSpPr>
          <p:spPr>
            <a:xfrm>
              <a:off x="6134090" y="1000410"/>
              <a:ext cx="3312000" cy="2330427"/>
            </a:xfrm>
            <a:custGeom>
              <a:avLst/>
              <a:gdLst>
                <a:gd name="connsiteX0" fmla="*/ 0 w 3384000"/>
                <a:gd name="connsiteY0" fmla="*/ 104993 h 2232000"/>
                <a:gd name="connsiteX1" fmla="*/ 104993 w 3384000"/>
                <a:gd name="connsiteY1" fmla="*/ 0 h 2232000"/>
                <a:gd name="connsiteX2" fmla="*/ 3279007 w 3384000"/>
                <a:gd name="connsiteY2" fmla="*/ 0 h 2232000"/>
                <a:gd name="connsiteX3" fmla="*/ 3384000 w 3384000"/>
                <a:gd name="connsiteY3" fmla="*/ 104993 h 2232000"/>
                <a:gd name="connsiteX4" fmla="*/ 3384000 w 3384000"/>
                <a:gd name="connsiteY4" fmla="*/ 2127007 h 2232000"/>
                <a:gd name="connsiteX5" fmla="*/ 3279007 w 3384000"/>
                <a:gd name="connsiteY5" fmla="*/ 2232000 h 2232000"/>
                <a:gd name="connsiteX6" fmla="*/ 104993 w 3384000"/>
                <a:gd name="connsiteY6" fmla="*/ 2232000 h 2232000"/>
                <a:gd name="connsiteX7" fmla="*/ 0 w 3384000"/>
                <a:gd name="connsiteY7" fmla="*/ 2127007 h 2232000"/>
                <a:gd name="connsiteX8" fmla="*/ 0 w 3384000"/>
                <a:gd name="connsiteY8" fmla="*/ 104993 h 2232000"/>
                <a:gd name="connsiteX0" fmla="*/ 0 w 3384000"/>
                <a:gd name="connsiteY0" fmla="*/ 104993 h 2232000"/>
                <a:gd name="connsiteX1" fmla="*/ 104993 w 3384000"/>
                <a:gd name="connsiteY1" fmla="*/ 0 h 2232000"/>
                <a:gd name="connsiteX2" fmla="*/ 1336935 w 3384000"/>
                <a:gd name="connsiteY2" fmla="*/ 1249 h 2232000"/>
                <a:gd name="connsiteX3" fmla="*/ 3279007 w 3384000"/>
                <a:gd name="connsiteY3" fmla="*/ 0 h 2232000"/>
                <a:gd name="connsiteX4" fmla="*/ 3384000 w 3384000"/>
                <a:gd name="connsiteY4" fmla="*/ 104993 h 2232000"/>
                <a:gd name="connsiteX5" fmla="*/ 3384000 w 3384000"/>
                <a:gd name="connsiteY5" fmla="*/ 2127007 h 2232000"/>
                <a:gd name="connsiteX6" fmla="*/ 3279007 w 3384000"/>
                <a:gd name="connsiteY6" fmla="*/ 2232000 h 2232000"/>
                <a:gd name="connsiteX7" fmla="*/ 104993 w 3384000"/>
                <a:gd name="connsiteY7" fmla="*/ 2232000 h 2232000"/>
                <a:gd name="connsiteX8" fmla="*/ 0 w 3384000"/>
                <a:gd name="connsiteY8" fmla="*/ 2127007 h 2232000"/>
                <a:gd name="connsiteX9" fmla="*/ 0 w 3384000"/>
                <a:gd name="connsiteY9" fmla="*/ 104993 h 2232000"/>
                <a:gd name="connsiteX0" fmla="*/ 1336935 w 3384000"/>
                <a:gd name="connsiteY0" fmla="*/ 1249 h 2232000"/>
                <a:gd name="connsiteX1" fmla="*/ 3279007 w 3384000"/>
                <a:gd name="connsiteY1" fmla="*/ 0 h 2232000"/>
                <a:gd name="connsiteX2" fmla="*/ 3384000 w 3384000"/>
                <a:gd name="connsiteY2" fmla="*/ 104993 h 2232000"/>
                <a:gd name="connsiteX3" fmla="*/ 3384000 w 3384000"/>
                <a:gd name="connsiteY3" fmla="*/ 2127007 h 2232000"/>
                <a:gd name="connsiteX4" fmla="*/ 3279007 w 3384000"/>
                <a:gd name="connsiteY4" fmla="*/ 2232000 h 2232000"/>
                <a:gd name="connsiteX5" fmla="*/ 104993 w 3384000"/>
                <a:gd name="connsiteY5" fmla="*/ 2232000 h 2232000"/>
                <a:gd name="connsiteX6" fmla="*/ 0 w 3384000"/>
                <a:gd name="connsiteY6" fmla="*/ 2127007 h 2232000"/>
                <a:gd name="connsiteX7" fmla="*/ 0 w 3384000"/>
                <a:gd name="connsiteY7" fmla="*/ 104993 h 2232000"/>
                <a:gd name="connsiteX8" fmla="*/ 104993 w 3384000"/>
                <a:gd name="connsiteY8" fmla="*/ 0 h 2232000"/>
                <a:gd name="connsiteX9" fmla="*/ 1428375 w 3384000"/>
                <a:gd name="connsiteY9" fmla="*/ 92689 h 2232000"/>
                <a:gd name="connsiteX0" fmla="*/ 1336935 w 3384000"/>
                <a:gd name="connsiteY0" fmla="*/ 1249 h 2232000"/>
                <a:gd name="connsiteX1" fmla="*/ 3279007 w 3384000"/>
                <a:gd name="connsiteY1" fmla="*/ 0 h 2232000"/>
                <a:gd name="connsiteX2" fmla="*/ 3384000 w 3384000"/>
                <a:gd name="connsiteY2" fmla="*/ 104993 h 2232000"/>
                <a:gd name="connsiteX3" fmla="*/ 3384000 w 3384000"/>
                <a:gd name="connsiteY3" fmla="*/ 2127007 h 2232000"/>
                <a:gd name="connsiteX4" fmla="*/ 3279007 w 3384000"/>
                <a:gd name="connsiteY4" fmla="*/ 2232000 h 2232000"/>
                <a:gd name="connsiteX5" fmla="*/ 104993 w 3384000"/>
                <a:gd name="connsiteY5" fmla="*/ 2232000 h 2232000"/>
                <a:gd name="connsiteX6" fmla="*/ 0 w 3384000"/>
                <a:gd name="connsiteY6" fmla="*/ 2127007 h 2232000"/>
                <a:gd name="connsiteX7" fmla="*/ 0 w 3384000"/>
                <a:gd name="connsiteY7" fmla="*/ 104993 h 2232000"/>
                <a:gd name="connsiteX8" fmla="*/ 104993 w 3384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4000" h="2232000">
                  <a:moveTo>
                    <a:pt x="1336935" y="1249"/>
                  </a:moveTo>
                  <a:lnTo>
                    <a:pt x="3279007" y="0"/>
                  </a:lnTo>
                  <a:cubicBezTo>
                    <a:pt x="3336993" y="0"/>
                    <a:pt x="3384000" y="47007"/>
                    <a:pt x="3384000" y="104993"/>
                  </a:cubicBezTo>
                  <a:lnTo>
                    <a:pt x="3384000" y="2127007"/>
                  </a:lnTo>
                  <a:cubicBezTo>
                    <a:pt x="3384000" y="2184993"/>
                    <a:pt x="3336993" y="2232000"/>
                    <a:pt x="3279007" y="2232000"/>
                  </a:cubicBezTo>
                  <a:lnTo>
                    <a:pt x="104993" y="2232000"/>
                  </a:lnTo>
                  <a:cubicBezTo>
                    <a:pt x="47007" y="2232000"/>
                    <a:pt x="0" y="2184993"/>
                    <a:pt x="0" y="2127007"/>
                  </a:cubicBezTo>
                  <a:lnTo>
                    <a:pt x="0" y="104993"/>
                  </a:lnTo>
                  <a:cubicBezTo>
                    <a:pt x="0" y="47007"/>
                    <a:pt x="47007" y="0"/>
                    <a:pt x="104993" y="0"/>
                  </a:cubicBezTo>
                </a:path>
              </a:pathLst>
            </a:custGeom>
            <a:solidFill>
              <a:schemeClr val="bg1"/>
            </a:solidFill>
            <a:ln cap="rnd">
              <a:solidFill>
                <a:srgbClr val="85699F"/>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ja-JP" altLang="en-US" sz="1400" dirty="0">
                  <a:solidFill>
                    <a:schemeClr val="tx1">
                      <a:lumMod val="75000"/>
                      <a:lumOff val="25000"/>
                    </a:schemeClr>
                  </a:solidFill>
                </a:rPr>
                <a:t>大都市に複数の路線網を持つ地下鉄の運行会社では、駅構内やトンネル内に数百台の巨大な送排風機を設置し、外気導入と空調、および排気を行っています。送排風機は、冷房の役割を担ったり、火災の発生時に排煙の役割を担ったりと、地下鉄駅構内の環境維持に欠かせない設備です。これらの重要な設備の異常を早期に検知するため、</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を用いたソリューションを提供しました。</a:t>
              </a:r>
            </a:p>
          </p:txBody>
        </p:sp>
        <p:sp>
          <p:nvSpPr>
            <p:cNvPr id="49" name="フリーフォーム: 図形 48">
              <a:extLst>
                <a:ext uri="{FF2B5EF4-FFF2-40B4-BE49-F238E27FC236}">
                  <a16:creationId xmlns:a16="http://schemas.microsoft.com/office/drawing/2014/main" id="{11DAF02A-11B3-40FE-9F76-249EB4881E45}"/>
                </a:ext>
              </a:extLst>
            </p:cNvPr>
            <p:cNvSpPr>
              <a:spLocks/>
            </p:cNvSpPr>
            <p:nvPr/>
          </p:nvSpPr>
          <p:spPr>
            <a:xfrm>
              <a:off x="6259178" y="842400"/>
              <a:ext cx="325857"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8569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85699F"/>
                  </a:solidFill>
                  <a:effectLst>
                    <a:outerShdw blurRad="38100" dist="25400" dir="2700000" algn="tl" rotWithShape="0">
                      <a:schemeClr val="bg1">
                        <a:lumMod val="50000"/>
                        <a:alpha val="70000"/>
                      </a:schemeClr>
                    </a:outerShdw>
                  </a:effectLst>
                </a:rPr>
                <a:t>WHAT</a:t>
              </a:r>
              <a:endParaRPr kumimoji="1" lang="ja-JP" altLang="en-US" sz="2000" b="1" dirty="0">
                <a:solidFill>
                  <a:srgbClr val="85699F"/>
                </a:solidFill>
                <a:effectLst>
                  <a:outerShdw blurRad="38100" dist="25400" dir="2700000" algn="tl" rotWithShape="0">
                    <a:schemeClr val="bg1">
                      <a:lumMod val="50000"/>
                      <a:alpha val="70000"/>
                    </a:schemeClr>
                  </a:outerShdw>
                </a:effectLst>
              </a:endParaRPr>
            </a:p>
          </p:txBody>
        </p:sp>
      </p:grpSp>
      <p:grpSp>
        <p:nvGrpSpPr>
          <p:cNvPr id="6" name="グループ化 5">
            <a:extLst>
              <a:ext uri="{FF2B5EF4-FFF2-40B4-BE49-F238E27FC236}">
                <a16:creationId xmlns:a16="http://schemas.microsoft.com/office/drawing/2014/main" id="{E10F6673-BB5A-442F-B103-6F5DE7504B56}"/>
              </a:ext>
            </a:extLst>
          </p:cNvPr>
          <p:cNvGrpSpPr/>
          <p:nvPr/>
        </p:nvGrpSpPr>
        <p:grpSpPr>
          <a:xfrm>
            <a:off x="515937" y="3408588"/>
            <a:ext cx="11159008" cy="2721736"/>
            <a:chOff x="515937" y="3453077"/>
            <a:chExt cx="11159008" cy="2704670"/>
          </a:xfrm>
        </p:grpSpPr>
        <p:sp>
          <p:nvSpPr>
            <p:cNvPr id="28" name="楕円 55">
              <a:extLst>
                <a:ext uri="{FF2B5EF4-FFF2-40B4-BE49-F238E27FC236}">
                  <a16:creationId xmlns:a16="http://schemas.microsoft.com/office/drawing/2014/main" id="{D2DD742E-7597-48D2-859F-ECBFF409BA68}"/>
                </a:ext>
              </a:extLst>
            </p:cNvPr>
            <p:cNvSpPr/>
            <p:nvPr/>
          </p:nvSpPr>
          <p:spPr>
            <a:xfrm>
              <a:off x="515937" y="3592056"/>
              <a:ext cx="11159008" cy="2565691"/>
            </a:xfrm>
            <a:custGeom>
              <a:avLst/>
              <a:gdLst>
                <a:gd name="connsiteX0" fmla="*/ 0 w 11159008"/>
                <a:gd name="connsiteY0" fmla="*/ 114885 h 2448000"/>
                <a:gd name="connsiteX1" fmla="*/ 114885 w 11159008"/>
                <a:gd name="connsiteY1" fmla="*/ 0 h 2448000"/>
                <a:gd name="connsiteX2" fmla="*/ 11044123 w 11159008"/>
                <a:gd name="connsiteY2" fmla="*/ 0 h 2448000"/>
                <a:gd name="connsiteX3" fmla="*/ 11159008 w 11159008"/>
                <a:gd name="connsiteY3" fmla="*/ 114885 h 2448000"/>
                <a:gd name="connsiteX4" fmla="*/ 11159008 w 11159008"/>
                <a:gd name="connsiteY4" fmla="*/ 2333115 h 2448000"/>
                <a:gd name="connsiteX5" fmla="*/ 11044123 w 11159008"/>
                <a:gd name="connsiteY5" fmla="*/ 2448000 h 2448000"/>
                <a:gd name="connsiteX6" fmla="*/ 114885 w 11159008"/>
                <a:gd name="connsiteY6" fmla="*/ 2448000 h 2448000"/>
                <a:gd name="connsiteX7" fmla="*/ 0 w 11159008"/>
                <a:gd name="connsiteY7" fmla="*/ 2333115 h 2448000"/>
                <a:gd name="connsiteX8" fmla="*/ 0 w 11159008"/>
                <a:gd name="connsiteY8" fmla="*/ 114885 h 2448000"/>
                <a:gd name="connsiteX0" fmla="*/ 0 w 11159008"/>
                <a:gd name="connsiteY0" fmla="*/ 122928 h 2456043"/>
                <a:gd name="connsiteX1" fmla="*/ 114885 w 11159008"/>
                <a:gd name="connsiteY1" fmla="*/ 8043 h 2456043"/>
                <a:gd name="connsiteX2" fmla="*/ 1217447 w 11159008"/>
                <a:gd name="connsiteY2" fmla="*/ 0 h 2456043"/>
                <a:gd name="connsiteX3" fmla="*/ 11044123 w 11159008"/>
                <a:gd name="connsiteY3" fmla="*/ 8043 h 2456043"/>
                <a:gd name="connsiteX4" fmla="*/ 11159008 w 11159008"/>
                <a:gd name="connsiteY4" fmla="*/ 122928 h 2456043"/>
                <a:gd name="connsiteX5" fmla="*/ 11159008 w 11159008"/>
                <a:gd name="connsiteY5" fmla="*/ 2341158 h 2456043"/>
                <a:gd name="connsiteX6" fmla="*/ 11044123 w 11159008"/>
                <a:gd name="connsiteY6" fmla="*/ 2456043 h 2456043"/>
                <a:gd name="connsiteX7" fmla="*/ 114885 w 11159008"/>
                <a:gd name="connsiteY7" fmla="*/ 2456043 h 2456043"/>
                <a:gd name="connsiteX8" fmla="*/ 0 w 11159008"/>
                <a:gd name="connsiteY8" fmla="*/ 2341158 h 2456043"/>
                <a:gd name="connsiteX9" fmla="*/ 0 w 11159008"/>
                <a:gd name="connsiteY9" fmla="*/ 122928 h 2456043"/>
                <a:gd name="connsiteX0" fmla="*/ 1217447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9" fmla="*/ 1308887 w 11159008"/>
                <a:gd name="connsiteY9" fmla="*/ 91440 h 2456043"/>
                <a:gd name="connsiteX0" fmla="*/ 1217447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0" fmla="*/ 1230059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0" fmla="*/ 1255284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2456043">
                  <a:moveTo>
                    <a:pt x="1255284" y="0"/>
                  </a:moveTo>
                  <a:lnTo>
                    <a:pt x="11044123" y="8043"/>
                  </a:lnTo>
                  <a:cubicBezTo>
                    <a:pt x="11107572" y="8043"/>
                    <a:pt x="11159008" y="59479"/>
                    <a:pt x="11159008" y="122928"/>
                  </a:cubicBezTo>
                  <a:lnTo>
                    <a:pt x="11159008" y="2341158"/>
                  </a:lnTo>
                  <a:cubicBezTo>
                    <a:pt x="11159008" y="2404607"/>
                    <a:pt x="11107572" y="2456043"/>
                    <a:pt x="11044123" y="2456043"/>
                  </a:cubicBezTo>
                  <a:lnTo>
                    <a:pt x="114885" y="2456043"/>
                  </a:lnTo>
                  <a:cubicBezTo>
                    <a:pt x="51436" y="2456043"/>
                    <a:pt x="0" y="2404607"/>
                    <a:pt x="0" y="2341158"/>
                  </a:cubicBezTo>
                  <a:lnTo>
                    <a:pt x="0" y="122928"/>
                  </a:lnTo>
                  <a:cubicBezTo>
                    <a:pt x="0" y="59479"/>
                    <a:pt x="51436" y="8043"/>
                    <a:pt x="114885" y="8043"/>
                  </a:cubicBezTo>
                </a:path>
              </a:pathLst>
            </a:custGeom>
            <a:solidFill>
              <a:schemeClr val="bg1"/>
            </a:solidFill>
            <a:ln cap="rnd">
              <a:solidFill>
                <a:srgbClr val="85699F"/>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3456000" numCol="1" spcCol="252000" rtlCol="0" anchor="t"/>
            <a:lstStyle/>
            <a:p>
              <a:pPr algn="just">
                <a:lnSpc>
                  <a:spcPct val="120000"/>
                </a:lnSpc>
                <a:spcBef>
                  <a:spcPts val="1200"/>
                </a:spcBef>
                <a:buClr>
                  <a:schemeClr val="accent4"/>
                </a:buClr>
              </a:pPr>
              <a:r>
                <a:rPr lang="ja-JP" altLang="en-US" sz="1400" b="1" dirty="0">
                  <a:solidFill>
                    <a:schemeClr val="tx1">
                      <a:lumMod val="75000"/>
                      <a:lumOff val="25000"/>
                    </a:schemeClr>
                  </a:solidFill>
                </a:rPr>
                <a:t>設備の長期最適運用</a:t>
              </a:r>
              <a:endParaRPr lang="en-US" altLang="ja-JP" sz="1400" b="1" dirty="0">
                <a:solidFill>
                  <a:schemeClr val="tx1">
                    <a:lumMod val="75000"/>
                    <a:lumOff val="25000"/>
                  </a:schemeClr>
                </a:solidFill>
              </a:endParaRPr>
            </a:p>
            <a:p>
              <a:pPr algn="just">
                <a:lnSpc>
                  <a:spcPct val="120000"/>
                </a:lnSpc>
                <a:spcBef>
                  <a:spcPts val="600"/>
                </a:spcBef>
                <a:buClr>
                  <a:schemeClr val="accent4"/>
                </a:buClr>
              </a:pPr>
              <a:r>
                <a:rPr lang="ja-JP" altLang="en-US" sz="1400" dirty="0">
                  <a:solidFill>
                    <a:schemeClr val="tx1">
                      <a:lumMod val="75000"/>
                      <a:lumOff val="25000"/>
                    </a:schemeClr>
                  </a:solidFill>
                </a:rPr>
                <a:t>これまでの検査では、</a:t>
              </a:r>
              <a:r>
                <a:rPr lang="en-US" altLang="ja-JP" sz="1400" dirty="0">
                  <a:solidFill>
                    <a:schemeClr val="tx1">
                      <a:lumMod val="75000"/>
                      <a:lumOff val="25000"/>
                    </a:schemeClr>
                  </a:solidFill>
                </a:rPr>
                <a:t>3</a:t>
              </a:r>
              <a:r>
                <a:rPr lang="ja-JP" altLang="en-US" sz="1400" dirty="0">
                  <a:solidFill>
                    <a:schemeClr val="tx1">
                      <a:lumMod val="75000"/>
                      <a:lumOff val="25000"/>
                    </a:schemeClr>
                  </a:solidFill>
                </a:rPr>
                <a:t>か月毎の点検と、毎月の特別点検を実施しており、人が機器を触ったり音を聴いたりする、いわゆる五感に頼った検査を行っていました。</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を用いて機器の振動値を長期の傾向監視で見える化することにより、異常の早期発見ができ、作業の効率化が可能になりました。お客様からは、「重要な機器に異常があった場合には最速で対応することができるようになりました。」と高い評価をいただいています。</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は、現在一部の機器にのみ設置していますが、今後、多くの空調機器に設置する予定です。</a:t>
              </a:r>
              <a:endParaRPr lang="en-US" altLang="ja-JP" sz="1400" dirty="0">
                <a:solidFill>
                  <a:schemeClr val="tx1">
                    <a:lumMod val="75000"/>
                    <a:lumOff val="25000"/>
                  </a:schemeClr>
                </a:solidFill>
              </a:endParaRPr>
            </a:p>
            <a:p>
              <a:pPr algn="just">
                <a:lnSpc>
                  <a:spcPct val="120000"/>
                </a:lnSpc>
                <a:spcBef>
                  <a:spcPts val="600"/>
                </a:spcBef>
                <a:buClr>
                  <a:schemeClr val="accent4"/>
                </a:buClr>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Sushi Sensor</a:t>
              </a:r>
              <a:r>
                <a:rPr lang="ja-JP" altLang="en-US" sz="1400" dirty="0">
                  <a:solidFill>
                    <a:schemeClr val="tx1">
                      <a:lumMod val="75000"/>
                      <a:lumOff val="25000"/>
                    </a:schemeClr>
                  </a:solidFill>
                </a:rPr>
                <a:t>による設備保全の変革を通じて、お客様設備の長期最適運用に貢献していきます。</a:t>
              </a:r>
            </a:p>
          </p:txBody>
        </p:sp>
        <p:sp>
          <p:nvSpPr>
            <p:cNvPr id="29" name="フリーフォーム: 図形 28">
              <a:extLst>
                <a:ext uri="{FF2B5EF4-FFF2-40B4-BE49-F238E27FC236}">
                  <a16:creationId xmlns:a16="http://schemas.microsoft.com/office/drawing/2014/main" id="{AB3185B4-B93E-4413-84FD-575B651E15B5}"/>
                </a:ext>
              </a:extLst>
            </p:cNvPr>
            <p:cNvSpPr>
              <a:spLocks/>
            </p:cNvSpPr>
            <p:nvPr/>
          </p:nvSpPr>
          <p:spPr>
            <a:xfrm>
              <a:off x="648000" y="3453077"/>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85699F"/>
            </a:solidFill>
            <a:ln w="19050">
              <a:solidFill>
                <a:srgbClr val="85699F"/>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85699F"/>
                  </a:solidFill>
                  <a:effectLst>
                    <a:outerShdw blurRad="38100" dist="25400" dir="2700000" algn="tl" rotWithShape="0">
                      <a:schemeClr val="bg1">
                        <a:lumMod val="50000"/>
                        <a:alpha val="70000"/>
                      </a:schemeClr>
                    </a:outerShdw>
                  </a:effectLst>
                </a:rPr>
                <a:t>HOW</a:t>
              </a:r>
              <a:endParaRPr kumimoji="1" lang="ja-JP" altLang="en-US" sz="2000" b="1" dirty="0">
                <a:solidFill>
                  <a:srgbClr val="85699F"/>
                </a:solidFill>
                <a:effectLst>
                  <a:outerShdw blurRad="38100" dist="25400" dir="2700000" algn="tl" rotWithShape="0">
                    <a:schemeClr val="bg1">
                      <a:lumMod val="50000"/>
                      <a:alpha val="70000"/>
                    </a:schemeClr>
                  </a:outerShdw>
                </a:effectLst>
              </a:endParaRPr>
            </a:p>
          </p:txBody>
        </p:sp>
        <p:sp>
          <p:nvSpPr>
            <p:cNvPr id="51" name="正方形/長方形 50">
              <a:extLst>
                <a:ext uri="{FF2B5EF4-FFF2-40B4-BE49-F238E27FC236}">
                  <a16:creationId xmlns:a16="http://schemas.microsoft.com/office/drawing/2014/main" id="{F73C6B94-05EF-4A36-A02E-AB5BB56CD3D4}"/>
                </a:ext>
              </a:extLst>
            </p:cNvPr>
            <p:cNvSpPr/>
            <p:nvPr/>
          </p:nvSpPr>
          <p:spPr>
            <a:xfrm>
              <a:off x="8705772" y="5788331"/>
              <a:ext cx="567463" cy="107722"/>
            </a:xfrm>
            <a:prstGeom prst="rect">
              <a:avLst/>
            </a:prstGeom>
            <a:noFill/>
            <a:ln>
              <a:solidFill>
                <a:srgbClr val="85699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en-US" altLang="ja-JP" sz="700" dirty="0">
                  <a:solidFill>
                    <a:schemeClr val="tx1">
                      <a:lumMod val="75000"/>
                      <a:lumOff val="25000"/>
                    </a:schemeClr>
                  </a:solidFill>
                  <a:latin typeface="+mn-ea"/>
                </a:rPr>
                <a:t>Sushi Sensor</a:t>
              </a:r>
              <a:endParaRPr lang="ja-JP" altLang="en-US" sz="700" dirty="0">
                <a:solidFill>
                  <a:schemeClr val="tx1">
                    <a:lumMod val="75000"/>
                    <a:lumOff val="25000"/>
                  </a:schemeClr>
                </a:solidFill>
                <a:latin typeface="+mn-ea"/>
              </a:endParaRPr>
            </a:p>
          </p:txBody>
        </p:sp>
      </p:grpSp>
      <p:pic>
        <p:nvPicPr>
          <p:cNvPr id="14" name="図 13">
            <a:extLst>
              <a:ext uri="{FF2B5EF4-FFF2-40B4-BE49-F238E27FC236}">
                <a16:creationId xmlns:a16="http://schemas.microsoft.com/office/drawing/2014/main" id="{3094C309-13A3-D06A-265C-AF4162AC80E2}"/>
              </a:ext>
            </a:extLst>
          </p:cNvPr>
          <p:cNvPicPr>
            <a:picLocks noChangeAspect="1"/>
          </p:cNvPicPr>
          <p:nvPr/>
        </p:nvPicPr>
        <p:blipFill>
          <a:blip r:embed="rId2"/>
          <a:stretch>
            <a:fillRect/>
          </a:stretch>
        </p:blipFill>
        <p:spPr>
          <a:xfrm>
            <a:off x="8475155" y="3930507"/>
            <a:ext cx="3003591" cy="1704555"/>
          </a:xfrm>
          <a:prstGeom prst="rect">
            <a:avLst/>
          </a:prstGeom>
        </p:spPr>
      </p:pic>
      <p:sp>
        <p:nvSpPr>
          <p:cNvPr id="15" name="正方形/長方形 14">
            <a:extLst>
              <a:ext uri="{FF2B5EF4-FFF2-40B4-BE49-F238E27FC236}">
                <a16:creationId xmlns:a16="http://schemas.microsoft.com/office/drawing/2014/main" id="{44BC9A32-0C1B-DF75-2DBB-9388B1425519}"/>
              </a:ext>
            </a:extLst>
          </p:cNvPr>
          <p:cNvSpPr/>
          <p:nvPr/>
        </p:nvSpPr>
        <p:spPr>
          <a:xfrm>
            <a:off x="9692269" y="5744947"/>
            <a:ext cx="1622239"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排風機のモータに取り付けた</a:t>
            </a:r>
            <a:r>
              <a:rPr lang="en-US" altLang="ja-JP" sz="700" dirty="0">
                <a:solidFill>
                  <a:schemeClr val="tx1">
                    <a:lumMod val="75000"/>
                    <a:lumOff val="25000"/>
                  </a:schemeClr>
                </a:solidFill>
                <a:latin typeface="+mn-ea"/>
              </a:rPr>
              <a:t>Sushi Sensor</a:t>
            </a:r>
            <a:endParaRPr lang="ja-JP" altLang="en-US" sz="700" dirty="0">
              <a:solidFill>
                <a:schemeClr val="tx1">
                  <a:lumMod val="75000"/>
                  <a:lumOff val="25000"/>
                </a:schemeClr>
              </a:solidFill>
              <a:latin typeface="+mn-ea"/>
            </a:endParaRPr>
          </a:p>
        </p:txBody>
      </p:sp>
      <p:grpSp>
        <p:nvGrpSpPr>
          <p:cNvPr id="7" name="グループ化 6">
            <a:extLst>
              <a:ext uri="{FF2B5EF4-FFF2-40B4-BE49-F238E27FC236}">
                <a16:creationId xmlns:a16="http://schemas.microsoft.com/office/drawing/2014/main" id="{F211F98D-E28F-748C-B4AB-302B297A1102}"/>
              </a:ext>
            </a:extLst>
          </p:cNvPr>
          <p:cNvGrpSpPr/>
          <p:nvPr/>
        </p:nvGrpSpPr>
        <p:grpSpPr>
          <a:xfrm>
            <a:off x="9737438" y="1024769"/>
            <a:ext cx="1636199" cy="1668900"/>
            <a:chOff x="10099642" y="1024769"/>
            <a:chExt cx="1636199" cy="1668900"/>
          </a:xfrm>
        </p:grpSpPr>
        <p:grpSp>
          <p:nvGrpSpPr>
            <p:cNvPr id="8" name="グループ化 7">
              <a:extLst>
                <a:ext uri="{FF2B5EF4-FFF2-40B4-BE49-F238E27FC236}">
                  <a16:creationId xmlns:a16="http://schemas.microsoft.com/office/drawing/2014/main" id="{66923D59-6B8C-DAAE-A660-DF0393E41C31}"/>
                </a:ext>
              </a:extLst>
            </p:cNvPr>
            <p:cNvGrpSpPr/>
            <p:nvPr/>
          </p:nvGrpSpPr>
          <p:grpSpPr>
            <a:xfrm>
              <a:off x="10159155" y="1588201"/>
              <a:ext cx="1521505" cy="360000"/>
              <a:chOff x="9925887" y="2752578"/>
              <a:chExt cx="1521505" cy="360000"/>
            </a:xfrm>
          </p:grpSpPr>
          <p:pic>
            <p:nvPicPr>
              <p:cNvPr id="10" name="図 9" descr="図形 が含まれている画像&#10;&#10;自動的に生成された説明">
                <a:extLst>
                  <a:ext uri="{FF2B5EF4-FFF2-40B4-BE49-F238E27FC236}">
                    <a16:creationId xmlns:a16="http://schemas.microsoft.com/office/drawing/2014/main" id="{8B80BD78-D455-940F-7027-7545E1CCFE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25887" y="2752578"/>
                <a:ext cx="360000" cy="360000"/>
              </a:xfrm>
              <a:prstGeom prst="rect">
                <a:avLst/>
              </a:prstGeom>
            </p:spPr>
          </p:pic>
          <p:pic>
            <p:nvPicPr>
              <p:cNvPr id="11" name="図 10" descr="ロゴ&#10;&#10;自動的に生成された説明">
                <a:extLst>
                  <a:ext uri="{FF2B5EF4-FFF2-40B4-BE49-F238E27FC236}">
                    <a16:creationId xmlns:a16="http://schemas.microsoft.com/office/drawing/2014/main" id="{2C7E8D91-5FF2-9A5A-E976-D31E9C5A2A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87392" y="2752578"/>
                <a:ext cx="360000" cy="360000"/>
              </a:xfrm>
              <a:prstGeom prst="rect">
                <a:avLst/>
              </a:prstGeom>
            </p:spPr>
          </p:pic>
          <p:pic>
            <p:nvPicPr>
              <p:cNvPr id="12" name="図 11" descr="ロゴ が含まれている画像&#10;&#10;自動的に生成された説明">
                <a:extLst>
                  <a:ext uri="{FF2B5EF4-FFF2-40B4-BE49-F238E27FC236}">
                    <a16:creationId xmlns:a16="http://schemas.microsoft.com/office/drawing/2014/main" id="{2678EA33-D9FF-8F74-6F7D-05088ADF26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00223" y="2752578"/>
                <a:ext cx="360000" cy="360000"/>
              </a:xfrm>
              <a:prstGeom prst="rect">
                <a:avLst/>
              </a:prstGeom>
            </p:spPr>
          </p:pic>
          <p:pic>
            <p:nvPicPr>
              <p:cNvPr id="16" name="図 15" descr="アイコン が含まれている画像&#10;&#10;自動的に生成された説明">
                <a:extLst>
                  <a:ext uri="{FF2B5EF4-FFF2-40B4-BE49-F238E27FC236}">
                    <a16:creationId xmlns:a16="http://schemas.microsoft.com/office/drawing/2014/main" id="{2C1D5FD6-055C-F4BD-FF78-765FDA937D6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3055" y="2752578"/>
                <a:ext cx="360000" cy="360000"/>
              </a:xfrm>
              <a:prstGeom prst="rect">
                <a:avLst/>
              </a:prstGeom>
            </p:spPr>
          </p:pic>
        </p:grpSp>
        <p:sp>
          <p:nvSpPr>
            <p:cNvPr id="9" name="正方形/長方形 8">
              <a:extLst>
                <a:ext uri="{FF2B5EF4-FFF2-40B4-BE49-F238E27FC236}">
                  <a16:creationId xmlns:a16="http://schemas.microsoft.com/office/drawing/2014/main" id="{F8D43D33-90C5-3910-6847-410D6C2F3535}"/>
                </a:ext>
              </a:extLst>
            </p:cNvPr>
            <p:cNvSpPr/>
            <p:nvPr/>
          </p:nvSpPr>
          <p:spPr>
            <a:xfrm>
              <a:off x="10099642" y="1024769"/>
              <a:ext cx="1636199"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ライフサイクル最適と</a:t>
              </a:r>
              <a:endPar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環境保全</a:t>
              </a:r>
            </a:p>
            <a:p>
              <a:pPr algn="ctr">
                <a:spcBef>
                  <a:spcPts val="4200"/>
                </a:spcBef>
              </a:pPr>
              <a:r>
                <a:rPr kumimoji="1" lang="ja-JP" altLang="en-US" sz="1200" dirty="0">
                  <a:solidFill>
                    <a:schemeClr val="tx1">
                      <a:lumMod val="75000"/>
                      <a:lumOff val="25000"/>
                    </a:schemeClr>
                  </a:solidFill>
                </a:rPr>
                <a:t>プラント資産の</a:t>
              </a:r>
            </a:p>
            <a:p>
              <a:pPr algn="ctr"/>
              <a:r>
                <a:rPr kumimoji="1" lang="ja-JP" altLang="en-US" sz="1200" dirty="0">
                  <a:solidFill>
                    <a:schemeClr val="tx1">
                      <a:lumMod val="75000"/>
                      <a:lumOff val="25000"/>
                    </a:schemeClr>
                  </a:solidFill>
                </a:rPr>
                <a:t>長期最適運用と</a:t>
              </a:r>
            </a:p>
            <a:p>
              <a:pPr algn="ctr"/>
              <a:r>
                <a:rPr kumimoji="1" lang="ja-JP" altLang="en-US" sz="1200" dirty="0">
                  <a:solidFill>
                    <a:schemeClr val="tx1">
                      <a:lumMod val="75000"/>
                      <a:lumOff val="25000"/>
                    </a:schemeClr>
                  </a:solidFill>
                </a:rPr>
                <a:t>環境負荷低減の両立</a:t>
              </a:r>
            </a:p>
          </p:txBody>
        </p:sp>
      </p:grpSp>
    </p:spTree>
    <p:extLst>
      <p:ext uri="{BB962C8B-B14F-4D97-AF65-F5344CB8AC3E}">
        <p14:creationId xmlns:p14="http://schemas.microsoft.com/office/powerpoint/2010/main" val="36886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lang="ja-JP" altLang="en-US" dirty="0"/>
              <a:t>安全と健康の向上</a:t>
            </a:r>
            <a:endParaRPr kumimoji="1" lang="ja-JP" altLang="en-US" dirty="0"/>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29</a:t>
            </a:fld>
            <a:endParaRPr kumimoji="1" lang="ja-JP" altLang="en-US"/>
          </a:p>
        </p:txBody>
      </p:sp>
    </p:spTree>
    <p:extLst>
      <p:ext uri="{BB962C8B-B14F-4D97-AF65-F5344CB8AC3E}">
        <p14:creationId xmlns:p14="http://schemas.microsoft.com/office/powerpoint/2010/main" val="283619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屋外, 山, 草, 水 が含まれている画像&#10;&#10;自動的に生成された説明">
            <a:extLst>
              <a:ext uri="{FF2B5EF4-FFF2-40B4-BE49-F238E27FC236}">
                <a16:creationId xmlns:a16="http://schemas.microsoft.com/office/drawing/2014/main" id="{86A6524E-63DE-40E4-969A-649EC2A372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4715"/>
            <a:ext cx="12192000" cy="5564159"/>
          </a:xfrm>
          <a:prstGeom prst="rect">
            <a:avLst/>
          </a:prstGeom>
        </p:spPr>
      </p:pic>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lang="ja-JP" altLang="en-US" dirty="0"/>
              <a:t>お客様とともに社会課題を解決します</a:t>
            </a:r>
            <a:endParaRPr kumimoji="1" lang="ja-JP" altLang="en-US" dirty="0"/>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20" name="テキスト ボックス 19">
            <a:extLst>
              <a:ext uri="{FF2B5EF4-FFF2-40B4-BE49-F238E27FC236}">
                <a16:creationId xmlns:a16="http://schemas.microsoft.com/office/drawing/2014/main" id="{AE306F29-264F-42D0-BBB7-7536C2AF1165}"/>
              </a:ext>
            </a:extLst>
          </p:cNvPr>
          <p:cNvSpPr txBox="1"/>
          <p:nvPr/>
        </p:nvSpPr>
        <p:spPr>
          <a:xfrm>
            <a:off x="4209591" y="4968212"/>
            <a:ext cx="1886735" cy="246221"/>
          </a:xfrm>
          <a:prstGeom prst="rect">
            <a:avLst/>
          </a:prstGeom>
          <a:noFill/>
        </p:spPr>
        <p:txBody>
          <a:bodyPr wrap="none" lIns="0" tIns="0" rIns="0" bIns="0" rtlCol="0">
            <a:spAutoFit/>
          </a:bodyPr>
          <a:lstStyle/>
          <a:p>
            <a:r>
              <a:rPr kumimoji="1" lang="ja-JP" altLang="en-US" sz="1000" dirty="0">
                <a:solidFill>
                  <a:schemeClr val="tx1">
                    <a:lumMod val="85000"/>
                    <a:lumOff val="15000"/>
                  </a:schemeClr>
                </a:solidFill>
                <a:effectLst>
                  <a:outerShdw blurRad="63500" dist="25400" dir="2700000" algn="tl" rotWithShape="0">
                    <a:schemeClr val="bg1">
                      <a:alpha val="90000"/>
                    </a:schemeClr>
                  </a:outerShdw>
                </a:effectLst>
              </a:rPr>
              <a:t>代表取締役社長　</a:t>
            </a:r>
            <a:r>
              <a:rPr kumimoji="1" lang="ja-JP" altLang="en-US" sz="1600" spc="600" dirty="0">
                <a:solidFill>
                  <a:schemeClr val="tx1">
                    <a:lumMod val="85000"/>
                    <a:lumOff val="15000"/>
                  </a:schemeClr>
                </a:solidFill>
                <a:effectLst>
                  <a:outerShdw blurRad="63500" dist="25400" dir="2700000" algn="tl" rotWithShape="0">
                    <a:schemeClr val="bg1">
                      <a:alpha val="90000"/>
                    </a:schemeClr>
                  </a:outerShdw>
                </a:effectLst>
              </a:rPr>
              <a:t>奈良 </a:t>
            </a:r>
            <a:r>
              <a:rPr kumimoji="1" lang="ja-JP" altLang="en-US" sz="1600" dirty="0">
                <a:solidFill>
                  <a:schemeClr val="tx1">
                    <a:lumMod val="85000"/>
                    <a:lumOff val="15000"/>
                  </a:schemeClr>
                </a:solidFill>
                <a:effectLst>
                  <a:outerShdw blurRad="63500" dist="25400" dir="2700000" algn="tl" rotWithShape="0">
                    <a:schemeClr val="bg1">
                      <a:alpha val="90000"/>
                    </a:schemeClr>
                  </a:outerShdw>
                </a:effectLst>
              </a:rPr>
              <a:t>寿</a:t>
            </a:r>
            <a:endParaRPr kumimoji="1" lang="ja-JP" altLang="en-US" dirty="0">
              <a:solidFill>
                <a:schemeClr val="tx1">
                  <a:lumMod val="85000"/>
                  <a:lumOff val="15000"/>
                </a:schemeClr>
              </a:solidFill>
              <a:effectLst>
                <a:outerShdw blurRad="63500" dist="25400" dir="2700000" algn="tl" rotWithShape="0">
                  <a:schemeClr val="bg1">
                    <a:alpha val="90000"/>
                  </a:schemeClr>
                </a:outerShdw>
              </a:effectLst>
            </a:endParaRPr>
          </a:p>
        </p:txBody>
      </p:sp>
      <p:sp>
        <p:nvSpPr>
          <p:cNvPr id="4" name="テキスト プレースホルダー 3">
            <a:extLst>
              <a:ext uri="{FF2B5EF4-FFF2-40B4-BE49-F238E27FC236}">
                <a16:creationId xmlns:a16="http://schemas.microsoft.com/office/drawing/2014/main" id="{DA4024C9-5F9B-4C69-89D8-F8FBCA70482C}"/>
              </a:ext>
            </a:extLst>
          </p:cNvPr>
          <p:cNvSpPr>
            <a:spLocks noGrp="1"/>
          </p:cNvSpPr>
          <p:nvPr>
            <p:ph type="body" sz="quarter" idx="4294967295"/>
          </p:nvPr>
        </p:nvSpPr>
        <p:spPr>
          <a:xfrm>
            <a:off x="517056" y="904737"/>
            <a:ext cx="7489907" cy="3864199"/>
          </a:xfrm>
        </p:spPr>
        <p:txBody>
          <a:bodyPr wrap="square" lIns="0" tIns="0" rIns="0" bIns="0">
            <a:spAutoFit/>
          </a:bodyPr>
          <a:lstStyle/>
          <a:p>
            <a:pPr marL="0" indent="0">
              <a:lnSpc>
                <a:spcPct val="170000"/>
              </a:lnSpc>
              <a:spcBef>
                <a:spcPts val="0"/>
              </a:spcBef>
              <a:buNone/>
            </a:pPr>
            <a:r>
              <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rPr>
              <a:t>YOKOGAWA</a:t>
            </a: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がもつ測る力とつなぐ力を社会課題の解決に生かしたい、</a:t>
            </a:r>
            <a:endPar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endParaRP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という意思を込めて</a:t>
            </a:r>
            <a:r>
              <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rPr>
              <a:t>Yokogawa’s Purpose</a:t>
            </a: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を定めました。</a:t>
            </a: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気候変動、プラスチックや廃棄物、</a:t>
            </a:r>
            <a:r>
              <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rPr>
              <a:t>COVID-19</a:t>
            </a: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など、今世界で顕在化している</a:t>
            </a:r>
            <a:endPar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endParaRP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深刻な課題は、単独の組織やシステムで解決できるものではありません。</a:t>
            </a: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状況を測り、様々な情報を共有し、組織やシステムを有機的につなぎながら</a:t>
            </a:r>
            <a:endPar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endParaRP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解決への道を探っていく必要があります。</a:t>
            </a: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私たちの活動の大前提として、全ての人の人権を尊重し、</a:t>
            </a:r>
            <a:endPar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endParaRP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差別のない世界を作っていくことも重要です。</a:t>
            </a:r>
          </a:p>
          <a:p>
            <a:pPr marL="0" indent="0">
              <a:lnSpc>
                <a:spcPct val="170000"/>
              </a:lnSpc>
              <a:spcBef>
                <a:spcPts val="0"/>
              </a:spcBef>
              <a:buNone/>
            </a:pPr>
            <a:r>
              <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rPr>
              <a:t>YOKOGAWA</a:t>
            </a: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は世界中のステークホルダーとともに変革を続け、</a:t>
            </a:r>
            <a:endParaRPr lang="en-US" altLang="ja-JP" sz="1500" dirty="0">
              <a:solidFill>
                <a:schemeClr val="tx1">
                  <a:lumMod val="85000"/>
                  <a:lumOff val="15000"/>
                </a:schemeClr>
              </a:solidFill>
              <a:effectLst>
                <a:outerShdw blurRad="63500" dist="25400" dir="2700000" algn="tl" rotWithShape="0">
                  <a:schemeClr val="bg1">
                    <a:alpha val="90000"/>
                  </a:schemeClr>
                </a:outerShdw>
              </a:effectLst>
              <a:latin typeface="+mn-ea"/>
            </a:endParaRPr>
          </a:p>
          <a:p>
            <a:pPr marL="0" indent="0">
              <a:lnSpc>
                <a:spcPct val="170000"/>
              </a:lnSpc>
              <a:spcBef>
                <a:spcPts val="0"/>
              </a:spcBef>
              <a:buNone/>
            </a:pPr>
            <a:r>
              <a:rPr lang="ja-JP" altLang="en-US" sz="1500" dirty="0">
                <a:solidFill>
                  <a:schemeClr val="tx1">
                    <a:lumMod val="85000"/>
                    <a:lumOff val="15000"/>
                  </a:schemeClr>
                </a:solidFill>
                <a:effectLst>
                  <a:outerShdw blurRad="63500" dist="25400" dir="2700000" algn="tl" rotWithShape="0">
                    <a:schemeClr val="bg1">
                      <a:alpha val="90000"/>
                    </a:schemeClr>
                  </a:outerShdw>
                </a:effectLst>
                <a:latin typeface="+mn-ea"/>
              </a:rPr>
              <a:t>より豊かな人間社会の実現に挑戦します。</a:t>
            </a:r>
          </a:p>
        </p:txBody>
      </p:sp>
      <p:pic>
        <p:nvPicPr>
          <p:cNvPr id="5" name="図 4">
            <a:extLst>
              <a:ext uri="{FF2B5EF4-FFF2-40B4-BE49-F238E27FC236}">
                <a16:creationId xmlns:a16="http://schemas.microsoft.com/office/drawing/2014/main" id="{0B6590F7-4311-4828-A34D-A28ACF5D8D33}"/>
              </a:ext>
            </a:extLst>
          </p:cNvPr>
          <p:cNvPicPr>
            <a:picLocks noChangeAspect="1"/>
          </p:cNvPicPr>
          <p:nvPr/>
        </p:nvPicPr>
        <p:blipFill>
          <a:blip r:embed="rId3"/>
          <a:stretch>
            <a:fillRect/>
          </a:stretch>
        </p:blipFill>
        <p:spPr>
          <a:xfrm>
            <a:off x="8036911" y="1230400"/>
            <a:ext cx="3238500" cy="3238500"/>
          </a:xfrm>
          <a:prstGeom prst="rect">
            <a:avLst/>
          </a:prstGeom>
        </p:spPr>
      </p:pic>
      <p:sp>
        <p:nvSpPr>
          <p:cNvPr id="14" name="フリーフォーム: 図形 13">
            <a:extLst>
              <a:ext uri="{FF2B5EF4-FFF2-40B4-BE49-F238E27FC236}">
                <a16:creationId xmlns:a16="http://schemas.microsoft.com/office/drawing/2014/main" id="{5779AEC7-DE6A-444F-B99A-E606E285AF52}"/>
              </a:ext>
            </a:extLst>
          </p:cNvPr>
          <p:cNvSpPr>
            <a:spLocks noChangeAspect="1"/>
          </p:cNvSpPr>
          <p:nvPr/>
        </p:nvSpPr>
        <p:spPr>
          <a:xfrm>
            <a:off x="7391665" y="2758900"/>
            <a:ext cx="828860" cy="180000"/>
          </a:xfrm>
          <a:custGeom>
            <a:avLst/>
            <a:gdLst>
              <a:gd name="connsiteX0" fmla="*/ 468860 w 828860"/>
              <a:gd name="connsiteY0" fmla="*/ 0 h 180000"/>
              <a:gd name="connsiteX1" fmla="*/ 828860 w 828860"/>
              <a:gd name="connsiteY1" fmla="*/ 0 h 180000"/>
              <a:gd name="connsiteX2" fmla="*/ 828860 w 828860"/>
              <a:gd name="connsiteY2" fmla="*/ 180000 h 180000"/>
              <a:gd name="connsiteX3" fmla="*/ 468860 w 828860"/>
              <a:gd name="connsiteY3" fmla="*/ 180000 h 180000"/>
              <a:gd name="connsiteX4" fmla="*/ 234430 w 828860"/>
              <a:gd name="connsiteY4" fmla="*/ 0 h 180000"/>
              <a:gd name="connsiteX5" fmla="*/ 414430 w 828860"/>
              <a:gd name="connsiteY5" fmla="*/ 0 h 180000"/>
              <a:gd name="connsiteX6" fmla="*/ 414430 w 828860"/>
              <a:gd name="connsiteY6" fmla="*/ 180000 h 180000"/>
              <a:gd name="connsiteX7" fmla="*/ 234430 w 828860"/>
              <a:gd name="connsiteY7" fmla="*/ 180000 h 180000"/>
              <a:gd name="connsiteX8" fmla="*/ 0 w 828860"/>
              <a:gd name="connsiteY8" fmla="*/ 0 h 180000"/>
              <a:gd name="connsiteX9" fmla="*/ 180000 w 828860"/>
              <a:gd name="connsiteY9" fmla="*/ 0 h 180000"/>
              <a:gd name="connsiteX10" fmla="*/ 180000 w 828860"/>
              <a:gd name="connsiteY10" fmla="*/ 180000 h 180000"/>
              <a:gd name="connsiteX11" fmla="*/ 0 w 828860"/>
              <a:gd name="connsiteY11" fmla="*/ 18000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860" h="180000">
                <a:moveTo>
                  <a:pt x="468860" y="0"/>
                </a:moveTo>
                <a:lnTo>
                  <a:pt x="828860" y="0"/>
                </a:lnTo>
                <a:lnTo>
                  <a:pt x="828860" y="180000"/>
                </a:lnTo>
                <a:lnTo>
                  <a:pt x="468860" y="180000"/>
                </a:lnTo>
                <a:close/>
                <a:moveTo>
                  <a:pt x="234430" y="0"/>
                </a:moveTo>
                <a:lnTo>
                  <a:pt x="414430" y="0"/>
                </a:lnTo>
                <a:lnTo>
                  <a:pt x="414430" y="180000"/>
                </a:lnTo>
                <a:lnTo>
                  <a:pt x="234430" y="180000"/>
                </a:lnTo>
                <a:close/>
                <a:moveTo>
                  <a:pt x="0" y="0"/>
                </a:moveTo>
                <a:lnTo>
                  <a:pt x="180000" y="0"/>
                </a:lnTo>
                <a:lnTo>
                  <a:pt x="180000" y="180000"/>
                </a:lnTo>
                <a:lnTo>
                  <a:pt x="0" y="18000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300773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12</a:t>
            </a:r>
            <a:r>
              <a:rPr kumimoji="1" lang="en-US" altLang="ja-JP" dirty="0"/>
              <a:t> </a:t>
            </a:r>
            <a:r>
              <a:rPr kumimoji="1" lang="ja-JP" altLang="en-US" dirty="0"/>
              <a:t>自動ナノデリバリーによる新たな治療法や医薬品開発への貢献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grpSp>
        <p:nvGrpSpPr>
          <p:cNvPr id="13" name="グループ化 12">
            <a:extLst>
              <a:ext uri="{FF2B5EF4-FFF2-40B4-BE49-F238E27FC236}">
                <a16:creationId xmlns:a16="http://schemas.microsoft.com/office/drawing/2014/main" id="{E3FB0B08-A1D5-4E8B-B34E-386AE907667F}"/>
              </a:ext>
            </a:extLst>
          </p:cNvPr>
          <p:cNvGrpSpPr/>
          <p:nvPr/>
        </p:nvGrpSpPr>
        <p:grpSpPr>
          <a:xfrm>
            <a:off x="9793438" y="1024769"/>
            <a:ext cx="1525835" cy="1668900"/>
            <a:chOff x="10154825" y="1024769"/>
            <a:chExt cx="1525835"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10159755" y="1024769"/>
              <a:ext cx="151597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安全と健康</a:t>
              </a:r>
              <a:endParaRPr kumimoji="1" lang="en-US" altLang="ja-JP" sz="1400" b="1" dirty="0">
                <a:solidFill>
                  <a:schemeClr val="tx1">
                    <a:lumMod val="75000"/>
                    <a:lumOff val="25000"/>
                  </a:schemeClr>
                </a:solidFill>
              </a:endParaRPr>
            </a:p>
            <a:p>
              <a:pPr algn="ctr"/>
              <a:r>
                <a:rPr kumimoji="1" lang="ja-JP" altLang="en-US" sz="1400" b="1" dirty="0">
                  <a:solidFill>
                    <a:schemeClr val="tx1">
                      <a:lumMod val="75000"/>
                      <a:lumOff val="25000"/>
                    </a:schemeClr>
                  </a:solidFill>
                </a:rPr>
                <a:t>の向上</a:t>
              </a:r>
            </a:p>
            <a:p>
              <a:pPr algn="ctr">
                <a:spcBef>
                  <a:spcPts val="4200"/>
                </a:spcBef>
              </a:pPr>
              <a:r>
                <a:rPr kumimoji="1" lang="ja-JP" altLang="en-US" sz="1200" dirty="0">
                  <a:solidFill>
                    <a:schemeClr val="tx1">
                      <a:lumMod val="75000"/>
                      <a:lumOff val="25000"/>
                    </a:schemeClr>
                  </a:solidFill>
                </a:rPr>
                <a:t>ライフイノベーションの</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推進とプラント、</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地域社会の安全向上</a:t>
              </a:r>
            </a:p>
          </p:txBody>
        </p:sp>
        <p:grpSp>
          <p:nvGrpSpPr>
            <p:cNvPr id="32" name="グループ化 31">
              <a:extLst>
                <a:ext uri="{FF2B5EF4-FFF2-40B4-BE49-F238E27FC236}">
                  <a16:creationId xmlns:a16="http://schemas.microsoft.com/office/drawing/2014/main" id="{B072893E-E9EB-494E-939A-323ADD23982E}"/>
                </a:ext>
              </a:extLst>
            </p:cNvPr>
            <p:cNvGrpSpPr/>
            <p:nvPr/>
          </p:nvGrpSpPr>
          <p:grpSpPr>
            <a:xfrm>
              <a:off x="10154825" y="1588201"/>
              <a:ext cx="1525835" cy="360000"/>
              <a:chOff x="1687346" y="4012826"/>
              <a:chExt cx="1525835" cy="360000"/>
            </a:xfrm>
          </p:grpSpPr>
          <p:pic>
            <p:nvPicPr>
              <p:cNvPr id="34" name="図 33" descr="アイコン が含まれている画像&#10;&#10;自動的に生成された説明">
                <a:extLst>
                  <a:ext uri="{FF2B5EF4-FFF2-40B4-BE49-F238E27FC236}">
                    <a16:creationId xmlns:a16="http://schemas.microsoft.com/office/drawing/2014/main" id="{142A493D-E2B7-4D48-8C8C-E3899514C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a:ln>
                <a:noFill/>
              </a:ln>
            </p:spPr>
          </p:pic>
          <p:pic>
            <p:nvPicPr>
              <p:cNvPr id="35" name="図 34" descr="アイコン&#10;&#10;中程度の精度で自動的に生成された説明">
                <a:extLst>
                  <a:ext uri="{FF2B5EF4-FFF2-40B4-BE49-F238E27FC236}">
                    <a16:creationId xmlns:a16="http://schemas.microsoft.com/office/drawing/2014/main" id="{93B84733-844E-4673-8F54-C29E3F73B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a:ln>
                <a:noFill/>
              </a:ln>
            </p:spPr>
          </p:pic>
          <p:pic>
            <p:nvPicPr>
              <p:cNvPr id="36" name="図 35" descr="図形 が含まれている画像&#10;&#10;自動的に生成された説明">
                <a:extLst>
                  <a:ext uri="{FF2B5EF4-FFF2-40B4-BE49-F238E27FC236}">
                    <a16:creationId xmlns:a16="http://schemas.microsoft.com/office/drawing/2014/main" id="{9ED5D94D-3829-4B7C-9471-75A544ECC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a:ln>
                <a:noFill/>
              </a:ln>
            </p:spPr>
          </p:pic>
          <p:pic>
            <p:nvPicPr>
              <p:cNvPr id="37" name="図 36" descr="アイコン が含まれている画像&#10;&#10;自動的に生成された説明">
                <a:extLst>
                  <a:ext uri="{FF2B5EF4-FFF2-40B4-BE49-F238E27FC236}">
                    <a16:creationId xmlns:a16="http://schemas.microsoft.com/office/drawing/2014/main" id="{45B9F640-ECF7-44FE-A239-B2492D1C6F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a:ln>
                <a:noFill/>
              </a:ln>
            </p:spPr>
          </p:pic>
        </p:grpSp>
      </p:grpSp>
      <p:grpSp>
        <p:nvGrpSpPr>
          <p:cNvPr id="4" name="グループ化 3">
            <a:extLst>
              <a:ext uri="{FF2B5EF4-FFF2-40B4-BE49-F238E27FC236}">
                <a16:creationId xmlns:a16="http://schemas.microsoft.com/office/drawing/2014/main" id="{3252818C-A9F9-4D94-9716-B9277AA5192B}"/>
              </a:ext>
            </a:extLst>
          </p:cNvPr>
          <p:cNvGrpSpPr/>
          <p:nvPr/>
        </p:nvGrpSpPr>
        <p:grpSpPr>
          <a:xfrm>
            <a:off x="515937" y="842400"/>
            <a:ext cx="5436000" cy="2602800"/>
            <a:chOff x="515937" y="842400"/>
            <a:chExt cx="5436000" cy="2602800"/>
          </a:xfrm>
        </p:grpSpPr>
        <p:sp>
          <p:nvSpPr>
            <p:cNvPr id="45" name="楕円 55">
              <a:extLst>
                <a:ext uri="{FF2B5EF4-FFF2-40B4-BE49-F238E27FC236}">
                  <a16:creationId xmlns:a16="http://schemas.microsoft.com/office/drawing/2014/main" id="{AB3E95D8-F842-4C59-AC93-CB13A37928F9}"/>
                </a:ext>
              </a:extLst>
            </p:cNvPr>
            <p:cNvSpPr/>
            <p:nvPr/>
          </p:nvSpPr>
          <p:spPr>
            <a:xfrm>
              <a:off x="515937" y="997200"/>
              <a:ext cx="5436000" cy="2448000"/>
            </a:xfrm>
            <a:custGeom>
              <a:avLst/>
              <a:gdLst>
                <a:gd name="connsiteX0" fmla="*/ 0 w 5436000"/>
                <a:gd name="connsiteY0" fmla="*/ 113832 h 2232000"/>
                <a:gd name="connsiteX1" fmla="*/ 113832 w 5436000"/>
                <a:gd name="connsiteY1" fmla="*/ 0 h 2232000"/>
                <a:gd name="connsiteX2" fmla="*/ 5322168 w 5436000"/>
                <a:gd name="connsiteY2" fmla="*/ 0 h 2232000"/>
                <a:gd name="connsiteX3" fmla="*/ 5436000 w 5436000"/>
                <a:gd name="connsiteY3" fmla="*/ 113832 h 2232000"/>
                <a:gd name="connsiteX4" fmla="*/ 5436000 w 5436000"/>
                <a:gd name="connsiteY4" fmla="*/ 2118168 h 2232000"/>
                <a:gd name="connsiteX5" fmla="*/ 5322168 w 5436000"/>
                <a:gd name="connsiteY5" fmla="*/ 2232000 h 2232000"/>
                <a:gd name="connsiteX6" fmla="*/ 113832 w 5436000"/>
                <a:gd name="connsiteY6" fmla="*/ 2232000 h 2232000"/>
                <a:gd name="connsiteX7" fmla="*/ 0 w 5436000"/>
                <a:gd name="connsiteY7" fmla="*/ 2118168 h 2232000"/>
                <a:gd name="connsiteX8" fmla="*/ 0 w 5436000"/>
                <a:gd name="connsiteY8" fmla="*/ 113832 h 2232000"/>
                <a:gd name="connsiteX0" fmla="*/ 0 w 5436000"/>
                <a:gd name="connsiteY0" fmla="*/ 115533 h 2233701"/>
                <a:gd name="connsiteX1" fmla="*/ 113832 w 5436000"/>
                <a:gd name="connsiteY1" fmla="*/ 1701 h 2233701"/>
                <a:gd name="connsiteX2" fmla="*/ 1180341 w 5436000"/>
                <a:gd name="connsiteY2" fmla="*/ 0 h 2233701"/>
                <a:gd name="connsiteX3" fmla="*/ 5322168 w 5436000"/>
                <a:gd name="connsiteY3" fmla="*/ 1701 h 2233701"/>
                <a:gd name="connsiteX4" fmla="*/ 5436000 w 5436000"/>
                <a:gd name="connsiteY4" fmla="*/ 115533 h 2233701"/>
                <a:gd name="connsiteX5" fmla="*/ 5436000 w 5436000"/>
                <a:gd name="connsiteY5" fmla="*/ 2119869 h 2233701"/>
                <a:gd name="connsiteX6" fmla="*/ 5322168 w 5436000"/>
                <a:gd name="connsiteY6" fmla="*/ 2233701 h 2233701"/>
                <a:gd name="connsiteX7" fmla="*/ 113832 w 5436000"/>
                <a:gd name="connsiteY7" fmla="*/ 2233701 h 2233701"/>
                <a:gd name="connsiteX8" fmla="*/ 0 w 5436000"/>
                <a:gd name="connsiteY8" fmla="*/ 2119869 h 2233701"/>
                <a:gd name="connsiteX9" fmla="*/ 0 w 5436000"/>
                <a:gd name="connsiteY9" fmla="*/ 115533 h 2233701"/>
                <a:gd name="connsiteX0" fmla="*/ 1180341 w 5436000"/>
                <a:gd name="connsiteY0" fmla="*/ 0 h 2233701"/>
                <a:gd name="connsiteX1" fmla="*/ 5322168 w 5436000"/>
                <a:gd name="connsiteY1" fmla="*/ 1701 h 2233701"/>
                <a:gd name="connsiteX2" fmla="*/ 5436000 w 5436000"/>
                <a:gd name="connsiteY2" fmla="*/ 115533 h 2233701"/>
                <a:gd name="connsiteX3" fmla="*/ 5436000 w 5436000"/>
                <a:gd name="connsiteY3" fmla="*/ 2119869 h 2233701"/>
                <a:gd name="connsiteX4" fmla="*/ 5322168 w 5436000"/>
                <a:gd name="connsiteY4" fmla="*/ 2233701 h 2233701"/>
                <a:gd name="connsiteX5" fmla="*/ 113832 w 5436000"/>
                <a:gd name="connsiteY5" fmla="*/ 2233701 h 2233701"/>
                <a:gd name="connsiteX6" fmla="*/ 0 w 5436000"/>
                <a:gd name="connsiteY6" fmla="*/ 2119869 h 2233701"/>
                <a:gd name="connsiteX7" fmla="*/ 0 w 5436000"/>
                <a:gd name="connsiteY7" fmla="*/ 115533 h 2233701"/>
                <a:gd name="connsiteX8" fmla="*/ 113832 w 5436000"/>
                <a:gd name="connsiteY8" fmla="*/ 1701 h 2233701"/>
                <a:gd name="connsiteX9" fmla="*/ 1271781 w 5436000"/>
                <a:gd name="connsiteY9" fmla="*/ 91440 h 2233701"/>
                <a:gd name="connsiteX0" fmla="*/ 1180341 w 5436000"/>
                <a:gd name="connsiteY0" fmla="*/ 0 h 2233701"/>
                <a:gd name="connsiteX1" fmla="*/ 5322168 w 5436000"/>
                <a:gd name="connsiteY1" fmla="*/ 1701 h 2233701"/>
                <a:gd name="connsiteX2" fmla="*/ 5436000 w 5436000"/>
                <a:gd name="connsiteY2" fmla="*/ 115533 h 2233701"/>
                <a:gd name="connsiteX3" fmla="*/ 5436000 w 5436000"/>
                <a:gd name="connsiteY3" fmla="*/ 2119869 h 2233701"/>
                <a:gd name="connsiteX4" fmla="*/ 5322168 w 5436000"/>
                <a:gd name="connsiteY4" fmla="*/ 2233701 h 2233701"/>
                <a:gd name="connsiteX5" fmla="*/ 113832 w 5436000"/>
                <a:gd name="connsiteY5" fmla="*/ 2233701 h 2233701"/>
                <a:gd name="connsiteX6" fmla="*/ 0 w 5436000"/>
                <a:gd name="connsiteY6" fmla="*/ 2119869 h 2233701"/>
                <a:gd name="connsiteX7" fmla="*/ 0 w 5436000"/>
                <a:gd name="connsiteY7" fmla="*/ 115533 h 2233701"/>
                <a:gd name="connsiteX8" fmla="*/ 113832 w 5436000"/>
                <a:gd name="connsiteY8" fmla="*/ 1701 h 223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6000" h="2233701">
                  <a:moveTo>
                    <a:pt x="1180341" y="0"/>
                  </a:moveTo>
                  <a:lnTo>
                    <a:pt x="5322168" y="1701"/>
                  </a:lnTo>
                  <a:cubicBezTo>
                    <a:pt x="5385036" y="1701"/>
                    <a:pt x="5436000" y="52665"/>
                    <a:pt x="5436000" y="115533"/>
                  </a:cubicBezTo>
                  <a:lnTo>
                    <a:pt x="5436000" y="2119869"/>
                  </a:lnTo>
                  <a:cubicBezTo>
                    <a:pt x="5436000" y="2182737"/>
                    <a:pt x="5385036" y="2233701"/>
                    <a:pt x="5322168" y="2233701"/>
                  </a:cubicBezTo>
                  <a:lnTo>
                    <a:pt x="113832" y="2233701"/>
                  </a:lnTo>
                  <a:cubicBezTo>
                    <a:pt x="50964" y="2233701"/>
                    <a:pt x="0" y="2182737"/>
                    <a:pt x="0" y="2119869"/>
                  </a:cubicBezTo>
                  <a:lnTo>
                    <a:pt x="0" y="115533"/>
                  </a:lnTo>
                  <a:cubicBezTo>
                    <a:pt x="0" y="52665"/>
                    <a:pt x="50964" y="1701"/>
                    <a:pt x="113832" y="1701"/>
                  </a:cubicBezTo>
                </a:path>
              </a:pathLst>
            </a:custGeom>
            <a:solidFill>
              <a:schemeClr val="bg1"/>
            </a:solidFill>
            <a:ln cap="rnd">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kumimoji="1" lang="ja-JP" altLang="en-US" sz="1400" b="1" dirty="0">
                  <a:solidFill>
                    <a:schemeClr val="tx1">
                      <a:lumMod val="65000"/>
                      <a:lumOff val="35000"/>
                    </a:schemeClr>
                  </a:solidFill>
                </a:rPr>
                <a:t>狙った細胞に安全に効率的に治療薬を届けるための挑戦</a:t>
              </a:r>
            </a:p>
            <a:p>
              <a:pPr algn="just">
                <a:lnSpc>
                  <a:spcPct val="120000"/>
                </a:lnSpc>
              </a:pPr>
              <a:r>
                <a:rPr lang="ja-JP" altLang="en-US" sz="1400" dirty="0">
                  <a:solidFill>
                    <a:schemeClr val="tx1">
                      <a:lumMod val="65000"/>
                      <a:lumOff val="35000"/>
                    </a:schemeClr>
                  </a:solidFill>
                </a:rPr>
                <a:t>個々の細胞を個別に解析する</a:t>
              </a:r>
              <a:r>
                <a:rPr lang="en-US" altLang="ja-JP" sz="1400" dirty="0">
                  <a:solidFill>
                    <a:schemeClr val="tx1">
                      <a:lumMod val="65000"/>
                      <a:lumOff val="35000"/>
                    </a:schemeClr>
                  </a:solidFill>
                </a:rPr>
                <a:t>1</a:t>
              </a:r>
              <a:r>
                <a:rPr lang="ja-JP" altLang="en-US" sz="1400" dirty="0">
                  <a:solidFill>
                    <a:schemeClr val="tx1">
                      <a:lumMod val="65000"/>
                      <a:lumOff val="35000"/>
                    </a:schemeClr>
                  </a:solidFill>
                </a:rPr>
                <a:t>細胞解析は、がん研究、免疫学研究等の分野において、病因や病態等の事象を解明する新たな解析方法として注目されており、創薬研究や個別化医療、再生医療の分野への貢献が期待されています。「</a:t>
              </a:r>
              <a:r>
                <a:rPr lang="en-US" altLang="ja-JP" sz="1400" dirty="0">
                  <a:solidFill>
                    <a:schemeClr val="tx1">
                      <a:lumMod val="65000"/>
                      <a:lumOff val="35000"/>
                    </a:schemeClr>
                  </a:solidFill>
                </a:rPr>
                <a:t>CRISPR/Cas9</a:t>
              </a:r>
              <a:r>
                <a:rPr lang="ja-JP" altLang="en-US" sz="1400" dirty="0">
                  <a:solidFill>
                    <a:schemeClr val="tx1">
                      <a:lumMod val="65000"/>
                      <a:lumOff val="35000"/>
                    </a:schemeClr>
                  </a:solidFill>
                </a:rPr>
                <a:t>」などのゲノム編集ツールを細胞内へデリバリーするためには様々な方法が用いられていますが、狙った細胞にデリバリーできない、ターゲットとする細胞によってはデリバリー効率が悪い、デリバリー操作が難しいといった課題がありました。</a:t>
              </a:r>
            </a:p>
          </p:txBody>
        </p:sp>
        <p:sp>
          <p:nvSpPr>
            <p:cNvPr id="46" name="フリーフォーム: 図形 45">
              <a:extLst>
                <a:ext uri="{FF2B5EF4-FFF2-40B4-BE49-F238E27FC236}">
                  <a16:creationId xmlns:a16="http://schemas.microsoft.com/office/drawing/2014/main" id="{0DA25B1C-2FF8-4D78-AE7D-1B09586DA886}"/>
                </a:ext>
              </a:extLst>
            </p:cNvPr>
            <p:cNvSpPr>
              <a:spLocks/>
            </p:cNvSpPr>
            <p:nvPr/>
          </p:nvSpPr>
          <p:spPr>
            <a:xfrm>
              <a:off x="648000" y="8424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C00000"/>
                  </a:solidFill>
                  <a:effectLst>
                    <a:outerShdw blurRad="38100" dist="25400" dir="2700000" algn="tl" rotWithShape="0">
                      <a:schemeClr val="bg1">
                        <a:lumMod val="50000"/>
                        <a:alpha val="70000"/>
                      </a:schemeClr>
                    </a:outerShdw>
                  </a:effectLst>
                </a:rPr>
                <a:t>WHY</a:t>
              </a:r>
              <a:endParaRPr kumimoji="1" lang="ja-JP" altLang="en-US" sz="2000" b="1" dirty="0">
                <a:solidFill>
                  <a:srgbClr val="C00000"/>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0868EEB8-9FDD-4E88-9B08-C91B3F3B3F81}"/>
              </a:ext>
            </a:extLst>
          </p:cNvPr>
          <p:cNvGrpSpPr/>
          <p:nvPr/>
        </p:nvGrpSpPr>
        <p:grpSpPr>
          <a:xfrm>
            <a:off x="6134090" y="842400"/>
            <a:ext cx="3312000" cy="2606010"/>
            <a:chOff x="6134090" y="842400"/>
            <a:chExt cx="3312000" cy="2606010"/>
          </a:xfrm>
        </p:grpSpPr>
        <p:sp>
          <p:nvSpPr>
            <p:cNvPr id="48" name="楕円 55">
              <a:extLst>
                <a:ext uri="{FF2B5EF4-FFF2-40B4-BE49-F238E27FC236}">
                  <a16:creationId xmlns:a16="http://schemas.microsoft.com/office/drawing/2014/main" id="{CE87CC54-8B9F-4FC2-A518-228BE60A496E}"/>
                </a:ext>
              </a:extLst>
            </p:cNvPr>
            <p:cNvSpPr/>
            <p:nvPr/>
          </p:nvSpPr>
          <p:spPr>
            <a:xfrm>
              <a:off x="6134090" y="1000410"/>
              <a:ext cx="3312000" cy="2448000"/>
            </a:xfrm>
            <a:custGeom>
              <a:avLst/>
              <a:gdLst>
                <a:gd name="connsiteX0" fmla="*/ 0 w 3384000"/>
                <a:gd name="connsiteY0" fmla="*/ 104993 h 2232000"/>
                <a:gd name="connsiteX1" fmla="*/ 104993 w 3384000"/>
                <a:gd name="connsiteY1" fmla="*/ 0 h 2232000"/>
                <a:gd name="connsiteX2" fmla="*/ 3279007 w 3384000"/>
                <a:gd name="connsiteY2" fmla="*/ 0 h 2232000"/>
                <a:gd name="connsiteX3" fmla="*/ 3384000 w 3384000"/>
                <a:gd name="connsiteY3" fmla="*/ 104993 h 2232000"/>
                <a:gd name="connsiteX4" fmla="*/ 3384000 w 3384000"/>
                <a:gd name="connsiteY4" fmla="*/ 2127007 h 2232000"/>
                <a:gd name="connsiteX5" fmla="*/ 3279007 w 3384000"/>
                <a:gd name="connsiteY5" fmla="*/ 2232000 h 2232000"/>
                <a:gd name="connsiteX6" fmla="*/ 104993 w 3384000"/>
                <a:gd name="connsiteY6" fmla="*/ 2232000 h 2232000"/>
                <a:gd name="connsiteX7" fmla="*/ 0 w 3384000"/>
                <a:gd name="connsiteY7" fmla="*/ 2127007 h 2232000"/>
                <a:gd name="connsiteX8" fmla="*/ 0 w 3384000"/>
                <a:gd name="connsiteY8" fmla="*/ 104993 h 2232000"/>
                <a:gd name="connsiteX0" fmla="*/ 0 w 3384000"/>
                <a:gd name="connsiteY0" fmla="*/ 104993 h 2232000"/>
                <a:gd name="connsiteX1" fmla="*/ 104993 w 3384000"/>
                <a:gd name="connsiteY1" fmla="*/ 0 h 2232000"/>
                <a:gd name="connsiteX2" fmla="*/ 1336935 w 3384000"/>
                <a:gd name="connsiteY2" fmla="*/ 1249 h 2232000"/>
                <a:gd name="connsiteX3" fmla="*/ 3279007 w 3384000"/>
                <a:gd name="connsiteY3" fmla="*/ 0 h 2232000"/>
                <a:gd name="connsiteX4" fmla="*/ 3384000 w 3384000"/>
                <a:gd name="connsiteY4" fmla="*/ 104993 h 2232000"/>
                <a:gd name="connsiteX5" fmla="*/ 3384000 w 3384000"/>
                <a:gd name="connsiteY5" fmla="*/ 2127007 h 2232000"/>
                <a:gd name="connsiteX6" fmla="*/ 3279007 w 3384000"/>
                <a:gd name="connsiteY6" fmla="*/ 2232000 h 2232000"/>
                <a:gd name="connsiteX7" fmla="*/ 104993 w 3384000"/>
                <a:gd name="connsiteY7" fmla="*/ 2232000 h 2232000"/>
                <a:gd name="connsiteX8" fmla="*/ 0 w 3384000"/>
                <a:gd name="connsiteY8" fmla="*/ 2127007 h 2232000"/>
                <a:gd name="connsiteX9" fmla="*/ 0 w 3384000"/>
                <a:gd name="connsiteY9" fmla="*/ 104993 h 2232000"/>
                <a:gd name="connsiteX0" fmla="*/ 1336935 w 3384000"/>
                <a:gd name="connsiteY0" fmla="*/ 1249 h 2232000"/>
                <a:gd name="connsiteX1" fmla="*/ 3279007 w 3384000"/>
                <a:gd name="connsiteY1" fmla="*/ 0 h 2232000"/>
                <a:gd name="connsiteX2" fmla="*/ 3384000 w 3384000"/>
                <a:gd name="connsiteY2" fmla="*/ 104993 h 2232000"/>
                <a:gd name="connsiteX3" fmla="*/ 3384000 w 3384000"/>
                <a:gd name="connsiteY3" fmla="*/ 2127007 h 2232000"/>
                <a:gd name="connsiteX4" fmla="*/ 3279007 w 3384000"/>
                <a:gd name="connsiteY4" fmla="*/ 2232000 h 2232000"/>
                <a:gd name="connsiteX5" fmla="*/ 104993 w 3384000"/>
                <a:gd name="connsiteY5" fmla="*/ 2232000 h 2232000"/>
                <a:gd name="connsiteX6" fmla="*/ 0 w 3384000"/>
                <a:gd name="connsiteY6" fmla="*/ 2127007 h 2232000"/>
                <a:gd name="connsiteX7" fmla="*/ 0 w 3384000"/>
                <a:gd name="connsiteY7" fmla="*/ 104993 h 2232000"/>
                <a:gd name="connsiteX8" fmla="*/ 104993 w 3384000"/>
                <a:gd name="connsiteY8" fmla="*/ 0 h 2232000"/>
                <a:gd name="connsiteX9" fmla="*/ 1428375 w 3384000"/>
                <a:gd name="connsiteY9" fmla="*/ 92689 h 2232000"/>
                <a:gd name="connsiteX0" fmla="*/ 1336935 w 3384000"/>
                <a:gd name="connsiteY0" fmla="*/ 1249 h 2232000"/>
                <a:gd name="connsiteX1" fmla="*/ 3279007 w 3384000"/>
                <a:gd name="connsiteY1" fmla="*/ 0 h 2232000"/>
                <a:gd name="connsiteX2" fmla="*/ 3384000 w 3384000"/>
                <a:gd name="connsiteY2" fmla="*/ 104993 h 2232000"/>
                <a:gd name="connsiteX3" fmla="*/ 3384000 w 3384000"/>
                <a:gd name="connsiteY3" fmla="*/ 2127007 h 2232000"/>
                <a:gd name="connsiteX4" fmla="*/ 3279007 w 3384000"/>
                <a:gd name="connsiteY4" fmla="*/ 2232000 h 2232000"/>
                <a:gd name="connsiteX5" fmla="*/ 104993 w 3384000"/>
                <a:gd name="connsiteY5" fmla="*/ 2232000 h 2232000"/>
                <a:gd name="connsiteX6" fmla="*/ 0 w 3384000"/>
                <a:gd name="connsiteY6" fmla="*/ 2127007 h 2232000"/>
                <a:gd name="connsiteX7" fmla="*/ 0 w 3384000"/>
                <a:gd name="connsiteY7" fmla="*/ 104993 h 2232000"/>
                <a:gd name="connsiteX8" fmla="*/ 104993 w 3384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4000" h="2232000">
                  <a:moveTo>
                    <a:pt x="1336935" y="1249"/>
                  </a:moveTo>
                  <a:lnTo>
                    <a:pt x="3279007" y="0"/>
                  </a:lnTo>
                  <a:cubicBezTo>
                    <a:pt x="3336993" y="0"/>
                    <a:pt x="3384000" y="47007"/>
                    <a:pt x="3384000" y="104993"/>
                  </a:cubicBezTo>
                  <a:lnTo>
                    <a:pt x="3384000" y="2127007"/>
                  </a:lnTo>
                  <a:cubicBezTo>
                    <a:pt x="3384000" y="2184993"/>
                    <a:pt x="3336993" y="2232000"/>
                    <a:pt x="3279007" y="2232000"/>
                  </a:cubicBezTo>
                  <a:lnTo>
                    <a:pt x="104993" y="2232000"/>
                  </a:lnTo>
                  <a:cubicBezTo>
                    <a:pt x="47007" y="2232000"/>
                    <a:pt x="0" y="2184993"/>
                    <a:pt x="0" y="2127007"/>
                  </a:cubicBezTo>
                  <a:lnTo>
                    <a:pt x="0" y="104993"/>
                  </a:lnTo>
                  <a:cubicBezTo>
                    <a:pt x="0" y="47007"/>
                    <a:pt x="47007" y="0"/>
                    <a:pt x="104993" y="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2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は、狙った細胞にさまざまな物質を低ダメージかつ高効率でデリバリーする装置、</a:t>
              </a:r>
              <a:r>
                <a:rPr lang="en-US" altLang="ja-JP" sz="1400" dirty="0">
                  <a:solidFill>
                    <a:schemeClr val="tx1">
                      <a:lumMod val="75000"/>
                      <a:lumOff val="25000"/>
                    </a:schemeClr>
                  </a:solidFill>
                </a:rPr>
                <a:t>Single </a:t>
              </a:r>
              <a:r>
                <a:rPr lang="en-US" altLang="ja-JP" sz="1400" dirty="0" err="1">
                  <a:solidFill>
                    <a:schemeClr val="tx1">
                      <a:lumMod val="75000"/>
                      <a:lumOff val="25000"/>
                    </a:schemeClr>
                  </a:solidFill>
                </a:rPr>
                <a:t>Cellome</a:t>
              </a:r>
              <a:r>
                <a:rPr lang="en-US" altLang="ja-JP" sz="1400" baseline="30000" dirty="0" err="1">
                  <a:solidFill>
                    <a:schemeClr val="tx1">
                      <a:lumMod val="75000"/>
                      <a:lumOff val="25000"/>
                    </a:schemeClr>
                  </a:solidFill>
                </a:rPr>
                <a:t>TM</a:t>
              </a:r>
              <a:r>
                <a:rPr lang="en-US" altLang="ja-JP" sz="1400" dirty="0">
                  <a:solidFill>
                    <a:schemeClr val="tx1">
                      <a:lumMod val="75000"/>
                      <a:lumOff val="25000"/>
                    </a:schemeClr>
                  </a:solidFill>
                </a:rPr>
                <a:t> Unit SU10</a:t>
              </a:r>
              <a:r>
                <a:rPr lang="ja-JP" altLang="en-US" sz="1400" dirty="0">
                  <a:solidFill>
                    <a:schemeClr val="tx1">
                      <a:lumMod val="75000"/>
                      <a:lumOff val="25000"/>
                    </a:schemeClr>
                  </a:solidFill>
                </a:rPr>
                <a:t>（以下、</a:t>
              </a:r>
              <a:r>
                <a:rPr lang="en-US" altLang="ja-JP" sz="1400" dirty="0">
                  <a:solidFill>
                    <a:schemeClr val="tx1">
                      <a:lumMod val="75000"/>
                      <a:lumOff val="25000"/>
                    </a:schemeClr>
                  </a:solidFill>
                </a:rPr>
                <a:t>SU10</a:t>
              </a:r>
              <a:r>
                <a:rPr lang="ja-JP" altLang="en-US" sz="1400" dirty="0">
                  <a:solidFill>
                    <a:schemeClr val="tx1">
                      <a:lumMod val="75000"/>
                      <a:lumOff val="25000"/>
                    </a:schemeClr>
                  </a:solidFill>
                </a:rPr>
                <a:t>）を新たに開発しました。</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細胞解析のソリューションを通じて、新たな治療法や医薬品の開発に貢献していきます。</a:t>
              </a:r>
            </a:p>
          </p:txBody>
        </p:sp>
        <p:sp>
          <p:nvSpPr>
            <p:cNvPr id="49" name="フリーフォーム: 図形 48">
              <a:extLst>
                <a:ext uri="{FF2B5EF4-FFF2-40B4-BE49-F238E27FC236}">
                  <a16:creationId xmlns:a16="http://schemas.microsoft.com/office/drawing/2014/main" id="{11DAF02A-11B3-40FE-9F76-249EB4881E45}"/>
                </a:ext>
              </a:extLst>
            </p:cNvPr>
            <p:cNvSpPr>
              <a:spLocks/>
            </p:cNvSpPr>
            <p:nvPr/>
          </p:nvSpPr>
          <p:spPr>
            <a:xfrm>
              <a:off x="6259178" y="842400"/>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grpSp>
        <p:nvGrpSpPr>
          <p:cNvPr id="6" name="グループ化 5">
            <a:extLst>
              <a:ext uri="{FF2B5EF4-FFF2-40B4-BE49-F238E27FC236}">
                <a16:creationId xmlns:a16="http://schemas.microsoft.com/office/drawing/2014/main" id="{E10F6673-BB5A-442F-B103-6F5DE7504B56}"/>
              </a:ext>
            </a:extLst>
          </p:cNvPr>
          <p:cNvGrpSpPr/>
          <p:nvPr/>
        </p:nvGrpSpPr>
        <p:grpSpPr>
          <a:xfrm>
            <a:off x="515937" y="3601232"/>
            <a:ext cx="11159008" cy="2456751"/>
            <a:chOff x="515937" y="3601232"/>
            <a:chExt cx="11159008" cy="2456751"/>
          </a:xfrm>
        </p:grpSpPr>
        <p:sp>
          <p:nvSpPr>
            <p:cNvPr id="28" name="楕円 55">
              <a:extLst>
                <a:ext uri="{FF2B5EF4-FFF2-40B4-BE49-F238E27FC236}">
                  <a16:creationId xmlns:a16="http://schemas.microsoft.com/office/drawing/2014/main" id="{D2DD742E-7597-48D2-859F-ECBFF409BA68}"/>
                </a:ext>
              </a:extLst>
            </p:cNvPr>
            <p:cNvSpPr/>
            <p:nvPr/>
          </p:nvSpPr>
          <p:spPr>
            <a:xfrm>
              <a:off x="515937" y="3744854"/>
              <a:ext cx="11159008" cy="2313129"/>
            </a:xfrm>
            <a:custGeom>
              <a:avLst/>
              <a:gdLst>
                <a:gd name="connsiteX0" fmla="*/ 0 w 11159008"/>
                <a:gd name="connsiteY0" fmla="*/ 114885 h 2448000"/>
                <a:gd name="connsiteX1" fmla="*/ 114885 w 11159008"/>
                <a:gd name="connsiteY1" fmla="*/ 0 h 2448000"/>
                <a:gd name="connsiteX2" fmla="*/ 11044123 w 11159008"/>
                <a:gd name="connsiteY2" fmla="*/ 0 h 2448000"/>
                <a:gd name="connsiteX3" fmla="*/ 11159008 w 11159008"/>
                <a:gd name="connsiteY3" fmla="*/ 114885 h 2448000"/>
                <a:gd name="connsiteX4" fmla="*/ 11159008 w 11159008"/>
                <a:gd name="connsiteY4" fmla="*/ 2333115 h 2448000"/>
                <a:gd name="connsiteX5" fmla="*/ 11044123 w 11159008"/>
                <a:gd name="connsiteY5" fmla="*/ 2448000 h 2448000"/>
                <a:gd name="connsiteX6" fmla="*/ 114885 w 11159008"/>
                <a:gd name="connsiteY6" fmla="*/ 2448000 h 2448000"/>
                <a:gd name="connsiteX7" fmla="*/ 0 w 11159008"/>
                <a:gd name="connsiteY7" fmla="*/ 2333115 h 2448000"/>
                <a:gd name="connsiteX8" fmla="*/ 0 w 11159008"/>
                <a:gd name="connsiteY8" fmla="*/ 114885 h 2448000"/>
                <a:gd name="connsiteX0" fmla="*/ 0 w 11159008"/>
                <a:gd name="connsiteY0" fmla="*/ 122928 h 2456043"/>
                <a:gd name="connsiteX1" fmla="*/ 114885 w 11159008"/>
                <a:gd name="connsiteY1" fmla="*/ 8043 h 2456043"/>
                <a:gd name="connsiteX2" fmla="*/ 1217447 w 11159008"/>
                <a:gd name="connsiteY2" fmla="*/ 0 h 2456043"/>
                <a:gd name="connsiteX3" fmla="*/ 11044123 w 11159008"/>
                <a:gd name="connsiteY3" fmla="*/ 8043 h 2456043"/>
                <a:gd name="connsiteX4" fmla="*/ 11159008 w 11159008"/>
                <a:gd name="connsiteY4" fmla="*/ 122928 h 2456043"/>
                <a:gd name="connsiteX5" fmla="*/ 11159008 w 11159008"/>
                <a:gd name="connsiteY5" fmla="*/ 2341158 h 2456043"/>
                <a:gd name="connsiteX6" fmla="*/ 11044123 w 11159008"/>
                <a:gd name="connsiteY6" fmla="*/ 2456043 h 2456043"/>
                <a:gd name="connsiteX7" fmla="*/ 114885 w 11159008"/>
                <a:gd name="connsiteY7" fmla="*/ 2456043 h 2456043"/>
                <a:gd name="connsiteX8" fmla="*/ 0 w 11159008"/>
                <a:gd name="connsiteY8" fmla="*/ 2341158 h 2456043"/>
                <a:gd name="connsiteX9" fmla="*/ 0 w 11159008"/>
                <a:gd name="connsiteY9" fmla="*/ 122928 h 2456043"/>
                <a:gd name="connsiteX0" fmla="*/ 1217447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9" fmla="*/ 1308887 w 11159008"/>
                <a:gd name="connsiteY9" fmla="*/ 91440 h 2456043"/>
                <a:gd name="connsiteX0" fmla="*/ 1217447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0" fmla="*/ 1230059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 name="connsiteX0" fmla="*/ 1255284 w 11159008"/>
                <a:gd name="connsiteY0" fmla="*/ 0 h 2456043"/>
                <a:gd name="connsiteX1" fmla="*/ 11044123 w 11159008"/>
                <a:gd name="connsiteY1" fmla="*/ 8043 h 2456043"/>
                <a:gd name="connsiteX2" fmla="*/ 11159008 w 11159008"/>
                <a:gd name="connsiteY2" fmla="*/ 122928 h 2456043"/>
                <a:gd name="connsiteX3" fmla="*/ 11159008 w 11159008"/>
                <a:gd name="connsiteY3" fmla="*/ 2341158 h 2456043"/>
                <a:gd name="connsiteX4" fmla="*/ 11044123 w 11159008"/>
                <a:gd name="connsiteY4" fmla="*/ 2456043 h 2456043"/>
                <a:gd name="connsiteX5" fmla="*/ 114885 w 11159008"/>
                <a:gd name="connsiteY5" fmla="*/ 2456043 h 2456043"/>
                <a:gd name="connsiteX6" fmla="*/ 0 w 11159008"/>
                <a:gd name="connsiteY6" fmla="*/ 2341158 h 2456043"/>
                <a:gd name="connsiteX7" fmla="*/ 0 w 11159008"/>
                <a:gd name="connsiteY7" fmla="*/ 122928 h 2456043"/>
                <a:gd name="connsiteX8" fmla="*/ 114885 w 11159008"/>
                <a:gd name="connsiteY8" fmla="*/ 8043 h 245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2456043">
                  <a:moveTo>
                    <a:pt x="1255284" y="0"/>
                  </a:moveTo>
                  <a:lnTo>
                    <a:pt x="11044123" y="8043"/>
                  </a:lnTo>
                  <a:cubicBezTo>
                    <a:pt x="11107572" y="8043"/>
                    <a:pt x="11159008" y="59479"/>
                    <a:pt x="11159008" y="122928"/>
                  </a:cubicBezTo>
                  <a:lnTo>
                    <a:pt x="11159008" y="2341158"/>
                  </a:lnTo>
                  <a:cubicBezTo>
                    <a:pt x="11159008" y="2404607"/>
                    <a:pt x="11107572" y="2456043"/>
                    <a:pt x="11044123" y="2456043"/>
                  </a:cubicBezTo>
                  <a:lnTo>
                    <a:pt x="114885" y="2456043"/>
                  </a:lnTo>
                  <a:cubicBezTo>
                    <a:pt x="51436" y="2456043"/>
                    <a:pt x="0" y="2404607"/>
                    <a:pt x="0" y="2341158"/>
                  </a:cubicBezTo>
                  <a:lnTo>
                    <a:pt x="0" y="122928"/>
                  </a:lnTo>
                  <a:cubicBezTo>
                    <a:pt x="0" y="59479"/>
                    <a:pt x="51436" y="8043"/>
                    <a:pt x="114885" y="8043"/>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700000" numCol="2" spcCol="252000" rtlCol="0" anchor="t"/>
            <a:lstStyle/>
            <a:p>
              <a:pPr marL="234000" indent="-234000" algn="just">
                <a:lnSpc>
                  <a:spcPct val="120000"/>
                </a:lnSpc>
                <a:spcBef>
                  <a:spcPts val="1200"/>
                </a:spcBef>
                <a:buClr>
                  <a:schemeClr val="accent4"/>
                </a:buClr>
                <a:buFont typeface="Wingdings" panose="05000000000000000000" pitchFamily="2" charset="2"/>
                <a:buChar char="u"/>
              </a:pPr>
              <a:r>
                <a:rPr lang="ja-JP" altLang="en-US" sz="1400" b="1" dirty="0">
                  <a:solidFill>
                    <a:schemeClr val="tx1">
                      <a:lumMod val="75000"/>
                      <a:lumOff val="25000"/>
                    </a:schemeClr>
                  </a:solidFill>
                </a:rPr>
                <a:t>ナノピペットで細胞へのダメージを最小限に抑えることを実現</a:t>
              </a:r>
              <a:endParaRPr lang="en-US" altLang="ja-JP" sz="1400" b="1" dirty="0">
                <a:solidFill>
                  <a:schemeClr val="tx1">
                    <a:lumMod val="75000"/>
                    <a:lumOff val="25000"/>
                  </a:schemeClr>
                </a:solidFill>
              </a:endParaRPr>
            </a:p>
            <a:p>
              <a:pPr marL="234000" algn="just">
                <a:lnSpc>
                  <a:spcPct val="120000"/>
                </a:lnSpc>
                <a:spcBef>
                  <a:spcPts val="600"/>
                </a:spcBef>
              </a:pPr>
              <a:r>
                <a:rPr lang="ja-JP" altLang="en-US" sz="1400" dirty="0">
                  <a:solidFill>
                    <a:schemeClr val="tx1">
                      <a:lumMod val="75000"/>
                      <a:lumOff val="25000"/>
                    </a:schemeClr>
                  </a:solidFill>
                </a:rPr>
                <a:t>先端外径のサイズが最小数十ナノメートルと細胞に比べて非常に小さいことから、細胞へのダメージが少なく、生きた状態での</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細胞解析が可能</a:t>
              </a:r>
            </a:p>
            <a:p>
              <a:pPr marL="234000" indent="-234000" algn="just">
                <a:lnSpc>
                  <a:spcPct val="120000"/>
                </a:lnSpc>
                <a:spcBef>
                  <a:spcPts val="6000"/>
                </a:spcBef>
                <a:buClr>
                  <a:schemeClr val="accent4"/>
                </a:buClr>
                <a:buFont typeface="Wingdings" panose="05000000000000000000" pitchFamily="2" charset="2"/>
                <a:buChar char="u"/>
              </a:pPr>
              <a:r>
                <a:rPr lang="ja-JP" altLang="en-US" sz="1400" b="1" dirty="0">
                  <a:solidFill>
                    <a:schemeClr val="tx1">
                      <a:lumMod val="75000"/>
                      <a:lumOff val="25000"/>
                    </a:schemeClr>
                  </a:solidFill>
                </a:rPr>
                <a:t>作業の自動化により操作効率の向上に貢献</a:t>
              </a:r>
              <a:endParaRPr lang="en-US" altLang="ja-JP" sz="1400" b="1" dirty="0">
                <a:solidFill>
                  <a:schemeClr val="tx1">
                    <a:lumMod val="75000"/>
                    <a:lumOff val="25000"/>
                  </a:schemeClr>
                </a:solidFill>
              </a:endParaRPr>
            </a:p>
            <a:p>
              <a:pPr marL="234000" algn="just">
                <a:lnSpc>
                  <a:spcPct val="120000"/>
                </a:lnSpc>
                <a:spcBef>
                  <a:spcPts val="600"/>
                </a:spcBef>
              </a:pPr>
              <a:r>
                <a:rPr lang="ja-JP" altLang="en-US" sz="1400" dirty="0">
                  <a:solidFill>
                    <a:schemeClr val="tx1"/>
                  </a:solidFill>
                </a:rPr>
                <a:t>ベテランの研究員が手動で行っていた、細胞表面の検知や細胞へのデリバリー・吸引*等の一連の動作の自動化を業界で初めて実現し、生きた状態の細胞に対して簡便にデリバリー・吸引*操作を行うことが可能 </a:t>
              </a:r>
              <a:endParaRPr lang="en-US" altLang="ja-JP" sz="1400" dirty="0">
                <a:solidFill>
                  <a:schemeClr val="tx1"/>
                </a:solidFill>
              </a:endParaRPr>
            </a:p>
            <a:p>
              <a:pPr marL="234000" algn="just">
                <a:lnSpc>
                  <a:spcPct val="120000"/>
                </a:lnSpc>
                <a:spcBef>
                  <a:spcPts val="600"/>
                </a:spcBef>
              </a:pPr>
              <a:r>
                <a:rPr lang="ja-JP" altLang="en-US" sz="1400" dirty="0">
                  <a:solidFill>
                    <a:schemeClr val="tx1"/>
                  </a:solidFill>
                </a:rPr>
                <a:t>*細胞内の物質を回収するサンプリング機能を開発中</a:t>
              </a:r>
              <a:endParaRPr lang="ja-JP" altLang="en-US" sz="1400" dirty="0">
                <a:solidFill>
                  <a:schemeClr val="tx1">
                    <a:lumMod val="75000"/>
                    <a:lumOff val="25000"/>
                  </a:schemeClr>
                </a:solidFill>
              </a:endParaRPr>
            </a:p>
          </p:txBody>
        </p:sp>
        <p:sp>
          <p:nvSpPr>
            <p:cNvPr id="29" name="フリーフォーム: 図形 28">
              <a:extLst>
                <a:ext uri="{FF2B5EF4-FFF2-40B4-BE49-F238E27FC236}">
                  <a16:creationId xmlns:a16="http://schemas.microsoft.com/office/drawing/2014/main" id="{AB3185B4-B93E-4413-84FD-575B651E15B5}"/>
                </a:ext>
              </a:extLst>
            </p:cNvPr>
            <p:cNvSpPr>
              <a:spLocks/>
            </p:cNvSpPr>
            <p:nvPr/>
          </p:nvSpPr>
          <p:spPr>
            <a:xfrm>
              <a:off x="648000" y="3601232"/>
              <a:ext cx="324000" cy="2520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nvGrpSpPr>
            <p:cNvPr id="9" name="グループ化 8">
              <a:extLst>
                <a:ext uri="{FF2B5EF4-FFF2-40B4-BE49-F238E27FC236}">
                  <a16:creationId xmlns:a16="http://schemas.microsoft.com/office/drawing/2014/main" id="{FCFAD924-1B0F-4461-975C-3DA4E5C7EBED}"/>
                </a:ext>
              </a:extLst>
            </p:cNvPr>
            <p:cNvGrpSpPr/>
            <p:nvPr/>
          </p:nvGrpSpPr>
          <p:grpSpPr>
            <a:xfrm>
              <a:off x="9519963" y="3800285"/>
              <a:ext cx="1742486" cy="2202266"/>
              <a:chOff x="9503045" y="3747440"/>
              <a:chExt cx="1742486" cy="2202266"/>
            </a:xfrm>
          </p:grpSpPr>
          <p:pic>
            <p:nvPicPr>
              <p:cNvPr id="50" name="図 49" descr="テーブル, 屋内, 座る, 項目 が含まれている画像&#10;&#10;自動的に生成された説明">
                <a:extLst>
                  <a:ext uri="{FF2B5EF4-FFF2-40B4-BE49-F238E27FC236}">
                    <a16:creationId xmlns:a16="http://schemas.microsoft.com/office/drawing/2014/main" id="{9C7E55DD-A667-4CB3-A5A1-8E07BDE356F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3045" y="3747440"/>
                <a:ext cx="1742486" cy="2094558"/>
              </a:xfrm>
              <a:prstGeom prst="rect">
                <a:avLst/>
              </a:prstGeom>
            </p:spPr>
          </p:pic>
          <p:sp>
            <p:nvSpPr>
              <p:cNvPr id="51" name="正方形/長方形 50">
                <a:extLst>
                  <a:ext uri="{FF2B5EF4-FFF2-40B4-BE49-F238E27FC236}">
                    <a16:creationId xmlns:a16="http://schemas.microsoft.com/office/drawing/2014/main" id="{F73C6B94-05EF-4A36-A02E-AB5BB56CD3D4}"/>
                  </a:ext>
                </a:extLst>
              </p:cNvPr>
              <p:cNvSpPr/>
              <p:nvPr/>
            </p:nvSpPr>
            <p:spPr>
              <a:xfrm>
                <a:off x="9719461" y="5841984"/>
                <a:ext cx="1309654"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en-US" altLang="ja-JP" sz="700" dirty="0">
                    <a:solidFill>
                      <a:schemeClr val="tx1">
                        <a:lumMod val="75000"/>
                        <a:lumOff val="25000"/>
                      </a:schemeClr>
                    </a:solidFill>
                    <a:latin typeface="+mn-ea"/>
                  </a:rPr>
                  <a:t>Single </a:t>
                </a:r>
                <a:r>
                  <a:rPr lang="en-US" altLang="ja-JP" sz="700" dirty="0" err="1">
                    <a:solidFill>
                      <a:schemeClr val="tx1">
                        <a:lumMod val="75000"/>
                        <a:lumOff val="25000"/>
                      </a:schemeClr>
                    </a:solidFill>
                    <a:latin typeface="+mn-ea"/>
                  </a:rPr>
                  <a:t>Cellome</a:t>
                </a:r>
                <a:r>
                  <a:rPr lang="en-US" altLang="ja-JP" sz="700" baseline="30000" dirty="0" err="1">
                    <a:solidFill>
                      <a:schemeClr val="tx1">
                        <a:lumMod val="75000"/>
                        <a:lumOff val="25000"/>
                      </a:schemeClr>
                    </a:solidFill>
                    <a:latin typeface="+mn-ea"/>
                  </a:rPr>
                  <a:t>TM</a:t>
                </a:r>
                <a:r>
                  <a:rPr lang="en-US" altLang="ja-JP" sz="700" dirty="0">
                    <a:solidFill>
                      <a:schemeClr val="tx1">
                        <a:lumMod val="75000"/>
                        <a:lumOff val="25000"/>
                      </a:schemeClr>
                    </a:solidFill>
                    <a:latin typeface="+mn-ea"/>
                  </a:rPr>
                  <a:t> Unit</a:t>
                </a:r>
                <a:r>
                  <a:rPr lang="ja-JP" altLang="en-US" sz="700" dirty="0">
                    <a:solidFill>
                      <a:schemeClr val="tx1">
                        <a:lumMod val="75000"/>
                        <a:lumOff val="25000"/>
                      </a:schemeClr>
                    </a:solidFill>
                    <a:latin typeface="+mn-ea"/>
                  </a:rPr>
                  <a:t>「</a:t>
                </a:r>
                <a:r>
                  <a:rPr lang="en-US" altLang="ja-JP" sz="700" dirty="0">
                    <a:solidFill>
                      <a:schemeClr val="tx1">
                        <a:lumMod val="75000"/>
                        <a:lumOff val="25000"/>
                      </a:schemeClr>
                    </a:solidFill>
                    <a:latin typeface="+mn-ea"/>
                  </a:rPr>
                  <a:t>SU10</a:t>
                </a:r>
                <a:r>
                  <a:rPr lang="ja-JP" altLang="en-US" sz="700" dirty="0">
                    <a:solidFill>
                      <a:schemeClr val="tx1">
                        <a:lumMod val="75000"/>
                        <a:lumOff val="25000"/>
                      </a:schemeClr>
                    </a:solidFill>
                    <a:latin typeface="+mn-ea"/>
                  </a:rPr>
                  <a:t>」</a:t>
                </a:r>
              </a:p>
            </p:txBody>
          </p:sp>
        </p:grpSp>
      </p:grpSp>
    </p:spTree>
    <p:extLst>
      <p:ext uri="{BB962C8B-B14F-4D97-AF65-F5344CB8AC3E}">
        <p14:creationId xmlns:p14="http://schemas.microsoft.com/office/powerpoint/2010/main" val="46756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13</a:t>
            </a:r>
            <a:r>
              <a:rPr kumimoji="1" lang="en-US" altLang="ja-JP" dirty="0"/>
              <a:t> COVID-19</a:t>
            </a:r>
            <a:r>
              <a:rPr kumimoji="1" lang="ja-JP" altLang="en-US" dirty="0"/>
              <a:t>のワクチンや治療薬に関する研究を支援</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grpSp>
        <p:nvGrpSpPr>
          <p:cNvPr id="13" name="グループ化 12">
            <a:extLst>
              <a:ext uri="{FF2B5EF4-FFF2-40B4-BE49-F238E27FC236}">
                <a16:creationId xmlns:a16="http://schemas.microsoft.com/office/drawing/2014/main" id="{E3FB0B08-A1D5-4E8B-B34E-386AE907667F}"/>
              </a:ext>
            </a:extLst>
          </p:cNvPr>
          <p:cNvGrpSpPr/>
          <p:nvPr/>
        </p:nvGrpSpPr>
        <p:grpSpPr>
          <a:xfrm>
            <a:off x="9793438" y="1024769"/>
            <a:ext cx="1525835" cy="1668900"/>
            <a:chOff x="10154825" y="1024769"/>
            <a:chExt cx="1525835"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10159755" y="1024769"/>
              <a:ext cx="151597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安全と健康</a:t>
              </a:r>
              <a:endParaRPr kumimoji="1" lang="en-US" altLang="ja-JP" sz="1400" b="1" dirty="0">
                <a:solidFill>
                  <a:schemeClr val="tx1">
                    <a:lumMod val="75000"/>
                    <a:lumOff val="25000"/>
                  </a:schemeClr>
                </a:solidFill>
              </a:endParaRPr>
            </a:p>
            <a:p>
              <a:pPr algn="ctr"/>
              <a:r>
                <a:rPr kumimoji="1" lang="ja-JP" altLang="en-US" sz="1400" b="1" dirty="0">
                  <a:solidFill>
                    <a:schemeClr val="tx1">
                      <a:lumMod val="75000"/>
                      <a:lumOff val="25000"/>
                    </a:schemeClr>
                  </a:solidFill>
                </a:rPr>
                <a:t>の向上</a:t>
              </a:r>
            </a:p>
            <a:p>
              <a:pPr algn="ctr">
                <a:spcBef>
                  <a:spcPts val="4200"/>
                </a:spcBef>
              </a:pPr>
              <a:r>
                <a:rPr kumimoji="1" lang="ja-JP" altLang="en-US" sz="1200" dirty="0">
                  <a:solidFill>
                    <a:schemeClr val="tx1">
                      <a:lumMod val="75000"/>
                      <a:lumOff val="25000"/>
                    </a:schemeClr>
                  </a:solidFill>
                </a:rPr>
                <a:t>ライフイノベーションの</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推進とプラント、</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地域社会の安全向上</a:t>
              </a:r>
            </a:p>
          </p:txBody>
        </p:sp>
        <p:grpSp>
          <p:nvGrpSpPr>
            <p:cNvPr id="32" name="グループ化 31">
              <a:extLst>
                <a:ext uri="{FF2B5EF4-FFF2-40B4-BE49-F238E27FC236}">
                  <a16:creationId xmlns:a16="http://schemas.microsoft.com/office/drawing/2014/main" id="{B072893E-E9EB-494E-939A-323ADD23982E}"/>
                </a:ext>
              </a:extLst>
            </p:cNvPr>
            <p:cNvGrpSpPr/>
            <p:nvPr/>
          </p:nvGrpSpPr>
          <p:grpSpPr>
            <a:xfrm>
              <a:off x="10154825" y="1588201"/>
              <a:ext cx="1525835" cy="360000"/>
              <a:chOff x="1687346" y="4012826"/>
              <a:chExt cx="1525835" cy="360000"/>
            </a:xfrm>
          </p:grpSpPr>
          <p:pic>
            <p:nvPicPr>
              <p:cNvPr id="34" name="図 33" descr="アイコン が含まれている画像&#10;&#10;自動的に生成された説明">
                <a:extLst>
                  <a:ext uri="{FF2B5EF4-FFF2-40B4-BE49-F238E27FC236}">
                    <a16:creationId xmlns:a16="http://schemas.microsoft.com/office/drawing/2014/main" id="{142A493D-E2B7-4D48-8C8C-E3899514C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a:ln>
                <a:noFill/>
              </a:ln>
            </p:spPr>
          </p:pic>
          <p:pic>
            <p:nvPicPr>
              <p:cNvPr id="35" name="図 34" descr="アイコン&#10;&#10;中程度の精度で自動的に生成された説明">
                <a:extLst>
                  <a:ext uri="{FF2B5EF4-FFF2-40B4-BE49-F238E27FC236}">
                    <a16:creationId xmlns:a16="http://schemas.microsoft.com/office/drawing/2014/main" id="{93B84733-844E-4673-8F54-C29E3F73B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a:ln>
                <a:noFill/>
              </a:ln>
            </p:spPr>
          </p:pic>
          <p:pic>
            <p:nvPicPr>
              <p:cNvPr id="36" name="図 35" descr="図形 が含まれている画像&#10;&#10;自動的に生成された説明">
                <a:extLst>
                  <a:ext uri="{FF2B5EF4-FFF2-40B4-BE49-F238E27FC236}">
                    <a16:creationId xmlns:a16="http://schemas.microsoft.com/office/drawing/2014/main" id="{9ED5D94D-3829-4B7C-9471-75A544ECC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a:ln>
                <a:noFill/>
              </a:ln>
            </p:spPr>
          </p:pic>
          <p:pic>
            <p:nvPicPr>
              <p:cNvPr id="37" name="図 36" descr="アイコン が含まれている画像&#10;&#10;自動的に生成された説明">
                <a:extLst>
                  <a:ext uri="{FF2B5EF4-FFF2-40B4-BE49-F238E27FC236}">
                    <a16:creationId xmlns:a16="http://schemas.microsoft.com/office/drawing/2014/main" id="{45B9F640-ECF7-44FE-A239-B2492D1C6F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a:ln>
                <a:noFill/>
              </a:ln>
            </p:spPr>
          </p:pic>
        </p:grpSp>
      </p:grpSp>
      <p:grpSp>
        <p:nvGrpSpPr>
          <p:cNvPr id="6" name="グループ化 5">
            <a:extLst>
              <a:ext uri="{FF2B5EF4-FFF2-40B4-BE49-F238E27FC236}">
                <a16:creationId xmlns:a16="http://schemas.microsoft.com/office/drawing/2014/main" id="{95C77393-2299-4D63-9F11-FE0364A56786}"/>
              </a:ext>
            </a:extLst>
          </p:cNvPr>
          <p:cNvGrpSpPr/>
          <p:nvPr/>
        </p:nvGrpSpPr>
        <p:grpSpPr>
          <a:xfrm>
            <a:off x="515937" y="3092602"/>
            <a:ext cx="11159008" cy="2965285"/>
            <a:chOff x="515937" y="3092602"/>
            <a:chExt cx="11159008" cy="2965285"/>
          </a:xfrm>
        </p:grpSpPr>
        <p:sp>
          <p:nvSpPr>
            <p:cNvPr id="28" name="楕円 55">
              <a:extLst>
                <a:ext uri="{FF2B5EF4-FFF2-40B4-BE49-F238E27FC236}">
                  <a16:creationId xmlns:a16="http://schemas.microsoft.com/office/drawing/2014/main" id="{6FC5DF53-1645-4C8A-A3CD-DF63D0FD8EC1}"/>
                </a:ext>
              </a:extLst>
            </p:cNvPr>
            <p:cNvSpPr/>
            <p:nvPr/>
          </p:nvSpPr>
          <p:spPr>
            <a:xfrm>
              <a:off x="515937" y="3249887"/>
              <a:ext cx="11159008" cy="2808000"/>
            </a:xfrm>
            <a:custGeom>
              <a:avLst/>
              <a:gdLst>
                <a:gd name="connsiteX0" fmla="*/ 0 w 11159008"/>
                <a:gd name="connsiteY0" fmla="*/ 108569 h 3060000"/>
                <a:gd name="connsiteX1" fmla="*/ 108569 w 11159008"/>
                <a:gd name="connsiteY1" fmla="*/ 0 h 3060000"/>
                <a:gd name="connsiteX2" fmla="*/ 11050439 w 11159008"/>
                <a:gd name="connsiteY2" fmla="*/ 0 h 3060000"/>
                <a:gd name="connsiteX3" fmla="*/ 11159008 w 11159008"/>
                <a:gd name="connsiteY3" fmla="*/ 108569 h 3060000"/>
                <a:gd name="connsiteX4" fmla="*/ 11159008 w 11159008"/>
                <a:gd name="connsiteY4" fmla="*/ 2951431 h 3060000"/>
                <a:gd name="connsiteX5" fmla="*/ 11050439 w 11159008"/>
                <a:gd name="connsiteY5" fmla="*/ 3060000 h 3060000"/>
                <a:gd name="connsiteX6" fmla="*/ 108569 w 11159008"/>
                <a:gd name="connsiteY6" fmla="*/ 3060000 h 3060000"/>
                <a:gd name="connsiteX7" fmla="*/ 0 w 11159008"/>
                <a:gd name="connsiteY7" fmla="*/ 2951431 h 3060000"/>
                <a:gd name="connsiteX8" fmla="*/ 0 w 11159008"/>
                <a:gd name="connsiteY8" fmla="*/ 108569 h 3060000"/>
                <a:gd name="connsiteX0" fmla="*/ 0 w 11159008"/>
                <a:gd name="connsiteY0" fmla="*/ 111822 h 3063253"/>
                <a:gd name="connsiteX1" fmla="*/ 108569 w 11159008"/>
                <a:gd name="connsiteY1" fmla="*/ 3253 h 3063253"/>
                <a:gd name="connsiteX2" fmla="*/ 1193593 w 11159008"/>
                <a:gd name="connsiteY2" fmla="*/ 0 h 3063253"/>
                <a:gd name="connsiteX3" fmla="*/ 11050439 w 11159008"/>
                <a:gd name="connsiteY3" fmla="*/ 3253 h 3063253"/>
                <a:gd name="connsiteX4" fmla="*/ 11159008 w 11159008"/>
                <a:gd name="connsiteY4" fmla="*/ 111822 h 3063253"/>
                <a:gd name="connsiteX5" fmla="*/ 11159008 w 11159008"/>
                <a:gd name="connsiteY5" fmla="*/ 2954684 h 3063253"/>
                <a:gd name="connsiteX6" fmla="*/ 11050439 w 11159008"/>
                <a:gd name="connsiteY6" fmla="*/ 3063253 h 3063253"/>
                <a:gd name="connsiteX7" fmla="*/ 108569 w 11159008"/>
                <a:gd name="connsiteY7" fmla="*/ 3063253 h 3063253"/>
                <a:gd name="connsiteX8" fmla="*/ 0 w 11159008"/>
                <a:gd name="connsiteY8" fmla="*/ 2954684 h 3063253"/>
                <a:gd name="connsiteX9" fmla="*/ 0 w 11159008"/>
                <a:gd name="connsiteY9" fmla="*/ 111822 h 3063253"/>
                <a:gd name="connsiteX0" fmla="*/ 1193593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 name="connsiteX9" fmla="*/ 1285033 w 11159008"/>
                <a:gd name="connsiteY9" fmla="*/ 91440 h 3063253"/>
                <a:gd name="connsiteX0" fmla="*/ 1193593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 name="connsiteX0" fmla="*/ 1250349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3063253">
                  <a:moveTo>
                    <a:pt x="1250349" y="0"/>
                  </a:moveTo>
                  <a:lnTo>
                    <a:pt x="11050439" y="3253"/>
                  </a:lnTo>
                  <a:cubicBezTo>
                    <a:pt x="11110400" y="3253"/>
                    <a:pt x="11159008" y="51861"/>
                    <a:pt x="11159008" y="111822"/>
                  </a:cubicBezTo>
                  <a:lnTo>
                    <a:pt x="11159008" y="2954684"/>
                  </a:lnTo>
                  <a:cubicBezTo>
                    <a:pt x="11159008" y="3014645"/>
                    <a:pt x="11110400" y="3063253"/>
                    <a:pt x="11050439" y="3063253"/>
                  </a:cubicBezTo>
                  <a:lnTo>
                    <a:pt x="108569" y="3063253"/>
                  </a:lnTo>
                  <a:cubicBezTo>
                    <a:pt x="48608" y="3063253"/>
                    <a:pt x="0" y="3014645"/>
                    <a:pt x="0" y="2954684"/>
                  </a:cubicBezTo>
                  <a:lnTo>
                    <a:pt x="0" y="111822"/>
                  </a:lnTo>
                  <a:cubicBezTo>
                    <a:pt x="0" y="51861"/>
                    <a:pt x="48608" y="3253"/>
                    <a:pt x="108569" y="3253"/>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88000" numCol="2" spcCol="252000" rtlCol="0" anchor="t"/>
            <a:lstStyle/>
            <a:p>
              <a:pPr marL="234000" indent="-234000" algn="just">
                <a:lnSpc>
                  <a:spcPct val="120000"/>
                </a:lnSpc>
                <a:spcBef>
                  <a:spcPts val="1200"/>
                </a:spcBef>
                <a:buClr>
                  <a:schemeClr val="accent4"/>
                </a:buClr>
                <a:buFont typeface="Wingdings" panose="05000000000000000000" pitchFamily="2" charset="2"/>
                <a:buChar char="u"/>
              </a:pPr>
              <a:r>
                <a:rPr lang="ja-JP" altLang="en-US" sz="1400" b="1" dirty="0">
                  <a:solidFill>
                    <a:schemeClr val="tx1"/>
                  </a:solidFill>
                </a:rPr>
                <a:t>ミシガン大学（米国）</a:t>
              </a:r>
              <a:endParaRPr lang="en-US" altLang="ja-JP" sz="1400" b="1" dirty="0">
                <a:solidFill>
                  <a:schemeClr val="tx1"/>
                </a:solidFill>
              </a:endParaRPr>
            </a:p>
            <a:p>
              <a:pPr marL="234000" algn="just">
                <a:lnSpc>
                  <a:spcPct val="120000"/>
                </a:lnSpc>
                <a:spcBef>
                  <a:spcPts val="600"/>
                </a:spcBef>
              </a:pPr>
              <a:r>
                <a:rPr lang="ja-JP" altLang="en-US" sz="1400" dirty="0">
                  <a:solidFill>
                    <a:schemeClr val="tx1"/>
                  </a:solidFill>
                </a:rPr>
                <a:t>ミシガン大学セクストン先生は、顕微鏡画像を用い細胞の状態を</a:t>
              </a:r>
              <a:r>
                <a:rPr lang="en-US" altLang="ja-JP" sz="1400" dirty="0">
                  <a:solidFill>
                    <a:schemeClr val="tx1"/>
                  </a:solidFill>
                </a:rPr>
                <a:t>AI</a:t>
              </a:r>
              <a:r>
                <a:rPr lang="ja-JP" altLang="en-US" sz="1400" dirty="0">
                  <a:solidFill>
                    <a:schemeClr val="tx1"/>
                  </a:solidFill>
                </a:rPr>
                <a:t>で解析して創薬スクリーニングを行う手法を開発しており、当社の優れたイメージング技術を搭載した</a:t>
              </a:r>
              <a:r>
                <a:rPr lang="en-US" altLang="ja-JP" sz="1400" dirty="0">
                  <a:solidFill>
                    <a:schemeClr val="tx1"/>
                  </a:solidFill>
                </a:rPr>
                <a:t>CQ1</a:t>
              </a:r>
              <a:r>
                <a:rPr lang="ja-JP" altLang="en-US" sz="1400" dirty="0">
                  <a:solidFill>
                    <a:schemeClr val="tx1"/>
                  </a:solidFill>
                </a:rPr>
                <a:t>はその画像取得のために活用されています。</a:t>
              </a:r>
              <a:r>
                <a:rPr lang="en-US" altLang="ja-JP" sz="1400" dirty="0">
                  <a:solidFill>
                    <a:schemeClr val="tx1"/>
                  </a:solidFill>
                </a:rPr>
                <a:t>2020</a:t>
              </a:r>
              <a:r>
                <a:rPr lang="ja-JP" altLang="en-US" sz="1400" dirty="0">
                  <a:solidFill>
                    <a:schemeClr val="tx1"/>
                  </a:solidFill>
                </a:rPr>
                <a:t>年、早急な</a:t>
              </a:r>
              <a:r>
                <a:rPr lang="en-US" altLang="ja-JP" sz="1400" dirty="0">
                  <a:solidFill>
                    <a:schemeClr val="tx1"/>
                  </a:solidFill>
                </a:rPr>
                <a:t>COVID-19</a:t>
              </a:r>
              <a:r>
                <a:rPr lang="ja-JP" altLang="en-US" sz="1400" dirty="0">
                  <a:solidFill>
                    <a:schemeClr val="tx1"/>
                  </a:solidFill>
                </a:rPr>
                <a:t>治療方法開発のため、ドラッグリパーパシングを目的として</a:t>
              </a:r>
              <a:r>
                <a:rPr lang="en-US" altLang="ja-JP" sz="1400" dirty="0">
                  <a:solidFill>
                    <a:schemeClr val="tx1"/>
                  </a:solidFill>
                </a:rPr>
                <a:t>1,425</a:t>
              </a:r>
              <a:r>
                <a:rPr lang="ja-JP" altLang="en-US" sz="1400" dirty="0">
                  <a:solidFill>
                    <a:schemeClr val="tx1"/>
                  </a:solidFill>
                </a:rPr>
                <a:t>種類の</a:t>
              </a:r>
              <a:r>
                <a:rPr lang="en-US" altLang="ja-JP" sz="1400" dirty="0">
                  <a:solidFill>
                    <a:schemeClr val="tx1"/>
                  </a:solidFill>
                </a:rPr>
                <a:t>FDA</a:t>
              </a:r>
              <a:r>
                <a:rPr lang="ja-JP" altLang="en-US" sz="1400" dirty="0">
                  <a:solidFill>
                    <a:schemeClr val="tx1"/>
                  </a:solidFill>
                </a:rPr>
                <a:t>承認済の化合物を</a:t>
              </a:r>
              <a:r>
                <a:rPr lang="en-US" altLang="ja-JP" sz="1400" dirty="0">
                  <a:solidFill>
                    <a:schemeClr val="tx1"/>
                  </a:solidFill>
                </a:rPr>
                <a:t>CQ1</a:t>
              </a:r>
              <a:r>
                <a:rPr lang="ja-JP" altLang="en-US" sz="1400" dirty="0">
                  <a:solidFill>
                    <a:schemeClr val="tx1"/>
                  </a:solidFill>
                </a:rPr>
                <a:t>でスクリーニングし、いくつかの抗ウイルス効果のある化合物を同定しました。この研究がさらに進むことで、既存薬の転用を効率的に進められることが期待されます。</a:t>
              </a:r>
            </a:p>
            <a:p>
              <a:pPr marL="234000" indent="-234000" algn="just">
                <a:lnSpc>
                  <a:spcPct val="120000"/>
                </a:lnSpc>
                <a:spcBef>
                  <a:spcPts val="4800"/>
                </a:spcBef>
                <a:buClr>
                  <a:schemeClr val="accent4"/>
                </a:buClr>
                <a:buFont typeface="Wingdings" panose="05000000000000000000" pitchFamily="2" charset="2"/>
                <a:buChar char="u"/>
              </a:pPr>
              <a:r>
                <a:rPr lang="ja-JP" altLang="en-US" sz="1400" b="1" dirty="0">
                  <a:solidFill>
                    <a:schemeClr val="tx1"/>
                  </a:solidFill>
                </a:rPr>
                <a:t>ブリストル大学（英国）</a:t>
              </a:r>
              <a:endParaRPr lang="en-US" altLang="ja-JP" sz="1400" b="1" dirty="0">
                <a:solidFill>
                  <a:schemeClr val="tx1"/>
                </a:solidFill>
              </a:endParaRPr>
            </a:p>
            <a:p>
              <a:pPr marL="234000" algn="just">
                <a:lnSpc>
                  <a:spcPct val="120000"/>
                </a:lnSpc>
                <a:spcBef>
                  <a:spcPts val="600"/>
                </a:spcBef>
              </a:pPr>
              <a:r>
                <a:rPr lang="ja-JP" altLang="en-US" sz="1400" spc="-30" dirty="0">
                  <a:solidFill>
                    <a:schemeClr val="tx1"/>
                  </a:solidFill>
                </a:rPr>
                <a:t>山内洋平先生の研究室では、ウイルスの細胞への侵入、感染、複製といった重要ステップのメカニズム解明に</a:t>
              </a:r>
              <a:r>
                <a:rPr lang="en-US" altLang="ja-JP" sz="1400" spc="-30" dirty="0">
                  <a:solidFill>
                    <a:schemeClr val="tx1"/>
                  </a:solidFill>
                </a:rPr>
                <a:t>CQ1</a:t>
              </a:r>
              <a:r>
                <a:rPr lang="ja-JP" altLang="en-US" sz="1400" spc="-30" dirty="0">
                  <a:solidFill>
                    <a:schemeClr val="tx1"/>
                  </a:solidFill>
                </a:rPr>
                <a:t>をご使用いただいています。先生の国際研究チームは、</a:t>
              </a:r>
              <a:r>
                <a:rPr lang="en-US" altLang="ja-JP" sz="1400" spc="-30" dirty="0">
                  <a:solidFill>
                    <a:schemeClr val="tx1"/>
                  </a:solidFill>
                </a:rPr>
                <a:t>SARSCoV-2</a:t>
              </a:r>
              <a:r>
                <a:rPr lang="ja-JP" altLang="en-US" sz="1400" spc="-30" dirty="0">
                  <a:solidFill>
                    <a:schemeClr val="tx1"/>
                  </a:solidFill>
                </a:rPr>
                <a:t>ウイルスがヒトの細胞に感染する際、</a:t>
              </a:r>
              <a:r>
                <a:rPr lang="en-US" altLang="ja-JP" sz="1400" spc="-30" dirty="0">
                  <a:solidFill>
                    <a:schemeClr val="tx1"/>
                  </a:solidFill>
                </a:rPr>
                <a:t>Neuropilin-1</a:t>
              </a:r>
              <a:r>
                <a:rPr lang="ja-JP" altLang="en-US" sz="1400" spc="-30" dirty="0">
                  <a:solidFill>
                    <a:schemeClr val="tx1"/>
                  </a:solidFill>
                </a:rPr>
                <a:t>（</a:t>
              </a:r>
              <a:r>
                <a:rPr lang="en-US" altLang="ja-JP" sz="1400" spc="-30" dirty="0">
                  <a:solidFill>
                    <a:schemeClr val="tx1"/>
                  </a:solidFill>
                </a:rPr>
                <a:t>NRP1</a:t>
              </a:r>
              <a:r>
                <a:rPr lang="ja-JP" altLang="en-US" sz="1400" spc="-30" dirty="0">
                  <a:solidFill>
                    <a:schemeClr val="tx1"/>
                  </a:solidFill>
                </a:rPr>
                <a:t>）が</a:t>
              </a:r>
              <a:r>
                <a:rPr lang="en-US" altLang="ja-JP" sz="1400" spc="-30" dirty="0">
                  <a:solidFill>
                    <a:schemeClr val="tx1"/>
                  </a:solidFill>
                </a:rPr>
                <a:t>2</a:t>
              </a:r>
              <a:r>
                <a:rPr lang="ja-JP" altLang="en-US" sz="1400" spc="-30" dirty="0">
                  <a:solidFill>
                    <a:schemeClr val="tx1"/>
                  </a:solidFill>
                </a:rPr>
                <a:t>番目の受容体として働くことを発見しました。これまで</a:t>
              </a:r>
              <a:r>
                <a:rPr lang="en-US" altLang="ja-JP" sz="1400" spc="-30" dirty="0">
                  <a:solidFill>
                    <a:schemeClr val="tx1"/>
                  </a:solidFill>
                </a:rPr>
                <a:t>ACE2</a:t>
              </a:r>
              <a:r>
                <a:rPr lang="ja-JP" altLang="en-US" sz="1400" spc="-30" dirty="0">
                  <a:solidFill>
                    <a:schemeClr val="tx1"/>
                  </a:solidFill>
                </a:rPr>
                <a:t>という受容体が</a:t>
              </a:r>
              <a:r>
                <a:rPr lang="en-US" altLang="ja-JP" sz="1400" spc="-30" dirty="0">
                  <a:solidFill>
                    <a:schemeClr val="tx1"/>
                  </a:solidFill>
                </a:rPr>
                <a:t>SARS-CoV-2</a:t>
              </a:r>
              <a:r>
                <a:rPr lang="ja-JP" altLang="en-US" sz="1400" spc="-30" dirty="0">
                  <a:solidFill>
                    <a:schemeClr val="tx1"/>
                  </a:solidFill>
                </a:rPr>
                <a:t>ウイルスと結合することは知られていましたが、</a:t>
              </a:r>
              <a:r>
                <a:rPr lang="en-US" altLang="ja-JP" sz="1400" spc="-30" dirty="0">
                  <a:solidFill>
                    <a:schemeClr val="tx1"/>
                  </a:solidFill>
                </a:rPr>
                <a:t>NRP1</a:t>
              </a:r>
              <a:r>
                <a:rPr lang="ja-JP" altLang="en-US" sz="1400" spc="-30" dirty="0">
                  <a:solidFill>
                    <a:schemeClr val="tx1"/>
                  </a:solidFill>
                </a:rPr>
                <a:t>も直接結合することを発見し、また、この結合を阻害すると、感染した細胞が少なくなることも確認しました。これは</a:t>
              </a:r>
              <a:r>
                <a:rPr lang="en-US" altLang="ja-JP" sz="1400" spc="-30" dirty="0">
                  <a:solidFill>
                    <a:schemeClr val="tx1"/>
                  </a:solidFill>
                </a:rPr>
                <a:t>NRP1</a:t>
              </a:r>
              <a:r>
                <a:rPr lang="ja-JP" altLang="en-US" sz="1400" spc="-30" dirty="0">
                  <a:solidFill>
                    <a:schemeClr val="tx1"/>
                  </a:solidFill>
                </a:rPr>
                <a:t>が</a:t>
              </a:r>
              <a:r>
                <a:rPr lang="en-US" altLang="ja-JP" sz="1400" spc="-30" dirty="0">
                  <a:solidFill>
                    <a:schemeClr val="tx1"/>
                  </a:solidFill>
                </a:rPr>
                <a:t>COVID-19</a:t>
              </a:r>
              <a:r>
                <a:rPr lang="ja-JP" altLang="en-US" sz="1400" spc="-30" dirty="0">
                  <a:solidFill>
                    <a:schemeClr val="tx1"/>
                  </a:solidFill>
                </a:rPr>
                <a:t>治療のターゲットとなる可能性があることを示しています。</a:t>
              </a:r>
            </a:p>
          </p:txBody>
        </p:sp>
        <p:sp>
          <p:nvSpPr>
            <p:cNvPr id="29" name="フリーフォーム: 図形 28">
              <a:extLst>
                <a:ext uri="{FF2B5EF4-FFF2-40B4-BE49-F238E27FC236}">
                  <a16:creationId xmlns:a16="http://schemas.microsoft.com/office/drawing/2014/main" id="{76B7F3B8-ABAF-4F4D-8165-1FE72F06E3E7}"/>
                </a:ext>
              </a:extLst>
            </p:cNvPr>
            <p:cNvSpPr>
              <a:spLocks/>
            </p:cNvSpPr>
            <p:nvPr/>
          </p:nvSpPr>
          <p:spPr>
            <a:xfrm>
              <a:off x="648000" y="3092602"/>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grpSp>
        <p:nvGrpSpPr>
          <p:cNvPr id="4" name="グループ化 3">
            <a:extLst>
              <a:ext uri="{FF2B5EF4-FFF2-40B4-BE49-F238E27FC236}">
                <a16:creationId xmlns:a16="http://schemas.microsoft.com/office/drawing/2014/main" id="{E15AF643-5725-42DF-B757-E379951CFCC5}"/>
              </a:ext>
            </a:extLst>
          </p:cNvPr>
          <p:cNvGrpSpPr/>
          <p:nvPr/>
        </p:nvGrpSpPr>
        <p:grpSpPr>
          <a:xfrm>
            <a:off x="515937" y="842400"/>
            <a:ext cx="1908000" cy="2134659"/>
            <a:chOff x="515937" y="842400"/>
            <a:chExt cx="1908000" cy="2134659"/>
          </a:xfrm>
        </p:grpSpPr>
        <p:sp>
          <p:nvSpPr>
            <p:cNvPr id="45" name="楕円 55">
              <a:extLst>
                <a:ext uri="{FF2B5EF4-FFF2-40B4-BE49-F238E27FC236}">
                  <a16:creationId xmlns:a16="http://schemas.microsoft.com/office/drawing/2014/main" id="{9353F34C-C10A-491C-A291-4292FBEAE726}"/>
                </a:ext>
              </a:extLst>
            </p:cNvPr>
            <p:cNvSpPr/>
            <p:nvPr/>
          </p:nvSpPr>
          <p:spPr>
            <a:xfrm>
              <a:off x="515937" y="997059"/>
              <a:ext cx="1908000" cy="1980000"/>
            </a:xfrm>
            <a:custGeom>
              <a:avLst/>
              <a:gdLst>
                <a:gd name="connsiteX0" fmla="*/ 0 w 2376000"/>
                <a:gd name="connsiteY0" fmla="*/ 120838 h 1656000"/>
                <a:gd name="connsiteX1" fmla="*/ 120838 w 2376000"/>
                <a:gd name="connsiteY1" fmla="*/ 0 h 1656000"/>
                <a:gd name="connsiteX2" fmla="*/ 2255162 w 2376000"/>
                <a:gd name="connsiteY2" fmla="*/ 0 h 1656000"/>
                <a:gd name="connsiteX3" fmla="*/ 2376000 w 2376000"/>
                <a:gd name="connsiteY3" fmla="*/ 120838 h 1656000"/>
                <a:gd name="connsiteX4" fmla="*/ 2376000 w 2376000"/>
                <a:gd name="connsiteY4" fmla="*/ 1535162 h 1656000"/>
                <a:gd name="connsiteX5" fmla="*/ 2255162 w 2376000"/>
                <a:gd name="connsiteY5" fmla="*/ 1656000 h 1656000"/>
                <a:gd name="connsiteX6" fmla="*/ 120838 w 2376000"/>
                <a:gd name="connsiteY6" fmla="*/ 1656000 h 1656000"/>
                <a:gd name="connsiteX7" fmla="*/ 0 w 2376000"/>
                <a:gd name="connsiteY7" fmla="*/ 1535162 h 1656000"/>
                <a:gd name="connsiteX8" fmla="*/ 0 w 2376000"/>
                <a:gd name="connsiteY8" fmla="*/ 120838 h 1656000"/>
                <a:gd name="connsiteX0" fmla="*/ 0 w 2376000"/>
                <a:gd name="connsiteY0" fmla="*/ 120838 h 1656000"/>
                <a:gd name="connsiteX1" fmla="*/ 120838 w 2376000"/>
                <a:gd name="connsiteY1" fmla="*/ 0 h 1656000"/>
                <a:gd name="connsiteX2" fmla="*/ 1169740 w 2376000"/>
                <a:gd name="connsiteY2" fmla="*/ 949 h 1656000"/>
                <a:gd name="connsiteX3" fmla="*/ 2255162 w 2376000"/>
                <a:gd name="connsiteY3" fmla="*/ 0 h 1656000"/>
                <a:gd name="connsiteX4" fmla="*/ 2376000 w 2376000"/>
                <a:gd name="connsiteY4" fmla="*/ 120838 h 1656000"/>
                <a:gd name="connsiteX5" fmla="*/ 2376000 w 2376000"/>
                <a:gd name="connsiteY5" fmla="*/ 1535162 h 1656000"/>
                <a:gd name="connsiteX6" fmla="*/ 2255162 w 2376000"/>
                <a:gd name="connsiteY6" fmla="*/ 1656000 h 1656000"/>
                <a:gd name="connsiteX7" fmla="*/ 120838 w 2376000"/>
                <a:gd name="connsiteY7" fmla="*/ 1656000 h 1656000"/>
                <a:gd name="connsiteX8" fmla="*/ 0 w 2376000"/>
                <a:gd name="connsiteY8" fmla="*/ 1535162 h 1656000"/>
                <a:gd name="connsiteX9" fmla="*/ 0 w 2376000"/>
                <a:gd name="connsiteY9" fmla="*/ 120838 h 1656000"/>
                <a:gd name="connsiteX0" fmla="*/ 0 w 2376000"/>
                <a:gd name="connsiteY0" fmla="*/ 120838 h 1656000"/>
                <a:gd name="connsiteX1" fmla="*/ 120838 w 2376000"/>
                <a:gd name="connsiteY1" fmla="*/ 0 h 1656000"/>
                <a:gd name="connsiteX2" fmla="*/ 1169740 w 2376000"/>
                <a:gd name="connsiteY2" fmla="*/ 949 h 1656000"/>
                <a:gd name="connsiteX3" fmla="*/ 2255162 w 2376000"/>
                <a:gd name="connsiteY3" fmla="*/ 0 h 1656000"/>
                <a:gd name="connsiteX4" fmla="*/ 2376000 w 2376000"/>
                <a:gd name="connsiteY4" fmla="*/ 120838 h 1656000"/>
                <a:gd name="connsiteX5" fmla="*/ 2376000 w 2376000"/>
                <a:gd name="connsiteY5" fmla="*/ 1535162 h 1656000"/>
                <a:gd name="connsiteX6" fmla="*/ 2255162 w 2376000"/>
                <a:gd name="connsiteY6" fmla="*/ 1656000 h 1656000"/>
                <a:gd name="connsiteX7" fmla="*/ 120838 w 2376000"/>
                <a:gd name="connsiteY7" fmla="*/ 1656000 h 1656000"/>
                <a:gd name="connsiteX8" fmla="*/ 0 w 2376000"/>
                <a:gd name="connsiteY8" fmla="*/ 1535162 h 1656000"/>
                <a:gd name="connsiteX9" fmla="*/ 0 w 2376000"/>
                <a:gd name="connsiteY9" fmla="*/ 120838 h 1656000"/>
                <a:gd name="connsiteX0" fmla="*/ 1169740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 name="connsiteX9" fmla="*/ 1261180 w 2376000"/>
                <a:gd name="connsiteY9" fmla="*/ 92389 h 1656000"/>
                <a:gd name="connsiteX0" fmla="*/ 1169740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 name="connsiteX0" fmla="*/ 1523126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000" h="1656000">
                  <a:moveTo>
                    <a:pt x="1523126" y="949"/>
                  </a:moveTo>
                  <a:lnTo>
                    <a:pt x="2255162" y="0"/>
                  </a:lnTo>
                  <a:cubicBezTo>
                    <a:pt x="2321899" y="0"/>
                    <a:pt x="2376000" y="54101"/>
                    <a:pt x="2376000" y="120838"/>
                  </a:cubicBezTo>
                  <a:lnTo>
                    <a:pt x="2376000" y="1535162"/>
                  </a:lnTo>
                  <a:cubicBezTo>
                    <a:pt x="2376000" y="1601899"/>
                    <a:pt x="2321899" y="1656000"/>
                    <a:pt x="2255162" y="1656000"/>
                  </a:cubicBezTo>
                  <a:lnTo>
                    <a:pt x="120838" y="1656000"/>
                  </a:lnTo>
                  <a:cubicBezTo>
                    <a:pt x="54101" y="1656000"/>
                    <a:pt x="0" y="1601899"/>
                    <a:pt x="0" y="1535162"/>
                  </a:cubicBezTo>
                  <a:lnTo>
                    <a:pt x="0" y="120838"/>
                  </a:lnTo>
                  <a:cubicBezTo>
                    <a:pt x="0" y="54101"/>
                    <a:pt x="54101" y="0"/>
                    <a:pt x="120838" y="0"/>
                  </a:cubicBezTo>
                </a:path>
              </a:pathLst>
            </a:custGeom>
            <a:solidFill>
              <a:schemeClr val="bg1"/>
            </a:solidFill>
            <a:ln cap="rnd">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 rtlCol="0" anchor="t"/>
            <a:lstStyle/>
            <a:p>
              <a:pPr algn="just">
                <a:lnSpc>
                  <a:spcPct val="120000"/>
                </a:lnSpc>
              </a:pPr>
              <a:r>
                <a:rPr lang="ja-JP" altLang="en-US" sz="1400" dirty="0">
                  <a:solidFill>
                    <a:schemeClr val="tx1"/>
                  </a:solidFill>
                </a:rPr>
                <a:t>世界中で猛威を振るっている</a:t>
              </a:r>
              <a:r>
                <a:rPr lang="en-US" altLang="ja-JP" sz="1400" dirty="0">
                  <a:solidFill>
                    <a:schemeClr val="tx1"/>
                  </a:solidFill>
                </a:rPr>
                <a:t>COVID-19</a:t>
              </a:r>
              <a:r>
                <a:rPr lang="ja-JP" altLang="en-US" sz="1400" dirty="0">
                  <a:solidFill>
                    <a:schemeClr val="tx1"/>
                  </a:solidFill>
                </a:rPr>
                <a:t>の収束に向けて、新薬やワクチンの開発が急ピッチで進められています。</a:t>
              </a:r>
            </a:p>
          </p:txBody>
        </p:sp>
        <p:sp>
          <p:nvSpPr>
            <p:cNvPr id="46" name="フリーフォーム: 図形 45">
              <a:extLst>
                <a:ext uri="{FF2B5EF4-FFF2-40B4-BE49-F238E27FC236}">
                  <a16:creationId xmlns:a16="http://schemas.microsoft.com/office/drawing/2014/main" id="{B36C3668-4CA3-41EA-9966-799A5DB5E68F}"/>
                </a:ext>
              </a:extLst>
            </p:cNvPr>
            <p:cNvSpPr>
              <a:spLocks/>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C00000"/>
                  </a:solidFill>
                  <a:effectLst>
                    <a:outerShdw blurRad="38100" dist="25400" dir="2700000" algn="tl" rotWithShape="0">
                      <a:schemeClr val="bg1">
                        <a:lumMod val="50000"/>
                        <a:alpha val="70000"/>
                      </a:schemeClr>
                    </a:outerShdw>
                  </a:effectLst>
                </a:rPr>
                <a:t>WHY</a:t>
              </a:r>
              <a:endParaRPr kumimoji="1" lang="ja-JP" altLang="en-US" sz="2000" b="1" dirty="0">
                <a:solidFill>
                  <a:srgbClr val="C00000"/>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063C40B2-D5A3-47BF-9260-AF8AEBAEE0B6}"/>
              </a:ext>
            </a:extLst>
          </p:cNvPr>
          <p:cNvGrpSpPr/>
          <p:nvPr/>
        </p:nvGrpSpPr>
        <p:grpSpPr>
          <a:xfrm>
            <a:off x="2531977" y="842400"/>
            <a:ext cx="6912000" cy="2134359"/>
            <a:chOff x="2531977" y="842400"/>
            <a:chExt cx="6912000" cy="2134359"/>
          </a:xfrm>
        </p:grpSpPr>
        <p:sp>
          <p:nvSpPr>
            <p:cNvPr id="48" name="楕円 55">
              <a:extLst>
                <a:ext uri="{FF2B5EF4-FFF2-40B4-BE49-F238E27FC236}">
                  <a16:creationId xmlns:a16="http://schemas.microsoft.com/office/drawing/2014/main" id="{A15F97F6-D9DD-400C-9EA5-05AE194F6C55}"/>
                </a:ext>
              </a:extLst>
            </p:cNvPr>
            <p:cNvSpPr/>
            <p:nvPr/>
          </p:nvSpPr>
          <p:spPr>
            <a:xfrm>
              <a:off x="2531977" y="996759"/>
              <a:ext cx="6912000" cy="1980000"/>
            </a:xfrm>
            <a:custGeom>
              <a:avLst/>
              <a:gdLst>
                <a:gd name="connsiteX0" fmla="*/ 0 w 6444000"/>
                <a:gd name="connsiteY0" fmla="*/ 119320 h 1692000"/>
                <a:gd name="connsiteX1" fmla="*/ 119320 w 6444000"/>
                <a:gd name="connsiteY1" fmla="*/ 0 h 1692000"/>
                <a:gd name="connsiteX2" fmla="*/ 6324680 w 6444000"/>
                <a:gd name="connsiteY2" fmla="*/ 0 h 1692000"/>
                <a:gd name="connsiteX3" fmla="*/ 6444000 w 6444000"/>
                <a:gd name="connsiteY3" fmla="*/ 119320 h 1692000"/>
                <a:gd name="connsiteX4" fmla="*/ 6444000 w 6444000"/>
                <a:gd name="connsiteY4" fmla="*/ 1572680 h 1692000"/>
                <a:gd name="connsiteX5" fmla="*/ 6324680 w 6444000"/>
                <a:gd name="connsiteY5" fmla="*/ 1692000 h 1692000"/>
                <a:gd name="connsiteX6" fmla="*/ 119320 w 6444000"/>
                <a:gd name="connsiteY6" fmla="*/ 1692000 h 1692000"/>
                <a:gd name="connsiteX7" fmla="*/ 0 w 6444000"/>
                <a:gd name="connsiteY7" fmla="*/ 1572680 h 1692000"/>
                <a:gd name="connsiteX8" fmla="*/ 0 w 6444000"/>
                <a:gd name="connsiteY8" fmla="*/ 119320 h 1692000"/>
                <a:gd name="connsiteX0" fmla="*/ 0 w 6444000"/>
                <a:gd name="connsiteY0" fmla="*/ 119320 h 1692000"/>
                <a:gd name="connsiteX1" fmla="*/ 119320 w 6444000"/>
                <a:gd name="connsiteY1" fmla="*/ 0 h 1692000"/>
                <a:gd name="connsiteX2" fmla="*/ 1328169 w 6444000"/>
                <a:gd name="connsiteY2" fmla="*/ 1249 h 1692000"/>
                <a:gd name="connsiteX3" fmla="*/ 6324680 w 6444000"/>
                <a:gd name="connsiteY3" fmla="*/ 0 h 1692000"/>
                <a:gd name="connsiteX4" fmla="*/ 6444000 w 6444000"/>
                <a:gd name="connsiteY4" fmla="*/ 119320 h 1692000"/>
                <a:gd name="connsiteX5" fmla="*/ 6444000 w 6444000"/>
                <a:gd name="connsiteY5" fmla="*/ 1572680 h 1692000"/>
                <a:gd name="connsiteX6" fmla="*/ 6324680 w 6444000"/>
                <a:gd name="connsiteY6" fmla="*/ 1692000 h 1692000"/>
                <a:gd name="connsiteX7" fmla="*/ 119320 w 6444000"/>
                <a:gd name="connsiteY7" fmla="*/ 1692000 h 1692000"/>
                <a:gd name="connsiteX8" fmla="*/ 0 w 6444000"/>
                <a:gd name="connsiteY8" fmla="*/ 1572680 h 1692000"/>
                <a:gd name="connsiteX9" fmla="*/ 0 w 6444000"/>
                <a:gd name="connsiteY9" fmla="*/ 119320 h 1692000"/>
                <a:gd name="connsiteX0" fmla="*/ 1328169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 name="connsiteX9" fmla="*/ 1419609 w 6444000"/>
                <a:gd name="connsiteY9" fmla="*/ 92689 h 1692000"/>
                <a:gd name="connsiteX0" fmla="*/ 1328169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 name="connsiteX0" fmla="*/ 1275256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4000" h="1692000">
                  <a:moveTo>
                    <a:pt x="1275256" y="1249"/>
                  </a:moveTo>
                  <a:lnTo>
                    <a:pt x="6324680" y="0"/>
                  </a:lnTo>
                  <a:cubicBezTo>
                    <a:pt x="6390579" y="0"/>
                    <a:pt x="6444000" y="53421"/>
                    <a:pt x="6444000" y="119320"/>
                  </a:cubicBezTo>
                  <a:lnTo>
                    <a:pt x="6444000" y="1572680"/>
                  </a:lnTo>
                  <a:cubicBezTo>
                    <a:pt x="6444000" y="1638579"/>
                    <a:pt x="6390579" y="1692000"/>
                    <a:pt x="6324680" y="1692000"/>
                  </a:cubicBezTo>
                  <a:lnTo>
                    <a:pt x="119320" y="1692000"/>
                  </a:lnTo>
                  <a:cubicBezTo>
                    <a:pt x="53421" y="1692000"/>
                    <a:pt x="0" y="1638579"/>
                    <a:pt x="0" y="1572680"/>
                  </a:cubicBezTo>
                  <a:lnTo>
                    <a:pt x="0" y="119320"/>
                  </a:lnTo>
                  <a:cubicBezTo>
                    <a:pt x="0" y="53421"/>
                    <a:pt x="53421" y="0"/>
                    <a:pt x="119320" y="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0" rtlCol="0" anchor="t"/>
            <a:lstStyle/>
            <a:p>
              <a:pPr algn="just">
                <a:lnSpc>
                  <a:spcPct val="120000"/>
                </a:lnSpc>
              </a:pPr>
              <a:r>
                <a:rPr kumimoji="1" lang="ja-JP" altLang="en-US" sz="1400" b="1" dirty="0">
                  <a:solidFill>
                    <a:schemeClr val="tx1"/>
                  </a:solidFill>
                </a:rPr>
                <a:t>細胞を生きた状態で</a:t>
              </a:r>
              <a:r>
                <a:rPr kumimoji="1" lang="en-US" altLang="ja-JP" sz="1400" b="1" dirty="0">
                  <a:solidFill>
                    <a:schemeClr val="tx1"/>
                  </a:solidFill>
                </a:rPr>
                <a:t>3D</a:t>
              </a:r>
              <a:r>
                <a:rPr kumimoji="1" lang="ja-JP" altLang="en-US" sz="1400" b="1" dirty="0">
                  <a:solidFill>
                    <a:schemeClr val="tx1"/>
                  </a:solidFill>
                </a:rPr>
                <a:t>解析するシステム</a:t>
              </a:r>
              <a:endParaRPr kumimoji="1" lang="en-US" altLang="ja-JP" sz="1400" b="1" dirty="0">
                <a:solidFill>
                  <a:schemeClr val="tx1"/>
                </a:solidFill>
              </a:endParaRPr>
            </a:p>
            <a:p>
              <a:pPr algn="just">
                <a:lnSpc>
                  <a:spcPct val="120000"/>
                </a:lnSpc>
              </a:pPr>
              <a:r>
                <a:rPr lang="en-US" altLang="ja-JP" sz="1400" dirty="0">
                  <a:solidFill>
                    <a:schemeClr val="tx1"/>
                  </a:solidFill>
                </a:rPr>
                <a:t>YOKOGAWA</a:t>
              </a:r>
              <a:r>
                <a:rPr lang="ja-JP" altLang="en-US" sz="1400" dirty="0">
                  <a:solidFill>
                    <a:schemeClr val="tx1"/>
                  </a:solidFill>
                </a:rPr>
                <a:t>は、国内外の大学や研究機関が行っている</a:t>
              </a:r>
              <a:r>
                <a:rPr lang="en-US" altLang="ja-JP" sz="1400" dirty="0">
                  <a:solidFill>
                    <a:schemeClr val="tx1"/>
                  </a:solidFill>
                </a:rPr>
                <a:t>COVID-19</a:t>
              </a:r>
              <a:r>
                <a:rPr lang="ja-JP" altLang="en-US" sz="1400" dirty="0">
                  <a:solidFill>
                    <a:schemeClr val="tx1"/>
                  </a:solidFill>
                </a:rPr>
                <a:t>のワクチンや治療薬の開発・研究に、</a:t>
              </a:r>
              <a:r>
                <a:rPr kumimoji="1" lang="ja-JP" altLang="en-US" sz="1400" dirty="0">
                  <a:solidFill>
                    <a:schemeClr val="tx1"/>
                  </a:solidFill>
                </a:rPr>
                <a:t>細胞を生きた状態で撮像し、</a:t>
              </a:r>
              <a:r>
                <a:rPr kumimoji="1" lang="en-US" altLang="ja-JP" sz="1400" dirty="0">
                  <a:solidFill>
                    <a:schemeClr val="tx1"/>
                  </a:solidFill>
                </a:rPr>
                <a:t>3D</a:t>
              </a:r>
              <a:r>
                <a:rPr kumimoji="1" lang="ja-JP" altLang="en-US" sz="1400" dirty="0">
                  <a:solidFill>
                    <a:schemeClr val="tx1"/>
                  </a:solidFill>
                </a:rPr>
                <a:t>で数値化するシステムである</a:t>
              </a:r>
              <a:r>
                <a:rPr kumimoji="1" lang="en-US" altLang="ja-JP" sz="1400" dirty="0" err="1">
                  <a:solidFill>
                    <a:schemeClr val="tx1"/>
                  </a:solidFill>
                </a:rPr>
                <a:t>CellVoyager</a:t>
              </a:r>
              <a:r>
                <a:rPr kumimoji="1" lang="en-US" altLang="ja-JP" sz="1400" dirty="0">
                  <a:solidFill>
                    <a:schemeClr val="tx1"/>
                  </a:solidFill>
                </a:rPr>
                <a:t> CQ1</a:t>
              </a:r>
              <a:r>
                <a:rPr lang="ja-JP" altLang="en-US" sz="1400" dirty="0">
                  <a:solidFill>
                    <a:schemeClr val="tx1"/>
                  </a:solidFill>
                </a:rPr>
                <a:t>の提供を通じて貢献しています。</a:t>
              </a:r>
            </a:p>
          </p:txBody>
        </p:sp>
        <p:sp>
          <p:nvSpPr>
            <p:cNvPr id="49" name="フリーフォーム: 図形 48">
              <a:extLst>
                <a:ext uri="{FF2B5EF4-FFF2-40B4-BE49-F238E27FC236}">
                  <a16:creationId xmlns:a16="http://schemas.microsoft.com/office/drawing/2014/main" id="{9AA985A4-5163-4380-ABB0-DFE422771D7B}"/>
                </a:ext>
              </a:extLst>
            </p:cNvPr>
            <p:cNvSpPr>
              <a:spLocks/>
            </p:cNvSpPr>
            <p:nvPr/>
          </p:nvSpPr>
          <p:spPr>
            <a:xfrm>
              <a:off x="2669733"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C00000"/>
                  </a:solidFill>
                  <a:effectLst>
                    <a:outerShdw blurRad="38100" dist="25400" dir="2700000" algn="tl" rotWithShape="0">
                      <a:schemeClr val="bg1">
                        <a:lumMod val="50000"/>
                        <a:alpha val="70000"/>
                      </a:schemeClr>
                    </a:outerShdw>
                  </a:effectLst>
                </a:rPr>
                <a:t>WHAT</a:t>
              </a:r>
              <a:endParaRPr kumimoji="1" lang="ja-JP" altLang="en-US" sz="2000" b="1" dirty="0">
                <a:solidFill>
                  <a:srgbClr val="C00000"/>
                </a:solidFill>
                <a:effectLst>
                  <a:outerShdw blurRad="38100" dist="25400" dir="2700000" algn="tl" rotWithShape="0">
                    <a:schemeClr val="bg1">
                      <a:lumMod val="50000"/>
                      <a:alpha val="70000"/>
                    </a:schemeClr>
                  </a:outerShdw>
                </a:effectLst>
              </a:endParaRPr>
            </a:p>
          </p:txBody>
        </p:sp>
        <p:grpSp>
          <p:nvGrpSpPr>
            <p:cNvPr id="9" name="グループ化 8">
              <a:extLst>
                <a:ext uri="{FF2B5EF4-FFF2-40B4-BE49-F238E27FC236}">
                  <a16:creationId xmlns:a16="http://schemas.microsoft.com/office/drawing/2014/main" id="{1CE7A1E4-1CE6-4C9C-B576-BE3509513B7A}"/>
                </a:ext>
              </a:extLst>
            </p:cNvPr>
            <p:cNvGrpSpPr/>
            <p:nvPr/>
          </p:nvGrpSpPr>
          <p:grpSpPr>
            <a:xfrm>
              <a:off x="7125069" y="1335820"/>
              <a:ext cx="2160587" cy="1467209"/>
              <a:chOff x="6780213" y="1115061"/>
              <a:chExt cx="2160587" cy="1467209"/>
            </a:xfrm>
          </p:grpSpPr>
          <p:pic>
            <p:nvPicPr>
              <p:cNvPr id="50" name="Picture 2">
                <a:extLst>
                  <a:ext uri="{FF2B5EF4-FFF2-40B4-BE49-F238E27FC236}">
                    <a16:creationId xmlns:a16="http://schemas.microsoft.com/office/drawing/2014/main" id="{ACD94924-C4CD-4765-A754-E61B8ACBD24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355" b="4972"/>
              <a:stretch/>
            </p:blipFill>
            <p:spPr bwMode="auto">
              <a:xfrm>
                <a:off x="6780213" y="1115061"/>
                <a:ext cx="2160587" cy="1337853"/>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3124FE2E-D650-4D63-A8EE-439771062986}"/>
                  </a:ext>
                </a:extLst>
              </p:cNvPr>
              <p:cNvSpPr/>
              <p:nvPr/>
            </p:nvSpPr>
            <p:spPr>
              <a:xfrm>
                <a:off x="6879042" y="2474548"/>
                <a:ext cx="1962076"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共焦点定量イメージサイトメーター </a:t>
                </a:r>
                <a:r>
                  <a:rPr lang="en-US" altLang="ja-JP" sz="700" dirty="0" err="1">
                    <a:solidFill>
                      <a:schemeClr val="tx1">
                        <a:lumMod val="75000"/>
                        <a:lumOff val="25000"/>
                      </a:schemeClr>
                    </a:solidFill>
                    <a:latin typeface="+mn-ea"/>
                  </a:rPr>
                  <a:t>CellVoyager</a:t>
                </a:r>
                <a:r>
                  <a:rPr lang="en-US" altLang="ja-JP" sz="700" dirty="0">
                    <a:solidFill>
                      <a:schemeClr val="tx1">
                        <a:lumMod val="75000"/>
                        <a:lumOff val="25000"/>
                      </a:schemeClr>
                    </a:solidFill>
                    <a:latin typeface="+mn-ea"/>
                  </a:rPr>
                  <a:t> </a:t>
                </a:r>
                <a:r>
                  <a:rPr lang="en-US" altLang="ja-JP" sz="700" dirty="0">
                    <a:solidFill>
                      <a:schemeClr val="tx1"/>
                    </a:solidFill>
                    <a:latin typeface="+mn-ea"/>
                  </a:rPr>
                  <a:t>CQ1</a:t>
                </a:r>
              </a:p>
            </p:txBody>
          </p:sp>
        </p:grpSp>
      </p:grpSp>
    </p:spTree>
    <p:extLst>
      <p:ext uri="{BB962C8B-B14F-4D97-AF65-F5344CB8AC3E}">
        <p14:creationId xmlns:p14="http://schemas.microsoft.com/office/powerpoint/2010/main" val="341597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14</a:t>
            </a:r>
            <a:r>
              <a:rPr kumimoji="1" lang="en-US" altLang="ja-JP" dirty="0"/>
              <a:t> </a:t>
            </a:r>
            <a:r>
              <a:rPr kumimoji="1" lang="ja-JP" altLang="en-US" dirty="0"/>
              <a:t>米国下水再生水の飲用化に向けた実証事業</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grpSp>
        <p:nvGrpSpPr>
          <p:cNvPr id="13" name="グループ化 12">
            <a:extLst>
              <a:ext uri="{FF2B5EF4-FFF2-40B4-BE49-F238E27FC236}">
                <a16:creationId xmlns:a16="http://schemas.microsoft.com/office/drawing/2014/main" id="{E3FB0B08-A1D5-4E8B-B34E-386AE907667F}"/>
              </a:ext>
            </a:extLst>
          </p:cNvPr>
          <p:cNvGrpSpPr/>
          <p:nvPr/>
        </p:nvGrpSpPr>
        <p:grpSpPr>
          <a:xfrm>
            <a:off x="9793438" y="1024769"/>
            <a:ext cx="1525835" cy="1668900"/>
            <a:chOff x="10154825" y="1024769"/>
            <a:chExt cx="1525835"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10159755" y="1024769"/>
              <a:ext cx="151597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安全と健康</a:t>
              </a:r>
              <a:endParaRPr kumimoji="1" lang="en-US" altLang="ja-JP" sz="1400" b="1" dirty="0">
                <a:solidFill>
                  <a:schemeClr val="tx1">
                    <a:lumMod val="75000"/>
                    <a:lumOff val="25000"/>
                  </a:schemeClr>
                </a:solidFill>
              </a:endParaRPr>
            </a:p>
            <a:p>
              <a:pPr algn="ctr"/>
              <a:r>
                <a:rPr kumimoji="1" lang="ja-JP" altLang="en-US" sz="1400" b="1" dirty="0">
                  <a:solidFill>
                    <a:schemeClr val="tx1">
                      <a:lumMod val="75000"/>
                      <a:lumOff val="25000"/>
                    </a:schemeClr>
                  </a:solidFill>
                </a:rPr>
                <a:t>の向上</a:t>
              </a:r>
            </a:p>
            <a:p>
              <a:pPr algn="ctr">
                <a:spcBef>
                  <a:spcPts val="4200"/>
                </a:spcBef>
              </a:pPr>
              <a:r>
                <a:rPr kumimoji="1" lang="ja-JP" altLang="en-US" sz="1200" dirty="0">
                  <a:solidFill>
                    <a:schemeClr val="tx1">
                      <a:lumMod val="75000"/>
                      <a:lumOff val="25000"/>
                    </a:schemeClr>
                  </a:solidFill>
                </a:rPr>
                <a:t>ライフイノベーションの</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推進とプラント、</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地域社会の安全向上</a:t>
              </a:r>
            </a:p>
          </p:txBody>
        </p:sp>
        <p:grpSp>
          <p:nvGrpSpPr>
            <p:cNvPr id="32" name="グループ化 31">
              <a:extLst>
                <a:ext uri="{FF2B5EF4-FFF2-40B4-BE49-F238E27FC236}">
                  <a16:creationId xmlns:a16="http://schemas.microsoft.com/office/drawing/2014/main" id="{B072893E-E9EB-494E-939A-323ADD23982E}"/>
                </a:ext>
              </a:extLst>
            </p:cNvPr>
            <p:cNvGrpSpPr/>
            <p:nvPr/>
          </p:nvGrpSpPr>
          <p:grpSpPr>
            <a:xfrm>
              <a:off x="10154825" y="1588201"/>
              <a:ext cx="1525835" cy="360000"/>
              <a:chOff x="1687346" y="4012826"/>
              <a:chExt cx="1525835" cy="360000"/>
            </a:xfrm>
          </p:grpSpPr>
          <p:pic>
            <p:nvPicPr>
              <p:cNvPr id="34" name="図 33" descr="アイコン が含まれている画像&#10;&#10;自動的に生成された説明">
                <a:extLst>
                  <a:ext uri="{FF2B5EF4-FFF2-40B4-BE49-F238E27FC236}">
                    <a16:creationId xmlns:a16="http://schemas.microsoft.com/office/drawing/2014/main" id="{142A493D-E2B7-4D48-8C8C-E3899514C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a:ln>
                <a:noFill/>
              </a:ln>
            </p:spPr>
          </p:pic>
          <p:pic>
            <p:nvPicPr>
              <p:cNvPr id="35" name="図 34" descr="アイコン&#10;&#10;中程度の精度で自動的に生成された説明">
                <a:extLst>
                  <a:ext uri="{FF2B5EF4-FFF2-40B4-BE49-F238E27FC236}">
                    <a16:creationId xmlns:a16="http://schemas.microsoft.com/office/drawing/2014/main" id="{93B84733-844E-4673-8F54-C29E3F73B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a:ln>
                <a:noFill/>
              </a:ln>
            </p:spPr>
          </p:pic>
          <p:pic>
            <p:nvPicPr>
              <p:cNvPr id="36" name="図 35" descr="図形 が含まれている画像&#10;&#10;自動的に生成された説明">
                <a:extLst>
                  <a:ext uri="{FF2B5EF4-FFF2-40B4-BE49-F238E27FC236}">
                    <a16:creationId xmlns:a16="http://schemas.microsoft.com/office/drawing/2014/main" id="{9ED5D94D-3829-4B7C-9471-75A544ECC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a:ln>
                <a:noFill/>
              </a:ln>
            </p:spPr>
          </p:pic>
          <p:pic>
            <p:nvPicPr>
              <p:cNvPr id="37" name="図 36" descr="アイコン が含まれている画像&#10;&#10;自動的に生成された説明">
                <a:extLst>
                  <a:ext uri="{FF2B5EF4-FFF2-40B4-BE49-F238E27FC236}">
                    <a16:creationId xmlns:a16="http://schemas.microsoft.com/office/drawing/2014/main" id="{45B9F640-ECF7-44FE-A239-B2492D1C6F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a:ln>
                <a:noFill/>
              </a:ln>
            </p:spPr>
          </p:pic>
        </p:grpSp>
      </p:grpSp>
      <p:grpSp>
        <p:nvGrpSpPr>
          <p:cNvPr id="6" name="グループ化 5">
            <a:extLst>
              <a:ext uri="{FF2B5EF4-FFF2-40B4-BE49-F238E27FC236}">
                <a16:creationId xmlns:a16="http://schemas.microsoft.com/office/drawing/2014/main" id="{636D19BA-FFB2-4538-993A-BD3375F4B88B}"/>
              </a:ext>
            </a:extLst>
          </p:cNvPr>
          <p:cNvGrpSpPr/>
          <p:nvPr/>
        </p:nvGrpSpPr>
        <p:grpSpPr>
          <a:xfrm>
            <a:off x="515937" y="842400"/>
            <a:ext cx="8928000" cy="2242659"/>
            <a:chOff x="515937" y="842400"/>
            <a:chExt cx="8928000" cy="2242659"/>
          </a:xfrm>
        </p:grpSpPr>
        <p:sp>
          <p:nvSpPr>
            <p:cNvPr id="20" name="楕円 55">
              <a:extLst>
                <a:ext uri="{FF2B5EF4-FFF2-40B4-BE49-F238E27FC236}">
                  <a16:creationId xmlns:a16="http://schemas.microsoft.com/office/drawing/2014/main" id="{E3F41051-32BF-433A-A7D3-93E59F737DE7}"/>
                </a:ext>
              </a:extLst>
            </p:cNvPr>
            <p:cNvSpPr/>
            <p:nvPr/>
          </p:nvSpPr>
          <p:spPr>
            <a:xfrm>
              <a:off x="515937" y="997059"/>
              <a:ext cx="8928000" cy="2088000"/>
            </a:xfrm>
            <a:custGeom>
              <a:avLst/>
              <a:gdLst>
                <a:gd name="connsiteX0" fmla="*/ 0 w 9288000"/>
                <a:gd name="connsiteY0" fmla="*/ 105517 h 2016000"/>
                <a:gd name="connsiteX1" fmla="*/ 105517 w 9288000"/>
                <a:gd name="connsiteY1" fmla="*/ 0 h 2016000"/>
                <a:gd name="connsiteX2" fmla="*/ 9182483 w 9288000"/>
                <a:gd name="connsiteY2" fmla="*/ 0 h 2016000"/>
                <a:gd name="connsiteX3" fmla="*/ 9288000 w 9288000"/>
                <a:gd name="connsiteY3" fmla="*/ 105517 h 2016000"/>
                <a:gd name="connsiteX4" fmla="*/ 9288000 w 9288000"/>
                <a:gd name="connsiteY4" fmla="*/ 1910483 h 2016000"/>
                <a:gd name="connsiteX5" fmla="*/ 9182483 w 9288000"/>
                <a:gd name="connsiteY5" fmla="*/ 2016000 h 2016000"/>
                <a:gd name="connsiteX6" fmla="*/ 105517 w 9288000"/>
                <a:gd name="connsiteY6" fmla="*/ 2016000 h 2016000"/>
                <a:gd name="connsiteX7" fmla="*/ 0 w 9288000"/>
                <a:gd name="connsiteY7" fmla="*/ 1910483 h 2016000"/>
                <a:gd name="connsiteX8" fmla="*/ 0 w 9288000"/>
                <a:gd name="connsiteY8" fmla="*/ 105517 h 2016000"/>
                <a:gd name="connsiteX0" fmla="*/ 0 w 9288000"/>
                <a:gd name="connsiteY0" fmla="*/ 105517 h 2016000"/>
                <a:gd name="connsiteX1" fmla="*/ 105517 w 9288000"/>
                <a:gd name="connsiteY1" fmla="*/ 0 h 2016000"/>
                <a:gd name="connsiteX2" fmla="*/ 1181101 w 9288000"/>
                <a:gd name="connsiteY2" fmla="*/ 756 h 2016000"/>
                <a:gd name="connsiteX3" fmla="*/ 9182483 w 9288000"/>
                <a:gd name="connsiteY3" fmla="*/ 0 h 2016000"/>
                <a:gd name="connsiteX4" fmla="*/ 9288000 w 9288000"/>
                <a:gd name="connsiteY4" fmla="*/ 105517 h 2016000"/>
                <a:gd name="connsiteX5" fmla="*/ 9288000 w 9288000"/>
                <a:gd name="connsiteY5" fmla="*/ 1910483 h 2016000"/>
                <a:gd name="connsiteX6" fmla="*/ 9182483 w 9288000"/>
                <a:gd name="connsiteY6" fmla="*/ 2016000 h 2016000"/>
                <a:gd name="connsiteX7" fmla="*/ 105517 w 9288000"/>
                <a:gd name="connsiteY7" fmla="*/ 2016000 h 2016000"/>
                <a:gd name="connsiteX8" fmla="*/ 0 w 9288000"/>
                <a:gd name="connsiteY8" fmla="*/ 1910483 h 2016000"/>
                <a:gd name="connsiteX9" fmla="*/ 0 w 9288000"/>
                <a:gd name="connsiteY9" fmla="*/ 105517 h 2016000"/>
                <a:gd name="connsiteX0" fmla="*/ 1181101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9" fmla="*/ 1272541 w 9288000"/>
                <a:gd name="connsiteY9" fmla="*/ 92196 h 2016000"/>
                <a:gd name="connsiteX0" fmla="*/ 1181101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0" fmla="*/ 1200782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0" fmla="*/ 1227024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8000" h="2016000">
                  <a:moveTo>
                    <a:pt x="1227024" y="756"/>
                  </a:moveTo>
                  <a:lnTo>
                    <a:pt x="9182483" y="0"/>
                  </a:lnTo>
                  <a:cubicBezTo>
                    <a:pt x="9240758" y="0"/>
                    <a:pt x="9288000" y="47242"/>
                    <a:pt x="9288000" y="105517"/>
                  </a:cubicBezTo>
                  <a:lnTo>
                    <a:pt x="9288000" y="1910483"/>
                  </a:lnTo>
                  <a:cubicBezTo>
                    <a:pt x="9288000" y="1968758"/>
                    <a:pt x="9240758" y="2016000"/>
                    <a:pt x="9182483" y="2016000"/>
                  </a:cubicBezTo>
                  <a:lnTo>
                    <a:pt x="105517" y="2016000"/>
                  </a:lnTo>
                  <a:cubicBezTo>
                    <a:pt x="47242" y="2016000"/>
                    <a:pt x="0" y="1968758"/>
                    <a:pt x="0" y="1910483"/>
                  </a:cubicBezTo>
                  <a:lnTo>
                    <a:pt x="0" y="105517"/>
                  </a:lnTo>
                  <a:cubicBezTo>
                    <a:pt x="0" y="47242"/>
                    <a:pt x="47242" y="0"/>
                    <a:pt x="105517" y="0"/>
                  </a:cubicBezTo>
                </a:path>
              </a:pathLst>
            </a:custGeom>
            <a:solidFill>
              <a:schemeClr val="bg1"/>
            </a:solidFill>
            <a:ln cap="rnd">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2952000" rtlCol="0" anchor="t"/>
            <a:lstStyle/>
            <a:p>
              <a:pPr algn="just">
                <a:lnSpc>
                  <a:spcPct val="110000"/>
                </a:lnSpc>
              </a:pPr>
              <a:r>
                <a:rPr lang="ja-JP" altLang="en-US" sz="1400" dirty="0">
                  <a:solidFill>
                    <a:schemeClr val="tx1">
                      <a:lumMod val="75000"/>
                      <a:lumOff val="25000"/>
                    </a:schemeClr>
                  </a:solidFill>
                </a:rPr>
                <a:t>米国南カリフォルニア首都圏は、一帯が丘陵地帯であり地下水が全く利用できないため、カリフォルニア州北部のカリフォルニア水路やアリゾナ州境のコロラド川水路からの輸入水に</a:t>
              </a:r>
              <a:r>
                <a:rPr lang="en-US" altLang="ja-JP" sz="1400" dirty="0">
                  <a:solidFill>
                    <a:schemeClr val="tx1">
                      <a:lumMod val="75000"/>
                      <a:lumOff val="25000"/>
                    </a:schemeClr>
                  </a:solidFill>
                </a:rPr>
                <a:t>100%</a:t>
              </a:r>
              <a:r>
                <a:rPr lang="ja-JP" altLang="en-US" sz="1400" dirty="0">
                  <a:solidFill>
                    <a:schemeClr val="tx1">
                      <a:lumMod val="75000"/>
                      <a:lumOff val="25000"/>
                    </a:schemeClr>
                  </a:solidFill>
                </a:rPr>
                <a:t>依存しており水源の維持が課題となっています。カリフォルニア州ロサンゼルス郡のラス・ヴァージェネス水道局管区は、将来の輸入水依存を</a:t>
              </a:r>
              <a:r>
                <a:rPr lang="en-US" altLang="ja-JP" sz="1400" dirty="0">
                  <a:solidFill>
                    <a:schemeClr val="tx1">
                      <a:lumMod val="75000"/>
                      <a:lumOff val="25000"/>
                    </a:schemeClr>
                  </a:solidFill>
                </a:rPr>
                <a:t>15</a:t>
              </a:r>
              <a:r>
                <a:rPr lang="ja-JP" altLang="en-US" sz="1400" dirty="0">
                  <a:solidFill>
                    <a:schemeClr val="tx1">
                      <a:lumMod val="75000"/>
                      <a:lumOff val="25000"/>
                    </a:schemeClr>
                  </a:solidFill>
                </a:rPr>
                <a:t>％以上削減することを目標に、下水再生水の飲用化事業の推進を目指しています。</a:t>
              </a:r>
            </a:p>
            <a:p>
              <a:pPr>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は本事業に参画することで、下水再生水の発展を支援し、限りある水資源の循環に貢献していきます。</a:t>
              </a:r>
            </a:p>
            <a:p>
              <a:pPr>
                <a:lnSpc>
                  <a:spcPct val="110000"/>
                </a:lnSpc>
              </a:pPr>
              <a:endParaRPr lang="ja-JP" altLang="en-US" sz="1400" dirty="0">
                <a:solidFill>
                  <a:schemeClr val="tx1">
                    <a:lumMod val="75000"/>
                    <a:lumOff val="25000"/>
                  </a:schemeClr>
                </a:solidFill>
              </a:endParaRPr>
            </a:p>
          </p:txBody>
        </p:sp>
        <p:sp>
          <p:nvSpPr>
            <p:cNvPr id="28" name="フリーフォーム: 図形 27">
              <a:extLst>
                <a:ext uri="{FF2B5EF4-FFF2-40B4-BE49-F238E27FC236}">
                  <a16:creationId xmlns:a16="http://schemas.microsoft.com/office/drawing/2014/main" id="{CE96D4A2-C12B-4E27-8C50-BA88C9B6949F}"/>
                </a:ext>
              </a:extLst>
            </p:cNvPr>
            <p:cNvSpPr>
              <a:spLocks/>
            </p:cNvSpPr>
            <p:nvPr/>
          </p:nvSpPr>
          <p:spPr>
            <a:xfrm>
              <a:off x="648000" y="842400"/>
              <a:ext cx="332657" cy="25753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nvGrpSpPr>
            <p:cNvPr id="4" name="グループ化 3">
              <a:extLst>
                <a:ext uri="{FF2B5EF4-FFF2-40B4-BE49-F238E27FC236}">
                  <a16:creationId xmlns:a16="http://schemas.microsoft.com/office/drawing/2014/main" id="{2BDDBAE5-26B5-44AC-8BF1-5235D877F8AA}"/>
                </a:ext>
              </a:extLst>
            </p:cNvPr>
            <p:cNvGrpSpPr/>
            <p:nvPr/>
          </p:nvGrpSpPr>
          <p:grpSpPr>
            <a:xfrm>
              <a:off x="6849943" y="1328086"/>
              <a:ext cx="2340000" cy="1570962"/>
              <a:chOff x="7183792" y="1174160"/>
              <a:chExt cx="2340000" cy="1570962"/>
            </a:xfrm>
          </p:grpSpPr>
          <p:pic>
            <p:nvPicPr>
              <p:cNvPr id="39" name="Picture 5" descr="A picture containing mountain, tree, outdoor, nature&#10;&#10;Description automatically generated">
                <a:extLst>
                  <a:ext uri="{FF2B5EF4-FFF2-40B4-BE49-F238E27FC236}">
                    <a16:creationId xmlns:a16="http://schemas.microsoft.com/office/drawing/2014/main" id="{4C38D168-6481-4C3D-83BC-4E0FA2A52CC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183792" y="1174160"/>
                <a:ext cx="2340000" cy="1404000"/>
              </a:xfrm>
              <a:prstGeom prst="rect">
                <a:avLst/>
              </a:prstGeom>
            </p:spPr>
          </p:pic>
          <p:sp>
            <p:nvSpPr>
              <p:cNvPr id="40" name="正方形/長方形 39">
                <a:extLst>
                  <a:ext uri="{FF2B5EF4-FFF2-40B4-BE49-F238E27FC236}">
                    <a16:creationId xmlns:a16="http://schemas.microsoft.com/office/drawing/2014/main" id="{11759B3A-CDA1-4696-A526-BE9B0103BD87}"/>
                  </a:ext>
                </a:extLst>
              </p:cNvPr>
              <p:cNvSpPr/>
              <p:nvPr/>
            </p:nvSpPr>
            <p:spPr>
              <a:xfrm>
                <a:off x="7228484" y="2637400"/>
                <a:ext cx="2250616"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カリフォルニア州ロサンゼルスの郊外に位置するタピア水再生施設</a:t>
                </a:r>
                <a:endParaRPr kumimoji="1" lang="en-US" altLang="ja-JP" sz="7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grpSp>
      </p:grpSp>
      <p:grpSp>
        <p:nvGrpSpPr>
          <p:cNvPr id="11" name="グループ化 10">
            <a:extLst>
              <a:ext uri="{FF2B5EF4-FFF2-40B4-BE49-F238E27FC236}">
                <a16:creationId xmlns:a16="http://schemas.microsoft.com/office/drawing/2014/main" id="{19885EE8-ED32-49A3-A328-47F179AB0F8B}"/>
              </a:ext>
            </a:extLst>
          </p:cNvPr>
          <p:cNvGrpSpPr/>
          <p:nvPr/>
        </p:nvGrpSpPr>
        <p:grpSpPr>
          <a:xfrm>
            <a:off x="5381479" y="3235607"/>
            <a:ext cx="6300000" cy="2824539"/>
            <a:chOff x="5381479" y="3235607"/>
            <a:chExt cx="6300000" cy="2824539"/>
          </a:xfrm>
        </p:grpSpPr>
        <p:sp>
          <p:nvSpPr>
            <p:cNvPr id="26" name="楕円 55">
              <a:extLst>
                <a:ext uri="{FF2B5EF4-FFF2-40B4-BE49-F238E27FC236}">
                  <a16:creationId xmlns:a16="http://schemas.microsoft.com/office/drawing/2014/main" id="{2B662488-73AA-4CE7-B2D7-F06F92626C8B}"/>
                </a:ext>
              </a:extLst>
            </p:cNvPr>
            <p:cNvSpPr/>
            <p:nvPr/>
          </p:nvSpPr>
          <p:spPr>
            <a:xfrm>
              <a:off x="5381479" y="3396146"/>
              <a:ext cx="6300000" cy="2664000"/>
            </a:xfrm>
            <a:custGeom>
              <a:avLst/>
              <a:gdLst>
                <a:gd name="connsiteX0" fmla="*/ 0 w 5995040"/>
                <a:gd name="connsiteY0" fmla="*/ 109878 h 2736000"/>
                <a:gd name="connsiteX1" fmla="*/ 109878 w 5995040"/>
                <a:gd name="connsiteY1" fmla="*/ 0 h 2736000"/>
                <a:gd name="connsiteX2" fmla="*/ 5885162 w 5995040"/>
                <a:gd name="connsiteY2" fmla="*/ 0 h 2736000"/>
                <a:gd name="connsiteX3" fmla="*/ 5995040 w 5995040"/>
                <a:gd name="connsiteY3" fmla="*/ 109878 h 2736000"/>
                <a:gd name="connsiteX4" fmla="*/ 5995040 w 5995040"/>
                <a:gd name="connsiteY4" fmla="*/ 2626122 h 2736000"/>
                <a:gd name="connsiteX5" fmla="*/ 5885162 w 5995040"/>
                <a:gd name="connsiteY5" fmla="*/ 2736000 h 2736000"/>
                <a:gd name="connsiteX6" fmla="*/ 109878 w 5995040"/>
                <a:gd name="connsiteY6" fmla="*/ 2736000 h 2736000"/>
                <a:gd name="connsiteX7" fmla="*/ 0 w 5995040"/>
                <a:gd name="connsiteY7" fmla="*/ 2626122 h 2736000"/>
                <a:gd name="connsiteX8" fmla="*/ 0 w 5995040"/>
                <a:gd name="connsiteY8" fmla="*/ 109878 h 2736000"/>
                <a:gd name="connsiteX0" fmla="*/ 0 w 5995040"/>
                <a:gd name="connsiteY0" fmla="*/ 109878 h 2736000"/>
                <a:gd name="connsiteX1" fmla="*/ 109878 w 5995040"/>
                <a:gd name="connsiteY1" fmla="*/ 0 h 2736000"/>
                <a:gd name="connsiteX2" fmla="*/ 1199202 w 5995040"/>
                <a:gd name="connsiteY2" fmla="*/ 62 h 2736000"/>
                <a:gd name="connsiteX3" fmla="*/ 5885162 w 5995040"/>
                <a:gd name="connsiteY3" fmla="*/ 0 h 2736000"/>
                <a:gd name="connsiteX4" fmla="*/ 5995040 w 5995040"/>
                <a:gd name="connsiteY4" fmla="*/ 109878 h 2736000"/>
                <a:gd name="connsiteX5" fmla="*/ 5995040 w 5995040"/>
                <a:gd name="connsiteY5" fmla="*/ 2626122 h 2736000"/>
                <a:gd name="connsiteX6" fmla="*/ 5885162 w 5995040"/>
                <a:gd name="connsiteY6" fmla="*/ 2736000 h 2736000"/>
                <a:gd name="connsiteX7" fmla="*/ 109878 w 5995040"/>
                <a:gd name="connsiteY7" fmla="*/ 2736000 h 2736000"/>
                <a:gd name="connsiteX8" fmla="*/ 0 w 5995040"/>
                <a:gd name="connsiteY8" fmla="*/ 2626122 h 2736000"/>
                <a:gd name="connsiteX9" fmla="*/ 0 w 5995040"/>
                <a:gd name="connsiteY9" fmla="*/ 109878 h 2736000"/>
                <a:gd name="connsiteX0" fmla="*/ 1199202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 name="connsiteX9" fmla="*/ 1290642 w 5995040"/>
                <a:gd name="connsiteY9" fmla="*/ 91502 h 2736000"/>
                <a:gd name="connsiteX0" fmla="*/ 1199202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 name="connsiteX0" fmla="*/ 1169197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5040" h="2736000">
                  <a:moveTo>
                    <a:pt x="1169197" y="62"/>
                  </a:moveTo>
                  <a:lnTo>
                    <a:pt x="5885162" y="0"/>
                  </a:lnTo>
                  <a:cubicBezTo>
                    <a:pt x="5945846" y="0"/>
                    <a:pt x="5995040" y="49194"/>
                    <a:pt x="5995040" y="109878"/>
                  </a:cubicBezTo>
                  <a:lnTo>
                    <a:pt x="5995040" y="2626122"/>
                  </a:lnTo>
                  <a:cubicBezTo>
                    <a:pt x="5995040" y="2686806"/>
                    <a:pt x="5945846" y="2736000"/>
                    <a:pt x="5885162" y="2736000"/>
                  </a:cubicBezTo>
                  <a:lnTo>
                    <a:pt x="109878" y="2736000"/>
                  </a:lnTo>
                  <a:cubicBezTo>
                    <a:pt x="49194" y="2736000"/>
                    <a:pt x="0" y="2686806"/>
                    <a:pt x="0" y="2626122"/>
                  </a:cubicBezTo>
                  <a:lnTo>
                    <a:pt x="0" y="109878"/>
                  </a:lnTo>
                  <a:cubicBezTo>
                    <a:pt x="0" y="49194"/>
                    <a:pt x="49194" y="0"/>
                    <a:pt x="109878" y="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3852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のソリューションによって、安定した処理水質と効率化を実現。シミュレーションでは同様の処理場で</a:t>
              </a:r>
              <a:r>
                <a:rPr lang="en-US" altLang="ja-JP" sz="1400" dirty="0">
                  <a:solidFill>
                    <a:schemeClr val="tx1">
                      <a:lumMod val="75000"/>
                      <a:lumOff val="25000"/>
                    </a:schemeClr>
                  </a:solidFill>
                </a:rPr>
                <a:t>15</a:t>
              </a:r>
              <a:r>
                <a:rPr lang="ja-JP" altLang="en-US" sz="1400" dirty="0">
                  <a:solidFill>
                    <a:schemeClr val="tx1">
                      <a:lumMod val="75000"/>
                      <a:lumOff val="25000"/>
                    </a:schemeClr>
                  </a:solidFill>
                </a:rPr>
                <a:t>％以上のエネルギー削減。</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5493883" y="3235607"/>
              <a:ext cx="307761" cy="25753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nvGrpSpPr>
            <p:cNvPr id="5" name="グループ化 4">
              <a:extLst>
                <a:ext uri="{FF2B5EF4-FFF2-40B4-BE49-F238E27FC236}">
                  <a16:creationId xmlns:a16="http://schemas.microsoft.com/office/drawing/2014/main" id="{497588D5-C1B6-44D2-91B0-BFC11AD1F556}"/>
                </a:ext>
              </a:extLst>
            </p:cNvPr>
            <p:cNvGrpSpPr/>
            <p:nvPr/>
          </p:nvGrpSpPr>
          <p:grpSpPr>
            <a:xfrm>
              <a:off x="8058569" y="3584555"/>
              <a:ext cx="3419999" cy="2417369"/>
              <a:chOff x="5837047" y="4402408"/>
              <a:chExt cx="2186771" cy="1436436"/>
            </a:xfrm>
          </p:grpSpPr>
          <p:pic>
            <p:nvPicPr>
              <p:cNvPr id="30" name="Picture 4">
                <a:extLst>
                  <a:ext uri="{FF2B5EF4-FFF2-40B4-BE49-F238E27FC236}">
                    <a16:creationId xmlns:a16="http://schemas.microsoft.com/office/drawing/2014/main" id="{A98EBC3C-BDC9-407B-9C07-03F4594E85D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135"/>
              <a:stretch/>
            </p:blipFill>
            <p:spPr>
              <a:xfrm>
                <a:off x="5837047" y="4402408"/>
                <a:ext cx="2186771" cy="1312063"/>
              </a:xfrm>
              <a:prstGeom prst="rect">
                <a:avLst/>
              </a:prstGeom>
            </p:spPr>
          </p:pic>
          <p:sp>
            <p:nvSpPr>
              <p:cNvPr id="41" name="正方形/長方形 40">
                <a:extLst>
                  <a:ext uri="{FF2B5EF4-FFF2-40B4-BE49-F238E27FC236}">
                    <a16:creationId xmlns:a16="http://schemas.microsoft.com/office/drawing/2014/main" id="{9432F73D-1CAD-4FF2-AE80-722D630A89E0}"/>
                  </a:ext>
                </a:extLst>
              </p:cNvPr>
              <p:cNvSpPr/>
              <p:nvPr/>
            </p:nvSpPr>
            <p:spPr>
              <a:xfrm>
                <a:off x="6116909" y="5731122"/>
                <a:ext cx="1627047"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ラス・ヴァージェネス水道局におけるデモシステム</a:t>
                </a:r>
              </a:p>
            </p:txBody>
          </p:sp>
        </p:grpSp>
      </p:grpSp>
      <p:grpSp>
        <p:nvGrpSpPr>
          <p:cNvPr id="9" name="グループ化 8">
            <a:extLst>
              <a:ext uri="{FF2B5EF4-FFF2-40B4-BE49-F238E27FC236}">
                <a16:creationId xmlns:a16="http://schemas.microsoft.com/office/drawing/2014/main" id="{70B2686D-5704-4661-A7A0-DA8173D2E750}"/>
              </a:ext>
            </a:extLst>
          </p:cNvPr>
          <p:cNvGrpSpPr/>
          <p:nvPr/>
        </p:nvGrpSpPr>
        <p:grpSpPr>
          <a:xfrm>
            <a:off x="515937" y="3237556"/>
            <a:ext cx="4752000" cy="2824239"/>
            <a:chOff x="515937" y="3237556"/>
            <a:chExt cx="4752000" cy="2824239"/>
          </a:xfrm>
        </p:grpSpPr>
        <p:sp>
          <p:nvSpPr>
            <p:cNvPr id="18" name="楕円 55">
              <a:extLst>
                <a:ext uri="{FF2B5EF4-FFF2-40B4-BE49-F238E27FC236}">
                  <a16:creationId xmlns:a16="http://schemas.microsoft.com/office/drawing/2014/main" id="{FC3568D6-5BCE-4148-861B-6D45E5D21B7C}"/>
                </a:ext>
              </a:extLst>
            </p:cNvPr>
            <p:cNvSpPr/>
            <p:nvPr/>
          </p:nvSpPr>
          <p:spPr>
            <a:xfrm>
              <a:off x="515937" y="3397795"/>
              <a:ext cx="4752000" cy="2664000"/>
            </a:xfrm>
            <a:custGeom>
              <a:avLst/>
              <a:gdLst>
                <a:gd name="connsiteX0" fmla="*/ 0 w 5040000"/>
                <a:gd name="connsiteY0" fmla="*/ 103503 h 2736000"/>
                <a:gd name="connsiteX1" fmla="*/ 103503 w 5040000"/>
                <a:gd name="connsiteY1" fmla="*/ 0 h 2736000"/>
                <a:gd name="connsiteX2" fmla="*/ 4936497 w 5040000"/>
                <a:gd name="connsiteY2" fmla="*/ 0 h 2736000"/>
                <a:gd name="connsiteX3" fmla="*/ 5040000 w 5040000"/>
                <a:gd name="connsiteY3" fmla="*/ 103503 h 2736000"/>
                <a:gd name="connsiteX4" fmla="*/ 5040000 w 5040000"/>
                <a:gd name="connsiteY4" fmla="*/ 2632497 h 2736000"/>
                <a:gd name="connsiteX5" fmla="*/ 4936497 w 5040000"/>
                <a:gd name="connsiteY5" fmla="*/ 2736000 h 2736000"/>
                <a:gd name="connsiteX6" fmla="*/ 103503 w 5040000"/>
                <a:gd name="connsiteY6" fmla="*/ 2736000 h 2736000"/>
                <a:gd name="connsiteX7" fmla="*/ 0 w 5040000"/>
                <a:gd name="connsiteY7" fmla="*/ 2632497 h 2736000"/>
                <a:gd name="connsiteX8" fmla="*/ 0 w 5040000"/>
                <a:gd name="connsiteY8" fmla="*/ 103503 h 2736000"/>
                <a:gd name="connsiteX0" fmla="*/ 0 w 5040000"/>
                <a:gd name="connsiteY0" fmla="*/ 103803 h 2736300"/>
                <a:gd name="connsiteX1" fmla="*/ 103503 w 5040000"/>
                <a:gd name="connsiteY1" fmla="*/ 300 h 2736300"/>
                <a:gd name="connsiteX2" fmla="*/ 1327151 w 5040000"/>
                <a:gd name="connsiteY2" fmla="*/ 0 h 2736300"/>
                <a:gd name="connsiteX3" fmla="*/ 4936497 w 5040000"/>
                <a:gd name="connsiteY3" fmla="*/ 300 h 2736300"/>
                <a:gd name="connsiteX4" fmla="*/ 5040000 w 5040000"/>
                <a:gd name="connsiteY4" fmla="*/ 103803 h 2736300"/>
                <a:gd name="connsiteX5" fmla="*/ 5040000 w 5040000"/>
                <a:gd name="connsiteY5" fmla="*/ 2632797 h 2736300"/>
                <a:gd name="connsiteX6" fmla="*/ 4936497 w 5040000"/>
                <a:gd name="connsiteY6" fmla="*/ 2736300 h 2736300"/>
                <a:gd name="connsiteX7" fmla="*/ 103503 w 5040000"/>
                <a:gd name="connsiteY7" fmla="*/ 2736300 h 2736300"/>
                <a:gd name="connsiteX8" fmla="*/ 0 w 5040000"/>
                <a:gd name="connsiteY8" fmla="*/ 2632797 h 2736300"/>
                <a:gd name="connsiteX9" fmla="*/ 0 w 5040000"/>
                <a:gd name="connsiteY9" fmla="*/ 103803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9" fmla="*/ 1418591 w 5040000"/>
                <a:gd name="connsiteY9" fmla="*/ 91440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9" fmla="*/ 1418591 w 5040000"/>
                <a:gd name="connsiteY9" fmla="*/ 91440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0" fmla="*/ 1487673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0" fmla="*/ 1447543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0" h="2736300">
                  <a:moveTo>
                    <a:pt x="1447543" y="0"/>
                  </a:moveTo>
                  <a:lnTo>
                    <a:pt x="4936497" y="300"/>
                  </a:lnTo>
                  <a:cubicBezTo>
                    <a:pt x="4993660" y="300"/>
                    <a:pt x="5040000" y="46640"/>
                    <a:pt x="5040000" y="103803"/>
                  </a:cubicBezTo>
                  <a:lnTo>
                    <a:pt x="5040000" y="2632797"/>
                  </a:lnTo>
                  <a:cubicBezTo>
                    <a:pt x="5040000" y="2689960"/>
                    <a:pt x="4993660" y="2736300"/>
                    <a:pt x="4936497" y="2736300"/>
                  </a:cubicBezTo>
                  <a:lnTo>
                    <a:pt x="103503" y="2736300"/>
                  </a:lnTo>
                  <a:cubicBezTo>
                    <a:pt x="46340" y="2736300"/>
                    <a:pt x="0" y="2689960"/>
                    <a:pt x="0" y="2632797"/>
                  </a:cubicBezTo>
                  <a:lnTo>
                    <a:pt x="0" y="103803"/>
                  </a:lnTo>
                  <a:cubicBezTo>
                    <a:pt x="0" y="46640"/>
                    <a:pt x="46340" y="300"/>
                    <a:pt x="103503" y="30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は本事業に向けて、以下のソリューションを提案しました。</a:t>
              </a:r>
              <a:endParaRPr lang="en-US" altLang="ja-JP" sz="1400" dirty="0">
                <a:solidFill>
                  <a:schemeClr val="tx1">
                    <a:lumMod val="75000"/>
                    <a:lumOff val="25000"/>
                  </a:schemeClr>
                </a:solidFill>
              </a:endParaRPr>
            </a:p>
            <a:p>
              <a:pPr marL="234000" indent="-234000" algn="just">
                <a:lnSpc>
                  <a:spcPct val="110000"/>
                </a:lnSpc>
                <a:spcBef>
                  <a:spcPts val="1200"/>
                </a:spcBef>
                <a:buClr>
                  <a:schemeClr val="accent4"/>
                </a:buClr>
                <a:buFont typeface="Wingdings" panose="05000000000000000000" pitchFamily="2" charset="2"/>
                <a:buChar char="u"/>
              </a:pPr>
              <a:r>
                <a:rPr lang="en-US" altLang="ja-JP" sz="1400" b="1" dirty="0">
                  <a:solidFill>
                    <a:schemeClr val="tx1">
                      <a:lumMod val="75000"/>
                      <a:lumOff val="25000"/>
                    </a:schemeClr>
                  </a:solidFill>
                </a:rPr>
                <a:t>DDMO(</a:t>
              </a:r>
              <a:r>
                <a:rPr lang="ja-JP" altLang="en-US" sz="1400" b="1" dirty="0">
                  <a:solidFill>
                    <a:schemeClr val="tx1">
                      <a:lumMod val="75000"/>
                      <a:lumOff val="25000"/>
                    </a:schemeClr>
                  </a:solidFill>
                </a:rPr>
                <a:t>データ駆動型プラント最適化モデリング技術 </a:t>
              </a:r>
              <a:r>
                <a:rPr lang="en-US" altLang="ja-JP" sz="1400" b="1" dirty="0">
                  <a:solidFill>
                    <a:schemeClr val="tx1">
                      <a:lumMod val="75000"/>
                      <a:lumOff val="25000"/>
                    </a:schemeClr>
                  </a:solidFill>
                </a:rPr>
                <a:t>)</a:t>
              </a:r>
            </a:p>
            <a:p>
              <a:pPr marL="234000" algn="just">
                <a:lnSpc>
                  <a:spcPct val="110000"/>
                </a:lnSpc>
              </a:pPr>
              <a:r>
                <a:rPr lang="ja-JP" altLang="en-US" sz="1400" dirty="0">
                  <a:solidFill>
                    <a:schemeClr val="tx1">
                      <a:lumMod val="75000"/>
                      <a:lumOff val="25000"/>
                    </a:schemeClr>
                  </a:solidFill>
                </a:rPr>
                <a:t>プラントの運転実績データから設備モデルを自動的に作成できる技術により、</a:t>
              </a:r>
              <a:r>
                <a:rPr lang="ja-JP" altLang="en-US" sz="1400" u="sng" dirty="0">
                  <a:solidFill>
                    <a:schemeClr val="tx1">
                      <a:lumMod val="75000"/>
                      <a:lumOff val="25000"/>
                    </a:schemeClr>
                  </a:solidFill>
                </a:rPr>
                <a:t>モデリングの労力を大幅に削減</a:t>
              </a:r>
              <a:endParaRPr lang="en-US" altLang="ja-JP" sz="1400" u="sng" dirty="0">
                <a:solidFill>
                  <a:schemeClr val="tx1">
                    <a:lumMod val="75000"/>
                    <a:lumOff val="25000"/>
                  </a:schemeClr>
                </a:solidFill>
              </a:endParaRPr>
            </a:p>
            <a:p>
              <a:pPr marL="234000" indent="-234000" algn="just">
                <a:lnSpc>
                  <a:spcPct val="110000"/>
                </a:lnSpc>
                <a:spcBef>
                  <a:spcPts val="1200"/>
                </a:spcBef>
                <a:buClr>
                  <a:schemeClr val="accent4"/>
                </a:buClr>
                <a:buFont typeface="Wingdings" panose="05000000000000000000" pitchFamily="2" charset="2"/>
                <a:buChar char="u"/>
              </a:pPr>
              <a:r>
                <a:rPr lang="en-US" altLang="ja-JP" sz="1400" b="1" dirty="0">
                  <a:solidFill>
                    <a:schemeClr val="tx1">
                      <a:lumMod val="75000"/>
                      <a:lumOff val="25000"/>
                    </a:schemeClr>
                  </a:solidFill>
                </a:rPr>
                <a:t>RAPID</a:t>
              </a:r>
            </a:p>
            <a:p>
              <a:pPr marL="234000" algn="just">
                <a:lnSpc>
                  <a:spcPct val="110000"/>
                </a:lnSpc>
              </a:pPr>
              <a:r>
                <a:rPr lang="ja-JP" altLang="en-US" sz="1400" dirty="0">
                  <a:solidFill>
                    <a:schemeClr val="tx1">
                      <a:lumMod val="75000"/>
                      <a:lumOff val="25000"/>
                    </a:schemeClr>
                  </a:solidFill>
                </a:rPr>
                <a:t>微生物の迅速計測技術により、</a:t>
              </a:r>
              <a:r>
                <a:rPr lang="ja-JP" altLang="en-US" sz="1400" u="sng" dirty="0">
                  <a:solidFill>
                    <a:schemeClr val="tx1">
                      <a:lumMod val="75000"/>
                      <a:lumOff val="25000"/>
                    </a:schemeClr>
                  </a:solidFill>
                </a:rPr>
                <a:t>迅速かつ簡便な微生物の検出を実現</a:t>
              </a: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3237556"/>
              <a:ext cx="332657" cy="25753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76775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15</a:t>
            </a:r>
            <a:r>
              <a:rPr kumimoji="1" lang="en-US" altLang="ja-JP" dirty="0"/>
              <a:t> </a:t>
            </a:r>
            <a:r>
              <a:rPr kumimoji="1" lang="ja-JP" altLang="en-US" dirty="0"/>
              <a:t>細胞内サンプリングシステムによる創薬研究や再生医療への貢献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grpSp>
        <p:nvGrpSpPr>
          <p:cNvPr id="13" name="グループ化 12">
            <a:extLst>
              <a:ext uri="{FF2B5EF4-FFF2-40B4-BE49-F238E27FC236}">
                <a16:creationId xmlns:a16="http://schemas.microsoft.com/office/drawing/2014/main" id="{E3FB0B08-A1D5-4E8B-B34E-386AE907667F}"/>
              </a:ext>
            </a:extLst>
          </p:cNvPr>
          <p:cNvGrpSpPr/>
          <p:nvPr/>
        </p:nvGrpSpPr>
        <p:grpSpPr>
          <a:xfrm>
            <a:off x="9793438" y="1024769"/>
            <a:ext cx="1525835" cy="1668900"/>
            <a:chOff x="10154825" y="1024769"/>
            <a:chExt cx="1525835"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10159755" y="1024769"/>
              <a:ext cx="151597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安全と健康</a:t>
              </a:r>
              <a:endParaRPr kumimoji="1" lang="en-US" altLang="ja-JP" sz="1400" b="1" dirty="0">
                <a:solidFill>
                  <a:schemeClr val="tx1">
                    <a:lumMod val="75000"/>
                    <a:lumOff val="25000"/>
                  </a:schemeClr>
                </a:solidFill>
              </a:endParaRPr>
            </a:p>
            <a:p>
              <a:pPr algn="ctr"/>
              <a:r>
                <a:rPr kumimoji="1" lang="ja-JP" altLang="en-US" sz="1400" b="1" dirty="0">
                  <a:solidFill>
                    <a:schemeClr val="tx1">
                      <a:lumMod val="75000"/>
                      <a:lumOff val="25000"/>
                    </a:schemeClr>
                  </a:solidFill>
                </a:rPr>
                <a:t>の向上</a:t>
              </a:r>
            </a:p>
            <a:p>
              <a:pPr algn="ctr">
                <a:spcBef>
                  <a:spcPts val="4200"/>
                </a:spcBef>
              </a:pPr>
              <a:r>
                <a:rPr kumimoji="1" lang="ja-JP" altLang="en-US" sz="1200" dirty="0">
                  <a:solidFill>
                    <a:schemeClr val="tx1">
                      <a:lumMod val="75000"/>
                      <a:lumOff val="25000"/>
                    </a:schemeClr>
                  </a:solidFill>
                </a:rPr>
                <a:t>ライフイノベーションの</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推進とプラント、</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地域社会の安全向上</a:t>
              </a:r>
            </a:p>
          </p:txBody>
        </p:sp>
        <p:grpSp>
          <p:nvGrpSpPr>
            <p:cNvPr id="32" name="グループ化 31">
              <a:extLst>
                <a:ext uri="{FF2B5EF4-FFF2-40B4-BE49-F238E27FC236}">
                  <a16:creationId xmlns:a16="http://schemas.microsoft.com/office/drawing/2014/main" id="{B072893E-E9EB-494E-939A-323ADD23982E}"/>
                </a:ext>
              </a:extLst>
            </p:cNvPr>
            <p:cNvGrpSpPr/>
            <p:nvPr/>
          </p:nvGrpSpPr>
          <p:grpSpPr>
            <a:xfrm>
              <a:off x="10154825" y="1588201"/>
              <a:ext cx="1525835" cy="360000"/>
              <a:chOff x="1687346" y="4012826"/>
              <a:chExt cx="1525835" cy="360000"/>
            </a:xfrm>
          </p:grpSpPr>
          <p:pic>
            <p:nvPicPr>
              <p:cNvPr id="34" name="図 33" descr="アイコン が含まれている画像&#10;&#10;自動的に生成された説明">
                <a:extLst>
                  <a:ext uri="{FF2B5EF4-FFF2-40B4-BE49-F238E27FC236}">
                    <a16:creationId xmlns:a16="http://schemas.microsoft.com/office/drawing/2014/main" id="{142A493D-E2B7-4D48-8C8C-E3899514C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a:ln>
                <a:noFill/>
              </a:ln>
            </p:spPr>
          </p:pic>
          <p:pic>
            <p:nvPicPr>
              <p:cNvPr id="35" name="図 34" descr="アイコン&#10;&#10;中程度の精度で自動的に生成された説明">
                <a:extLst>
                  <a:ext uri="{FF2B5EF4-FFF2-40B4-BE49-F238E27FC236}">
                    <a16:creationId xmlns:a16="http://schemas.microsoft.com/office/drawing/2014/main" id="{93B84733-844E-4673-8F54-C29E3F73B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a:ln>
                <a:noFill/>
              </a:ln>
            </p:spPr>
          </p:pic>
          <p:pic>
            <p:nvPicPr>
              <p:cNvPr id="36" name="図 35" descr="図形 が含まれている画像&#10;&#10;自動的に生成された説明">
                <a:extLst>
                  <a:ext uri="{FF2B5EF4-FFF2-40B4-BE49-F238E27FC236}">
                    <a16:creationId xmlns:a16="http://schemas.microsoft.com/office/drawing/2014/main" id="{9ED5D94D-3829-4B7C-9471-75A544ECC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a:ln>
                <a:noFill/>
              </a:ln>
            </p:spPr>
          </p:pic>
          <p:pic>
            <p:nvPicPr>
              <p:cNvPr id="37" name="図 36" descr="アイコン が含まれている画像&#10;&#10;自動的に生成された説明">
                <a:extLst>
                  <a:ext uri="{FF2B5EF4-FFF2-40B4-BE49-F238E27FC236}">
                    <a16:creationId xmlns:a16="http://schemas.microsoft.com/office/drawing/2014/main" id="{45B9F640-ECF7-44FE-A239-B2492D1C6F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a:ln>
                <a:noFill/>
              </a:ln>
            </p:spPr>
          </p:pic>
        </p:grpSp>
      </p:grpSp>
      <p:sp>
        <p:nvSpPr>
          <p:cNvPr id="28" name="楕円 55">
            <a:extLst>
              <a:ext uri="{FF2B5EF4-FFF2-40B4-BE49-F238E27FC236}">
                <a16:creationId xmlns:a16="http://schemas.microsoft.com/office/drawing/2014/main" id="{6FC5DF53-1645-4C8A-A3CD-DF63D0FD8EC1}"/>
              </a:ext>
            </a:extLst>
          </p:cNvPr>
          <p:cNvSpPr/>
          <p:nvPr/>
        </p:nvSpPr>
        <p:spPr>
          <a:xfrm>
            <a:off x="357011" y="4049474"/>
            <a:ext cx="11317934" cy="1982809"/>
          </a:xfrm>
          <a:custGeom>
            <a:avLst/>
            <a:gdLst>
              <a:gd name="connsiteX0" fmla="*/ 0 w 11159008"/>
              <a:gd name="connsiteY0" fmla="*/ 108569 h 3060000"/>
              <a:gd name="connsiteX1" fmla="*/ 108569 w 11159008"/>
              <a:gd name="connsiteY1" fmla="*/ 0 h 3060000"/>
              <a:gd name="connsiteX2" fmla="*/ 11050439 w 11159008"/>
              <a:gd name="connsiteY2" fmla="*/ 0 h 3060000"/>
              <a:gd name="connsiteX3" fmla="*/ 11159008 w 11159008"/>
              <a:gd name="connsiteY3" fmla="*/ 108569 h 3060000"/>
              <a:gd name="connsiteX4" fmla="*/ 11159008 w 11159008"/>
              <a:gd name="connsiteY4" fmla="*/ 2951431 h 3060000"/>
              <a:gd name="connsiteX5" fmla="*/ 11050439 w 11159008"/>
              <a:gd name="connsiteY5" fmla="*/ 3060000 h 3060000"/>
              <a:gd name="connsiteX6" fmla="*/ 108569 w 11159008"/>
              <a:gd name="connsiteY6" fmla="*/ 3060000 h 3060000"/>
              <a:gd name="connsiteX7" fmla="*/ 0 w 11159008"/>
              <a:gd name="connsiteY7" fmla="*/ 2951431 h 3060000"/>
              <a:gd name="connsiteX8" fmla="*/ 0 w 11159008"/>
              <a:gd name="connsiteY8" fmla="*/ 108569 h 3060000"/>
              <a:gd name="connsiteX0" fmla="*/ 0 w 11159008"/>
              <a:gd name="connsiteY0" fmla="*/ 111822 h 3063253"/>
              <a:gd name="connsiteX1" fmla="*/ 108569 w 11159008"/>
              <a:gd name="connsiteY1" fmla="*/ 3253 h 3063253"/>
              <a:gd name="connsiteX2" fmla="*/ 1193593 w 11159008"/>
              <a:gd name="connsiteY2" fmla="*/ 0 h 3063253"/>
              <a:gd name="connsiteX3" fmla="*/ 11050439 w 11159008"/>
              <a:gd name="connsiteY3" fmla="*/ 3253 h 3063253"/>
              <a:gd name="connsiteX4" fmla="*/ 11159008 w 11159008"/>
              <a:gd name="connsiteY4" fmla="*/ 111822 h 3063253"/>
              <a:gd name="connsiteX5" fmla="*/ 11159008 w 11159008"/>
              <a:gd name="connsiteY5" fmla="*/ 2954684 h 3063253"/>
              <a:gd name="connsiteX6" fmla="*/ 11050439 w 11159008"/>
              <a:gd name="connsiteY6" fmla="*/ 3063253 h 3063253"/>
              <a:gd name="connsiteX7" fmla="*/ 108569 w 11159008"/>
              <a:gd name="connsiteY7" fmla="*/ 3063253 h 3063253"/>
              <a:gd name="connsiteX8" fmla="*/ 0 w 11159008"/>
              <a:gd name="connsiteY8" fmla="*/ 2954684 h 3063253"/>
              <a:gd name="connsiteX9" fmla="*/ 0 w 11159008"/>
              <a:gd name="connsiteY9" fmla="*/ 111822 h 3063253"/>
              <a:gd name="connsiteX0" fmla="*/ 1193593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 name="connsiteX9" fmla="*/ 1285033 w 11159008"/>
              <a:gd name="connsiteY9" fmla="*/ 91440 h 3063253"/>
              <a:gd name="connsiteX0" fmla="*/ 1193593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 name="connsiteX0" fmla="*/ 1250349 w 11159008"/>
              <a:gd name="connsiteY0" fmla="*/ 0 h 3063253"/>
              <a:gd name="connsiteX1" fmla="*/ 11050439 w 11159008"/>
              <a:gd name="connsiteY1" fmla="*/ 3253 h 3063253"/>
              <a:gd name="connsiteX2" fmla="*/ 11159008 w 11159008"/>
              <a:gd name="connsiteY2" fmla="*/ 111822 h 3063253"/>
              <a:gd name="connsiteX3" fmla="*/ 11159008 w 11159008"/>
              <a:gd name="connsiteY3" fmla="*/ 2954684 h 3063253"/>
              <a:gd name="connsiteX4" fmla="*/ 11050439 w 11159008"/>
              <a:gd name="connsiteY4" fmla="*/ 3063253 h 3063253"/>
              <a:gd name="connsiteX5" fmla="*/ 108569 w 11159008"/>
              <a:gd name="connsiteY5" fmla="*/ 3063253 h 3063253"/>
              <a:gd name="connsiteX6" fmla="*/ 0 w 11159008"/>
              <a:gd name="connsiteY6" fmla="*/ 2954684 h 3063253"/>
              <a:gd name="connsiteX7" fmla="*/ 0 w 11159008"/>
              <a:gd name="connsiteY7" fmla="*/ 111822 h 3063253"/>
              <a:gd name="connsiteX8" fmla="*/ 108569 w 11159008"/>
              <a:gd name="connsiteY8" fmla="*/ 3253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9008" h="3063253">
                <a:moveTo>
                  <a:pt x="1250349" y="0"/>
                </a:moveTo>
                <a:lnTo>
                  <a:pt x="11050439" y="3253"/>
                </a:lnTo>
                <a:cubicBezTo>
                  <a:pt x="11110400" y="3253"/>
                  <a:pt x="11159008" y="51861"/>
                  <a:pt x="11159008" y="111822"/>
                </a:cubicBezTo>
                <a:lnTo>
                  <a:pt x="11159008" y="2954684"/>
                </a:lnTo>
                <a:cubicBezTo>
                  <a:pt x="11159008" y="3014645"/>
                  <a:pt x="11110400" y="3063253"/>
                  <a:pt x="11050439" y="3063253"/>
                </a:cubicBezTo>
                <a:lnTo>
                  <a:pt x="108569" y="3063253"/>
                </a:lnTo>
                <a:cubicBezTo>
                  <a:pt x="48608" y="3063253"/>
                  <a:pt x="0" y="3014645"/>
                  <a:pt x="0" y="2954684"/>
                </a:cubicBezTo>
                <a:lnTo>
                  <a:pt x="0" y="111822"/>
                </a:lnTo>
                <a:cubicBezTo>
                  <a:pt x="0" y="51861"/>
                  <a:pt x="48608" y="3253"/>
                  <a:pt x="108569" y="3253"/>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88000" numCol="2" spcCol="252000" rtlCol="0" anchor="t"/>
          <a:lstStyle/>
          <a:p>
            <a:pPr marL="234000" indent="-234000" algn="just">
              <a:lnSpc>
                <a:spcPct val="120000"/>
              </a:lnSpc>
              <a:spcBef>
                <a:spcPts val="1200"/>
              </a:spcBef>
              <a:buClr>
                <a:schemeClr val="accent4"/>
              </a:buClr>
              <a:buFont typeface="Wingdings" panose="05000000000000000000" pitchFamily="2" charset="2"/>
              <a:buChar char="u"/>
            </a:pPr>
            <a:r>
              <a:rPr lang="ja-JP" altLang="en-US" sz="1400" b="1" dirty="0">
                <a:solidFill>
                  <a:schemeClr val="tx1">
                    <a:lumMod val="75000"/>
                    <a:lumOff val="25000"/>
                  </a:schemeClr>
                </a:solidFill>
              </a:rPr>
              <a:t>共焦点顕微鏡</a:t>
            </a:r>
            <a:r>
              <a:rPr lang="en-US" altLang="ja-JP" sz="1400" b="1" dirty="0">
                <a:solidFill>
                  <a:schemeClr val="tx1">
                    <a:lumMod val="75000"/>
                    <a:lumOff val="25000"/>
                  </a:schemeClr>
                </a:solidFill>
              </a:rPr>
              <a:t>&lt;SS2000&gt;</a:t>
            </a:r>
            <a:r>
              <a:rPr lang="ja-JP" altLang="en-US" sz="1400" b="1" dirty="0">
                <a:solidFill>
                  <a:schemeClr val="tx1">
                    <a:lumMod val="75000"/>
                    <a:lumOff val="25000"/>
                  </a:schemeClr>
                </a:solidFill>
              </a:rPr>
              <a:t>によるライブセルイメージング</a:t>
            </a:r>
          </a:p>
          <a:p>
            <a:pPr marL="234000" marR="0" lvl="0" indent="0" algn="just" defTabSz="457200" rtl="0" eaLnBrk="1" fontAlgn="auto" latinLnBrk="0" hangingPunct="1">
              <a:lnSpc>
                <a:spcPct val="120000"/>
              </a:lnSpc>
              <a:spcAft>
                <a:spcPts val="0"/>
              </a:spcAft>
              <a:buClrTx/>
              <a:buSzTx/>
              <a:buFontTx/>
              <a:buNone/>
              <a:tabLst/>
              <a:defRPr/>
            </a:pPr>
            <a:r>
              <a:rPr lang="ja-JP" altLang="en-US" sz="1400" dirty="0">
                <a:solidFill>
                  <a:schemeClr val="tx1">
                    <a:lumMod val="75000"/>
                    <a:lumOff val="25000"/>
                  </a:schemeClr>
                </a:solidFill>
              </a:rPr>
              <a:t>独自の共焦点顕微鏡技術による高速・高精細な</a:t>
            </a:r>
            <a:r>
              <a:rPr lang="en-US" altLang="ja-JP" sz="1400" dirty="0">
                <a:solidFill>
                  <a:schemeClr val="tx1">
                    <a:lumMod val="75000"/>
                    <a:lumOff val="25000"/>
                  </a:schemeClr>
                </a:solidFill>
              </a:rPr>
              <a:t>3D</a:t>
            </a:r>
            <a:r>
              <a:rPr lang="ja-JP" altLang="en-US" sz="1400" dirty="0">
                <a:solidFill>
                  <a:schemeClr val="tx1">
                    <a:lumMod val="75000"/>
                    <a:lumOff val="25000"/>
                  </a:schemeClr>
                </a:solidFill>
              </a:rPr>
              <a:t>撮像が可能です。インキュベータ環境下において、共焦点顕微鏡で観察しながら、狙った細胞からサンプリングすることができます。</a:t>
            </a:r>
            <a:endParaRPr kumimoji="0" lang="en-US" altLang="ja-JP" sz="1400" b="0" i="0" u="none" strike="noStrike" kern="1200" cap="none" spc="-30" normalizeH="0" baseline="0" noProof="0" dirty="0">
              <a:ln>
                <a:noFill/>
              </a:ln>
              <a:solidFill>
                <a:schemeClr val="tx1">
                  <a:lumMod val="75000"/>
                  <a:lumOff val="25000"/>
                </a:schemeClr>
              </a:solidFill>
              <a:effectLst/>
              <a:uLnTx/>
              <a:uFillTx/>
              <a:latin typeface="Arial"/>
              <a:ea typeface="Meiryo UI"/>
              <a:cs typeface="+mn-cs"/>
            </a:endParaRPr>
          </a:p>
          <a:p>
            <a:pPr marL="234000" marR="0" lvl="0" indent="-234000" algn="just" defTabSz="457200" rtl="0" eaLnBrk="1" fontAlgn="auto" latinLnBrk="0" hangingPunct="1">
              <a:lnSpc>
                <a:spcPct val="120000"/>
              </a:lnSpc>
              <a:spcBef>
                <a:spcPts val="600"/>
              </a:spcBef>
              <a:spcAft>
                <a:spcPts val="0"/>
              </a:spcAft>
              <a:buClr>
                <a:srgbClr val="C74643"/>
              </a:buClr>
              <a:buSzTx/>
              <a:buFont typeface="Wingdings" panose="05000000000000000000" pitchFamily="2" charset="2"/>
              <a:buChar char="u"/>
              <a:tabLst/>
              <a:defRPr/>
            </a:pPr>
            <a:r>
              <a:rPr kumimoji="0" lang="ja-JP" altLang="en-US" sz="1400" b="1" i="0" u="none" strike="noStrike" kern="1200" cap="none" spc="0" normalizeH="0" baseline="0" noProof="0" dirty="0">
                <a:ln>
                  <a:noFill/>
                </a:ln>
                <a:solidFill>
                  <a:schemeClr val="tx1">
                    <a:lumMod val="75000"/>
                    <a:lumOff val="25000"/>
                  </a:schemeClr>
                </a:solidFill>
                <a:effectLst/>
                <a:uLnTx/>
                <a:uFillTx/>
                <a:latin typeface="Arial"/>
                <a:ea typeface="Meiryo UI"/>
                <a:cs typeface="+mn-cs"/>
              </a:rPr>
              <a:t>細胞内成分のサンプリング</a:t>
            </a:r>
            <a:endParaRPr lang="ja-JP" altLang="en-US" sz="1400" dirty="0">
              <a:solidFill>
                <a:schemeClr val="tx1">
                  <a:lumMod val="75000"/>
                  <a:lumOff val="25000"/>
                </a:schemeClr>
              </a:solidFill>
            </a:endParaRPr>
          </a:p>
          <a:p>
            <a:pPr marL="234000" algn="just">
              <a:lnSpc>
                <a:spcPct val="120000"/>
              </a:lnSpc>
            </a:pPr>
            <a:r>
              <a:rPr lang="ja-JP" altLang="en-US" sz="1400" spc="-30" dirty="0">
                <a:solidFill>
                  <a:schemeClr val="tx1">
                    <a:lumMod val="75000"/>
                    <a:lumOff val="25000"/>
                  </a:schemeClr>
                </a:solidFill>
              </a:rPr>
              <a:t>細胞内成分を</a:t>
            </a:r>
            <a:r>
              <a:rPr lang="en-US" altLang="ja-JP" sz="1400" spc="-30" dirty="0">
                <a:solidFill>
                  <a:schemeClr val="tx1">
                    <a:lumMod val="75000"/>
                    <a:lumOff val="25000"/>
                  </a:schemeClr>
                </a:solidFill>
              </a:rPr>
              <a:t>1</a:t>
            </a:r>
            <a:r>
              <a:rPr lang="ja-JP" altLang="en-US" sz="1400" spc="-30" dirty="0">
                <a:solidFill>
                  <a:schemeClr val="tx1">
                    <a:lumMod val="75000"/>
                    <a:lumOff val="25000"/>
                  </a:schemeClr>
                </a:solidFill>
              </a:rPr>
              <a:t>細胞レベルでサンプリングすることができます。脂質膜を持たない細胞小器官など、生化学的な手法ではサンプリングが難しい細胞内成分でも、直接サンプリングすることが可能です。</a:t>
            </a:r>
            <a:endParaRPr lang="en-US" altLang="ja-JP" sz="1400" spc="-30" dirty="0">
              <a:solidFill>
                <a:schemeClr val="tx1">
                  <a:lumMod val="75000"/>
                  <a:lumOff val="25000"/>
                </a:schemeClr>
              </a:solidFill>
            </a:endParaRPr>
          </a:p>
          <a:p>
            <a:pPr marL="234000" marR="0" lvl="0" indent="-234000" algn="just" defTabSz="457200" rtl="0" eaLnBrk="1" fontAlgn="auto" latinLnBrk="0" hangingPunct="1">
              <a:lnSpc>
                <a:spcPct val="120000"/>
              </a:lnSpc>
              <a:spcBef>
                <a:spcPts val="600"/>
              </a:spcBef>
              <a:spcAft>
                <a:spcPts val="0"/>
              </a:spcAft>
              <a:buClr>
                <a:srgbClr val="C74643"/>
              </a:buClr>
              <a:buSzTx/>
              <a:buFont typeface="Wingdings" panose="05000000000000000000" pitchFamily="2" charset="2"/>
              <a:buChar char="u"/>
              <a:tabLst/>
              <a:defRPr/>
            </a:pPr>
            <a:r>
              <a:rPr kumimoji="0" lang="ja-JP" altLang="en-US" sz="1400" b="1" i="0" u="none" strike="noStrike" kern="1200" cap="none" spc="0" normalizeH="0" baseline="0" noProof="0" dirty="0">
                <a:ln>
                  <a:noFill/>
                </a:ln>
                <a:solidFill>
                  <a:schemeClr val="tx1">
                    <a:lumMod val="75000"/>
                    <a:lumOff val="25000"/>
                  </a:schemeClr>
                </a:solidFill>
                <a:effectLst/>
                <a:uLnTx/>
                <a:uFillTx/>
                <a:latin typeface="Arial"/>
                <a:ea typeface="Meiryo UI"/>
                <a:cs typeface="+mn-cs"/>
              </a:rPr>
              <a:t>細胞の位置情報・形態情報を保持</a:t>
            </a:r>
          </a:p>
          <a:p>
            <a:pPr marL="234000" marR="0" lvl="0" indent="0" algn="just" defTabSz="457200" rtl="0" eaLnBrk="1" fontAlgn="auto" latinLnBrk="0" hangingPunct="1">
              <a:lnSpc>
                <a:spcPct val="120000"/>
              </a:lnSpc>
              <a:spcAft>
                <a:spcPts val="0"/>
              </a:spcAft>
              <a:buClrTx/>
              <a:buSzTx/>
              <a:buFontTx/>
              <a:buNone/>
              <a:tabLst/>
              <a:defRPr/>
            </a:pPr>
            <a:r>
              <a:rPr kumimoji="0" lang="ja-JP" altLang="en-US" sz="1400" b="0" i="0" u="none" strike="noStrike" kern="1200" cap="none" spc="0" normalizeH="0" baseline="0" noProof="0" dirty="0">
                <a:ln>
                  <a:noFill/>
                </a:ln>
                <a:solidFill>
                  <a:schemeClr val="tx1">
                    <a:lumMod val="75000"/>
                    <a:lumOff val="25000"/>
                  </a:schemeClr>
                </a:solidFill>
                <a:effectLst/>
                <a:uLnTx/>
                <a:uFillTx/>
                <a:latin typeface="Arial"/>
                <a:ea typeface="Meiryo UI"/>
                <a:cs typeface="+mn-cs"/>
              </a:rPr>
              <a:t>細胞を液体中に分散することなく、培養状態を維持したまま標的とする細胞のみをサンプリングすることができるため、位置情報や形態情報を保持したままサンプリングすることが可能です。</a:t>
            </a:r>
            <a:endParaRPr lang="ja-JP" altLang="en-US" sz="1400" spc="-30" dirty="0">
              <a:solidFill>
                <a:schemeClr val="tx1">
                  <a:lumMod val="75000"/>
                  <a:lumOff val="25000"/>
                </a:schemeClr>
              </a:solidFill>
            </a:endParaRPr>
          </a:p>
        </p:txBody>
      </p:sp>
      <p:sp>
        <p:nvSpPr>
          <p:cNvPr id="29" name="フリーフォーム: 図形 28">
            <a:extLst>
              <a:ext uri="{FF2B5EF4-FFF2-40B4-BE49-F238E27FC236}">
                <a16:creationId xmlns:a16="http://schemas.microsoft.com/office/drawing/2014/main" id="{76B7F3B8-ABAF-4F4D-8165-1FE72F06E3E7}"/>
              </a:ext>
            </a:extLst>
          </p:cNvPr>
          <p:cNvSpPr>
            <a:spLocks/>
          </p:cNvSpPr>
          <p:nvPr/>
        </p:nvSpPr>
        <p:spPr>
          <a:xfrm>
            <a:off x="517056" y="3962070"/>
            <a:ext cx="396836" cy="21804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grpSp>
        <p:nvGrpSpPr>
          <p:cNvPr id="4" name="グループ化 3">
            <a:extLst>
              <a:ext uri="{FF2B5EF4-FFF2-40B4-BE49-F238E27FC236}">
                <a16:creationId xmlns:a16="http://schemas.microsoft.com/office/drawing/2014/main" id="{E15AF643-5725-42DF-B757-E379951CFCC5}"/>
              </a:ext>
            </a:extLst>
          </p:cNvPr>
          <p:cNvGrpSpPr/>
          <p:nvPr/>
        </p:nvGrpSpPr>
        <p:grpSpPr>
          <a:xfrm>
            <a:off x="337280" y="825717"/>
            <a:ext cx="5172758" cy="3104524"/>
            <a:chOff x="515937" y="895167"/>
            <a:chExt cx="1908000" cy="2070949"/>
          </a:xfrm>
        </p:grpSpPr>
        <p:sp>
          <p:nvSpPr>
            <p:cNvPr id="45" name="楕円 55">
              <a:extLst>
                <a:ext uri="{FF2B5EF4-FFF2-40B4-BE49-F238E27FC236}">
                  <a16:creationId xmlns:a16="http://schemas.microsoft.com/office/drawing/2014/main" id="{9353F34C-C10A-491C-A291-4292FBEAE726}"/>
                </a:ext>
              </a:extLst>
            </p:cNvPr>
            <p:cNvSpPr/>
            <p:nvPr/>
          </p:nvSpPr>
          <p:spPr>
            <a:xfrm>
              <a:off x="515937" y="986116"/>
              <a:ext cx="1908000" cy="1980000"/>
            </a:xfrm>
            <a:custGeom>
              <a:avLst/>
              <a:gdLst>
                <a:gd name="connsiteX0" fmla="*/ 0 w 2376000"/>
                <a:gd name="connsiteY0" fmla="*/ 120838 h 1656000"/>
                <a:gd name="connsiteX1" fmla="*/ 120838 w 2376000"/>
                <a:gd name="connsiteY1" fmla="*/ 0 h 1656000"/>
                <a:gd name="connsiteX2" fmla="*/ 2255162 w 2376000"/>
                <a:gd name="connsiteY2" fmla="*/ 0 h 1656000"/>
                <a:gd name="connsiteX3" fmla="*/ 2376000 w 2376000"/>
                <a:gd name="connsiteY3" fmla="*/ 120838 h 1656000"/>
                <a:gd name="connsiteX4" fmla="*/ 2376000 w 2376000"/>
                <a:gd name="connsiteY4" fmla="*/ 1535162 h 1656000"/>
                <a:gd name="connsiteX5" fmla="*/ 2255162 w 2376000"/>
                <a:gd name="connsiteY5" fmla="*/ 1656000 h 1656000"/>
                <a:gd name="connsiteX6" fmla="*/ 120838 w 2376000"/>
                <a:gd name="connsiteY6" fmla="*/ 1656000 h 1656000"/>
                <a:gd name="connsiteX7" fmla="*/ 0 w 2376000"/>
                <a:gd name="connsiteY7" fmla="*/ 1535162 h 1656000"/>
                <a:gd name="connsiteX8" fmla="*/ 0 w 2376000"/>
                <a:gd name="connsiteY8" fmla="*/ 120838 h 1656000"/>
                <a:gd name="connsiteX0" fmla="*/ 0 w 2376000"/>
                <a:gd name="connsiteY0" fmla="*/ 120838 h 1656000"/>
                <a:gd name="connsiteX1" fmla="*/ 120838 w 2376000"/>
                <a:gd name="connsiteY1" fmla="*/ 0 h 1656000"/>
                <a:gd name="connsiteX2" fmla="*/ 1169740 w 2376000"/>
                <a:gd name="connsiteY2" fmla="*/ 949 h 1656000"/>
                <a:gd name="connsiteX3" fmla="*/ 2255162 w 2376000"/>
                <a:gd name="connsiteY3" fmla="*/ 0 h 1656000"/>
                <a:gd name="connsiteX4" fmla="*/ 2376000 w 2376000"/>
                <a:gd name="connsiteY4" fmla="*/ 120838 h 1656000"/>
                <a:gd name="connsiteX5" fmla="*/ 2376000 w 2376000"/>
                <a:gd name="connsiteY5" fmla="*/ 1535162 h 1656000"/>
                <a:gd name="connsiteX6" fmla="*/ 2255162 w 2376000"/>
                <a:gd name="connsiteY6" fmla="*/ 1656000 h 1656000"/>
                <a:gd name="connsiteX7" fmla="*/ 120838 w 2376000"/>
                <a:gd name="connsiteY7" fmla="*/ 1656000 h 1656000"/>
                <a:gd name="connsiteX8" fmla="*/ 0 w 2376000"/>
                <a:gd name="connsiteY8" fmla="*/ 1535162 h 1656000"/>
                <a:gd name="connsiteX9" fmla="*/ 0 w 2376000"/>
                <a:gd name="connsiteY9" fmla="*/ 120838 h 1656000"/>
                <a:gd name="connsiteX0" fmla="*/ 0 w 2376000"/>
                <a:gd name="connsiteY0" fmla="*/ 120838 h 1656000"/>
                <a:gd name="connsiteX1" fmla="*/ 120838 w 2376000"/>
                <a:gd name="connsiteY1" fmla="*/ 0 h 1656000"/>
                <a:gd name="connsiteX2" fmla="*/ 1169740 w 2376000"/>
                <a:gd name="connsiteY2" fmla="*/ 949 h 1656000"/>
                <a:gd name="connsiteX3" fmla="*/ 2255162 w 2376000"/>
                <a:gd name="connsiteY3" fmla="*/ 0 h 1656000"/>
                <a:gd name="connsiteX4" fmla="*/ 2376000 w 2376000"/>
                <a:gd name="connsiteY4" fmla="*/ 120838 h 1656000"/>
                <a:gd name="connsiteX5" fmla="*/ 2376000 w 2376000"/>
                <a:gd name="connsiteY5" fmla="*/ 1535162 h 1656000"/>
                <a:gd name="connsiteX6" fmla="*/ 2255162 w 2376000"/>
                <a:gd name="connsiteY6" fmla="*/ 1656000 h 1656000"/>
                <a:gd name="connsiteX7" fmla="*/ 120838 w 2376000"/>
                <a:gd name="connsiteY7" fmla="*/ 1656000 h 1656000"/>
                <a:gd name="connsiteX8" fmla="*/ 0 w 2376000"/>
                <a:gd name="connsiteY8" fmla="*/ 1535162 h 1656000"/>
                <a:gd name="connsiteX9" fmla="*/ 0 w 2376000"/>
                <a:gd name="connsiteY9" fmla="*/ 120838 h 1656000"/>
                <a:gd name="connsiteX0" fmla="*/ 1169740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 name="connsiteX9" fmla="*/ 1261180 w 2376000"/>
                <a:gd name="connsiteY9" fmla="*/ 92389 h 1656000"/>
                <a:gd name="connsiteX0" fmla="*/ 1169740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 name="connsiteX0" fmla="*/ 1523126 w 2376000"/>
                <a:gd name="connsiteY0" fmla="*/ 949 h 1656000"/>
                <a:gd name="connsiteX1" fmla="*/ 2255162 w 2376000"/>
                <a:gd name="connsiteY1" fmla="*/ 0 h 1656000"/>
                <a:gd name="connsiteX2" fmla="*/ 2376000 w 2376000"/>
                <a:gd name="connsiteY2" fmla="*/ 120838 h 1656000"/>
                <a:gd name="connsiteX3" fmla="*/ 2376000 w 2376000"/>
                <a:gd name="connsiteY3" fmla="*/ 1535162 h 1656000"/>
                <a:gd name="connsiteX4" fmla="*/ 2255162 w 2376000"/>
                <a:gd name="connsiteY4" fmla="*/ 1656000 h 1656000"/>
                <a:gd name="connsiteX5" fmla="*/ 120838 w 2376000"/>
                <a:gd name="connsiteY5" fmla="*/ 1656000 h 1656000"/>
                <a:gd name="connsiteX6" fmla="*/ 0 w 2376000"/>
                <a:gd name="connsiteY6" fmla="*/ 1535162 h 1656000"/>
                <a:gd name="connsiteX7" fmla="*/ 0 w 2376000"/>
                <a:gd name="connsiteY7" fmla="*/ 120838 h 1656000"/>
                <a:gd name="connsiteX8" fmla="*/ 120838 w 2376000"/>
                <a:gd name="connsiteY8"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000" h="1656000">
                  <a:moveTo>
                    <a:pt x="1523126" y="949"/>
                  </a:moveTo>
                  <a:lnTo>
                    <a:pt x="2255162" y="0"/>
                  </a:lnTo>
                  <a:cubicBezTo>
                    <a:pt x="2321899" y="0"/>
                    <a:pt x="2376000" y="54101"/>
                    <a:pt x="2376000" y="120838"/>
                  </a:cubicBezTo>
                  <a:lnTo>
                    <a:pt x="2376000" y="1535162"/>
                  </a:lnTo>
                  <a:cubicBezTo>
                    <a:pt x="2376000" y="1601899"/>
                    <a:pt x="2321899" y="1656000"/>
                    <a:pt x="2255162" y="1656000"/>
                  </a:cubicBezTo>
                  <a:lnTo>
                    <a:pt x="120838" y="1656000"/>
                  </a:lnTo>
                  <a:cubicBezTo>
                    <a:pt x="54101" y="1656000"/>
                    <a:pt x="0" y="1601899"/>
                    <a:pt x="0" y="1535162"/>
                  </a:cubicBezTo>
                  <a:lnTo>
                    <a:pt x="0" y="120838"/>
                  </a:lnTo>
                  <a:cubicBezTo>
                    <a:pt x="0" y="54101"/>
                    <a:pt x="54101" y="0"/>
                    <a:pt x="120838" y="0"/>
                  </a:cubicBezTo>
                </a:path>
              </a:pathLst>
            </a:custGeom>
            <a:solidFill>
              <a:schemeClr val="bg1"/>
            </a:solidFill>
            <a:ln cap="rnd">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 rtlCol="0" anchor="t"/>
            <a:lstStyle/>
            <a:p>
              <a:pPr algn="just">
                <a:lnSpc>
                  <a:spcPct val="120000"/>
                </a:lnSpc>
              </a:pPr>
              <a:r>
                <a:rPr lang="ja-JP" altLang="en-US" sz="1400" dirty="0">
                  <a:solidFill>
                    <a:schemeClr val="tx1">
                      <a:lumMod val="75000"/>
                      <a:lumOff val="25000"/>
                    </a:schemeClr>
                  </a:solidFill>
                </a:rPr>
                <a:t>生物を構成する最小の単位である細胞はそれぞれに個性があるため、細胞を集団ではなく、個々の細胞でとらえる</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細胞解析への注目が高まっています。また近年では、</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細胞だけでなく細胞内にある特定の成分の解析も求められています。細胞内成分の解析においては、おもに細胞を集めて破砕する手法で行われるため、</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細胞単位でサンプリングすることができず、回収できない成分も数多くありました。また、細胞の位置情報や形態情報が失われてしまうという課題もありました。</a:t>
              </a:r>
              <a:endParaRPr lang="en-US" altLang="ja-JP" sz="1400"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細胞の特性や機能を解明し、細胞が変性する理由や仕組みを研究することは、疾病の原因究明やその予防、薬効薬理の検証に非常に有効であり、創薬研究や再生医療の発展には欠かせません。</a:t>
              </a:r>
            </a:p>
            <a:p>
              <a:pPr algn="just">
                <a:lnSpc>
                  <a:spcPct val="120000"/>
                </a:lnSpc>
              </a:pPr>
              <a:endParaRPr lang="en-US" altLang="ja-JP" sz="1400" dirty="0">
                <a:solidFill>
                  <a:schemeClr val="tx1">
                    <a:lumMod val="75000"/>
                    <a:lumOff val="25000"/>
                  </a:schemeClr>
                </a:solidFill>
              </a:endParaRPr>
            </a:p>
            <a:p>
              <a:pPr algn="just">
                <a:lnSpc>
                  <a:spcPct val="120000"/>
                </a:lnSpc>
              </a:pPr>
              <a:endParaRPr lang="en-US" altLang="ja-JP" sz="1400" dirty="0">
                <a:solidFill>
                  <a:schemeClr val="tx1"/>
                </a:solidFill>
              </a:endParaRPr>
            </a:p>
          </p:txBody>
        </p:sp>
        <p:sp>
          <p:nvSpPr>
            <p:cNvPr id="46" name="フリーフォーム: 図形 45">
              <a:extLst>
                <a:ext uri="{FF2B5EF4-FFF2-40B4-BE49-F238E27FC236}">
                  <a16:creationId xmlns:a16="http://schemas.microsoft.com/office/drawing/2014/main" id="{B36C3668-4CA3-41EA-9966-799A5DB5E68F}"/>
                </a:ext>
              </a:extLst>
            </p:cNvPr>
            <p:cNvSpPr>
              <a:spLocks/>
            </p:cNvSpPr>
            <p:nvPr/>
          </p:nvSpPr>
          <p:spPr>
            <a:xfrm>
              <a:off x="648000" y="895167"/>
              <a:ext cx="151479" cy="17861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C00000"/>
                  </a:solidFill>
                  <a:effectLst>
                    <a:outerShdw blurRad="38100" dist="25400" dir="2700000" algn="tl" rotWithShape="0">
                      <a:schemeClr val="bg1">
                        <a:lumMod val="50000"/>
                        <a:alpha val="70000"/>
                      </a:schemeClr>
                    </a:outerShdw>
                  </a:effectLst>
                </a:rPr>
                <a:t>WHY</a:t>
              </a:r>
              <a:endParaRPr kumimoji="1" lang="ja-JP" altLang="en-US" sz="2000" b="1" dirty="0">
                <a:solidFill>
                  <a:srgbClr val="C00000"/>
                </a:solidFill>
                <a:effectLst>
                  <a:outerShdw blurRad="38100" dist="25400" dir="2700000" algn="tl" rotWithShape="0">
                    <a:schemeClr val="bg1">
                      <a:lumMod val="50000"/>
                      <a:alpha val="70000"/>
                    </a:schemeClr>
                  </a:outerShdw>
                </a:effectLst>
              </a:endParaRPr>
            </a:p>
          </p:txBody>
        </p:sp>
      </p:grpSp>
      <p:grpSp>
        <p:nvGrpSpPr>
          <p:cNvPr id="5" name="グループ化 4">
            <a:extLst>
              <a:ext uri="{FF2B5EF4-FFF2-40B4-BE49-F238E27FC236}">
                <a16:creationId xmlns:a16="http://schemas.microsoft.com/office/drawing/2014/main" id="{063C40B2-D5A3-47BF-9260-AF8AEBAEE0B6}"/>
              </a:ext>
            </a:extLst>
          </p:cNvPr>
          <p:cNvGrpSpPr/>
          <p:nvPr/>
        </p:nvGrpSpPr>
        <p:grpSpPr>
          <a:xfrm>
            <a:off x="5538651" y="860557"/>
            <a:ext cx="3979818" cy="3069686"/>
            <a:chOff x="2531977" y="917844"/>
            <a:chExt cx="6912000" cy="2058915"/>
          </a:xfrm>
        </p:grpSpPr>
        <p:sp>
          <p:nvSpPr>
            <p:cNvPr id="48" name="楕円 55">
              <a:extLst>
                <a:ext uri="{FF2B5EF4-FFF2-40B4-BE49-F238E27FC236}">
                  <a16:creationId xmlns:a16="http://schemas.microsoft.com/office/drawing/2014/main" id="{A15F97F6-D9DD-400C-9EA5-05AE194F6C55}"/>
                </a:ext>
              </a:extLst>
            </p:cNvPr>
            <p:cNvSpPr/>
            <p:nvPr/>
          </p:nvSpPr>
          <p:spPr>
            <a:xfrm>
              <a:off x="2531977" y="996759"/>
              <a:ext cx="6912000" cy="1980000"/>
            </a:xfrm>
            <a:custGeom>
              <a:avLst/>
              <a:gdLst>
                <a:gd name="connsiteX0" fmla="*/ 0 w 6444000"/>
                <a:gd name="connsiteY0" fmla="*/ 119320 h 1692000"/>
                <a:gd name="connsiteX1" fmla="*/ 119320 w 6444000"/>
                <a:gd name="connsiteY1" fmla="*/ 0 h 1692000"/>
                <a:gd name="connsiteX2" fmla="*/ 6324680 w 6444000"/>
                <a:gd name="connsiteY2" fmla="*/ 0 h 1692000"/>
                <a:gd name="connsiteX3" fmla="*/ 6444000 w 6444000"/>
                <a:gd name="connsiteY3" fmla="*/ 119320 h 1692000"/>
                <a:gd name="connsiteX4" fmla="*/ 6444000 w 6444000"/>
                <a:gd name="connsiteY4" fmla="*/ 1572680 h 1692000"/>
                <a:gd name="connsiteX5" fmla="*/ 6324680 w 6444000"/>
                <a:gd name="connsiteY5" fmla="*/ 1692000 h 1692000"/>
                <a:gd name="connsiteX6" fmla="*/ 119320 w 6444000"/>
                <a:gd name="connsiteY6" fmla="*/ 1692000 h 1692000"/>
                <a:gd name="connsiteX7" fmla="*/ 0 w 6444000"/>
                <a:gd name="connsiteY7" fmla="*/ 1572680 h 1692000"/>
                <a:gd name="connsiteX8" fmla="*/ 0 w 6444000"/>
                <a:gd name="connsiteY8" fmla="*/ 119320 h 1692000"/>
                <a:gd name="connsiteX0" fmla="*/ 0 w 6444000"/>
                <a:gd name="connsiteY0" fmla="*/ 119320 h 1692000"/>
                <a:gd name="connsiteX1" fmla="*/ 119320 w 6444000"/>
                <a:gd name="connsiteY1" fmla="*/ 0 h 1692000"/>
                <a:gd name="connsiteX2" fmla="*/ 1328169 w 6444000"/>
                <a:gd name="connsiteY2" fmla="*/ 1249 h 1692000"/>
                <a:gd name="connsiteX3" fmla="*/ 6324680 w 6444000"/>
                <a:gd name="connsiteY3" fmla="*/ 0 h 1692000"/>
                <a:gd name="connsiteX4" fmla="*/ 6444000 w 6444000"/>
                <a:gd name="connsiteY4" fmla="*/ 119320 h 1692000"/>
                <a:gd name="connsiteX5" fmla="*/ 6444000 w 6444000"/>
                <a:gd name="connsiteY5" fmla="*/ 1572680 h 1692000"/>
                <a:gd name="connsiteX6" fmla="*/ 6324680 w 6444000"/>
                <a:gd name="connsiteY6" fmla="*/ 1692000 h 1692000"/>
                <a:gd name="connsiteX7" fmla="*/ 119320 w 6444000"/>
                <a:gd name="connsiteY7" fmla="*/ 1692000 h 1692000"/>
                <a:gd name="connsiteX8" fmla="*/ 0 w 6444000"/>
                <a:gd name="connsiteY8" fmla="*/ 1572680 h 1692000"/>
                <a:gd name="connsiteX9" fmla="*/ 0 w 6444000"/>
                <a:gd name="connsiteY9" fmla="*/ 119320 h 1692000"/>
                <a:gd name="connsiteX0" fmla="*/ 1328169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 name="connsiteX9" fmla="*/ 1419609 w 6444000"/>
                <a:gd name="connsiteY9" fmla="*/ 92689 h 1692000"/>
                <a:gd name="connsiteX0" fmla="*/ 1328169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 name="connsiteX0" fmla="*/ 1275256 w 6444000"/>
                <a:gd name="connsiteY0" fmla="*/ 1249 h 1692000"/>
                <a:gd name="connsiteX1" fmla="*/ 6324680 w 6444000"/>
                <a:gd name="connsiteY1" fmla="*/ 0 h 1692000"/>
                <a:gd name="connsiteX2" fmla="*/ 6444000 w 6444000"/>
                <a:gd name="connsiteY2" fmla="*/ 119320 h 1692000"/>
                <a:gd name="connsiteX3" fmla="*/ 6444000 w 6444000"/>
                <a:gd name="connsiteY3" fmla="*/ 1572680 h 1692000"/>
                <a:gd name="connsiteX4" fmla="*/ 6324680 w 6444000"/>
                <a:gd name="connsiteY4" fmla="*/ 1692000 h 1692000"/>
                <a:gd name="connsiteX5" fmla="*/ 119320 w 6444000"/>
                <a:gd name="connsiteY5" fmla="*/ 1692000 h 1692000"/>
                <a:gd name="connsiteX6" fmla="*/ 0 w 6444000"/>
                <a:gd name="connsiteY6" fmla="*/ 1572680 h 1692000"/>
                <a:gd name="connsiteX7" fmla="*/ 0 w 6444000"/>
                <a:gd name="connsiteY7" fmla="*/ 119320 h 1692000"/>
                <a:gd name="connsiteX8" fmla="*/ 119320 w 6444000"/>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4000" h="1692000">
                  <a:moveTo>
                    <a:pt x="1275256" y="1249"/>
                  </a:moveTo>
                  <a:lnTo>
                    <a:pt x="6324680" y="0"/>
                  </a:lnTo>
                  <a:cubicBezTo>
                    <a:pt x="6390579" y="0"/>
                    <a:pt x="6444000" y="53421"/>
                    <a:pt x="6444000" y="119320"/>
                  </a:cubicBezTo>
                  <a:lnTo>
                    <a:pt x="6444000" y="1572680"/>
                  </a:lnTo>
                  <a:cubicBezTo>
                    <a:pt x="6444000" y="1638579"/>
                    <a:pt x="6390579" y="1692000"/>
                    <a:pt x="6324680" y="1692000"/>
                  </a:cubicBezTo>
                  <a:lnTo>
                    <a:pt x="119320" y="1692000"/>
                  </a:lnTo>
                  <a:cubicBezTo>
                    <a:pt x="53421" y="1692000"/>
                    <a:pt x="0" y="1638579"/>
                    <a:pt x="0" y="1572680"/>
                  </a:cubicBezTo>
                  <a:lnTo>
                    <a:pt x="0" y="119320"/>
                  </a:lnTo>
                  <a:cubicBezTo>
                    <a:pt x="0" y="53421"/>
                    <a:pt x="53421" y="0"/>
                    <a:pt x="119320" y="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2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は、培養中の細胞を共焦点顕微鏡で高精細に撮像し、特定の細胞や</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細胞内成分のサンプリング工程を自動で正確に実行する</a:t>
              </a:r>
              <a:r>
                <a:rPr lang="en-US" altLang="ja-JP" sz="1400" dirty="0">
                  <a:solidFill>
                    <a:schemeClr val="tx1">
                      <a:lumMod val="75000"/>
                      <a:lumOff val="25000"/>
                    </a:schemeClr>
                  </a:solidFill>
                </a:rPr>
                <a:t>Single </a:t>
              </a:r>
              <a:r>
                <a:rPr lang="en-US" altLang="ja-JP" sz="1400" dirty="0" err="1">
                  <a:solidFill>
                    <a:schemeClr val="tx1">
                      <a:lumMod val="75000"/>
                      <a:lumOff val="25000"/>
                    </a:schemeClr>
                  </a:solidFill>
                </a:rPr>
                <a:t>Cellome</a:t>
              </a:r>
              <a:r>
                <a:rPr lang="en-US" altLang="ja-JP" sz="1400" dirty="0">
                  <a:solidFill>
                    <a:schemeClr val="tx1">
                      <a:lumMod val="75000"/>
                      <a:lumOff val="25000"/>
                    </a:schemeClr>
                  </a:solidFill>
                </a:rPr>
                <a:t>™ System</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SS2000</a:t>
              </a:r>
              <a:r>
                <a:rPr lang="ja-JP" altLang="en-US" sz="1400" dirty="0">
                  <a:solidFill>
                    <a:schemeClr val="tx1">
                      <a:lumMod val="75000"/>
                      <a:lumOff val="25000"/>
                    </a:schemeClr>
                  </a:solidFill>
                </a:rPr>
                <a:t>」を開発しました。</a:t>
              </a:r>
              <a:endParaRPr lang="en-US" altLang="ja-JP" sz="1400" dirty="0">
                <a:solidFill>
                  <a:schemeClr val="tx1">
                    <a:lumMod val="75000"/>
                    <a:lumOff val="25000"/>
                  </a:schemeClr>
                </a:solidFill>
              </a:endParaRPr>
            </a:p>
            <a:p>
              <a:pPr algn="just">
                <a:lnSpc>
                  <a:spcPct val="12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細胞解析ソリューションを通じて、最先端のライフサイエンス分野の研究に貢献していきます。</a:t>
              </a:r>
            </a:p>
          </p:txBody>
        </p:sp>
        <p:sp>
          <p:nvSpPr>
            <p:cNvPr id="49" name="フリーフォーム: 図形 48">
              <a:extLst>
                <a:ext uri="{FF2B5EF4-FFF2-40B4-BE49-F238E27FC236}">
                  <a16:creationId xmlns:a16="http://schemas.microsoft.com/office/drawing/2014/main" id="{9AA985A4-5163-4380-ABB0-DFE422771D7B}"/>
                </a:ext>
              </a:extLst>
            </p:cNvPr>
            <p:cNvSpPr>
              <a:spLocks/>
            </p:cNvSpPr>
            <p:nvPr/>
          </p:nvSpPr>
          <p:spPr>
            <a:xfrm>
              <a:off x="2669733" y="917844"/>
              <a:ext cx="726846" cy="175387"/>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C00000"/>
                  </a:solidFill>
                  <a:effectLst>
                    <a:outerShdw blurRad="38100" dist="25400" dir="2700000" algn="tl" rotWithShape="0">
                      <a:schemeClr val="bg1">
                        <a:lumMod val="50000"/>
                        <a:alpha val="70000"/>
                      </a:schemeClr>
                    </a:outerShdw>
                  </a:effectLst>
                </a:rPr>
                <a:t>WHAT</a:t>
              </a:r>
              <a:endParaRPr kumimoji="1" lang="ja-JP" altLang="en-US" sz="2000" b="1" dirty="0">
                <a:solidFill>
                  <a:srgbClr val="C00000"/>
                </a:solidFill>
                <a:effectLst>
                  <a:outerShdw blurRad="38100" dist="25400" dir="2700000" algn="tl" rotWithShape="0">
                    <a:schemeClr val="bg1">
                      <a:lumMod val="50000"/>
                      <a:alpha val="70000"/>
                    </a:schemeClr>
                  </a:outerShdw>
                </a:effectLst>
              </a:endParaRPr>
            </a:p>
          </p:txBody>
        </p:sp>
        <p:sp>
          <p:nvSpPr>
            <p:cNvPr id="51" name="正方形/長方形 50">
              <a:extLst>
                <a:ext uri="{FF2B5EF4-FFF2-40B4-BE49-F238E27FC236}">
                  <a16:creationId xmlns:a16="http://schemas.microsoft.com/office/drawing/2014/main" id="{3124FE2E-D650-4D63-A8EE-439771062986}"/>
                </a:ext>
              </a:extLst>
            </p:cNvPr>
            <p:cNvSpPr/>
            <p:nvPr/>
          </p:nvSpPr>
          <p:spPr>
            <a:xfrm>
              <a:off x="7403813" y="2874342"/>
              <a:ext cx="1898045" cy="83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細胞内サンプリングのイメージ</a:t>
              </a:r>
              <a:r>
                <a:rPr lang="en-US" altLang="ja-JP" sz="700" dirty="0">
                  <a:solidFill>
                    <a:schemeClr val="tx1"/>
                  </a:solidFill>
                  <a:latin typeface="+mn-ea"/>
                </a:rPr>
                <a:t>1</a:t>
              </a:r>
            </a:p>
          </p:txBody>
        </p:sp>
      </p:grpSp>
      <p:pic>
        <p:nvPicPr>
          <p:cNvPr id="8" name="図 7">
            <a:extLst>
              <a:ext uri="{FF2B5EF4-FFF2-40B4-BE49-F238E27FC236}">
                <a16:creationId xmlns:a16="http://schemas.microsoft.com/office/drawing/2014/main" id="{1EFD99A7-1F60-CED9-D3A8-8D809F919511}"/>
              </a:ext>
            </a:extLst>
          </p:cNvPr>
          <p:cNvPicPr>
            <a:picLocks noChangeAspect="1"/>
          </p:cNvPicPr>
          <p:nvPr/>
        </p:nvPicPr>
        <p:blipFill>
          <a:blip r:embed="rId6"/>
          <a:stretch>
            <a:fillRect/>
          </a:stretch>
        </p:blipFill>
        <p:spPr>
          <a:xfrm>
            <a:off x="6699382" y="2898605"/>
            <a:ext cx="1562565" cy="878942"/>
          </a:xfrm>
          <a:prstGeom prst="rect">
            <a:avLst/>
          </a:prstGeom>
        </p:spPr>
      </p:pic>
    </p:spTree>
    <p:extLst>
      <p:ext uri="{BB962C8B-B14F-4D97-AF65-F5344CB8AC3E}">
        <p14:creationId xmlns:p14="http://schemas.microsoft.com/office/powerpoint/2010/main" val="399905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16</a:t>
            </a:r>
            <a:r>
              <a:rPr kumimoji="1" lang="en-US" altLang="ja-JP" dirty="0"/>
              <a:t> </a:t>
            </a:r>
            <a:r>
              <a:rPr kumimoji="1" lang="ja-JP" altLang="en-US" dirty="0"/>
              <a:t>セネガルの安全な水の供給改善に貢献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grpSp>
        <p:nvGrpSpPr>
          <p:cNvPr id="13" name="グループ化 12">
            <a:extLst>
              <a:ext uri="{FF2B5EF4-FFF2-40B4-BE49-F238E27FC236}">
                <a16:creationId xmlns:a16="http://schemas.microsoft.com/office/drawing/2014/main" id="{E3FB0B08-A1D5-4E8B-B34E-386AE907667F}"/>
              </a:ext>
            </a:extLst>
          </p:cNvPr>
          <p:cNvGrpSpPr/>
          <p:nvPr/>
        </p:nvGrpSpPr>
        <p:grpSpPr>
          <a:xfrm>
            <a:off x="9793438" y="1024769"/>
            <a:ext cx="1525835" cy="1668900"/>
            <a:chOff x="10154825" y="1024769"/>
            <a:chExt cx="1525835" cy="1668900"/>
          </a:xfrm>
        </p:grpSpPr>
        <p:sp>
          <p:nvSpPr>
            <p:cNvPr id="31" name="正方形/長方形 30">
              <a:extLst>
                <a:ext uri="{FF2B5EF4-FFF2-40B4-BE49-F238E27FC236}">
                  <a16:creationId xmlns:a16="http://schemas.microsoft.com/office/drawing/2014/main" id="{A13710EF-B459-4EF3-B8C7-0EC823BC650C}"/>
                </a:ext>
              </a:extLst>
            </p:cNvPr>
            <p:cNvSpPr/>
            <p:nvPr/>
          </p:nvSpPr>
          <p:spPr>
            <a:xfrm>
              <a:off x="10159755" y="1024769"/>
              <a:ext cx="1515974"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安全と健康</a:t>
              </a:r>
              <a:endParaRPr kumimoji="1" lang="en-US" altLang="ja-JP" sz="1400" b="1" dirty="0">
                <a:solidFill>
                  <a:schemeClr val="tx1">
                    <a:lumMod val="75000"/>
                    <a:lumOff val="25000"/>
                  </a:schemeClr>
                </a:solidFill>
              </a:endParaRPr>
            </a:p>
            <a:p>
              <a:pPr algn="ctr"/>
              <a:r>
                <a:rPr kumimoji="1" lang="ja-JP" altLang="en-US" sz="1400" b="1" dirty="0">
                  <a:solidFill>
                    <a:schemeClr val="tx1">
                      <a:lumMod val="75000"/>
                      <a:lumOff val="25000"/>
                    </a:schemeClr>
                  </a:solidFill>
                </a:rPr>
                <a:t>の向上</a:t>
              </a:r>
            </a:p>
            <a:p>
              <a:pPr algn="ctr">
                <a:spcBef>
                  <a:spcPts val="4200"/>
                </a:spcBef>
              </a:pPr>
              <a:r>
                <a:rPr kumimoji="1" lang="ja-JP" altLang="en-US" sz="1200" dirty="0">
                  <a:solidFill>
                    <a:schemeClr val="tx1">
                      <a:lumMod val="75000"/>
                      <a:lumOff val="25000"/>
                    </a:schemeClr>
                  </a:solidFill>
                </a:rPr>
                <a:t>ライフイノベーションの</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推進とプラント、</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地域社会の安全向上</a:t>
              </a:r>
            </a:p>
          </p:txBody>
        </p:sp>
        <p:grpSp>
          <p:nvGrpSpPr>
            <p:cNvPr id="32" name="グループ化 31">
              <a:extLst>
                <a:ext uri="{FF2B5EF4-FFF2-40B4-BE49-F238E27FC236}">
                  <a16:creationId xmlns:a16="http://schemas.microsoft.com/office/drawing/2014/main" id="{B072893E-E9EB-494E-939A-323ADD23982E}"/>
                </a:ext>
              </a:extLst>
            </p:cNvPr>
            <p:cNvGrpSpPr/>
            <p:nvPr/>
          </p:nvGrpSpPr>
          <p:grpSpPr>
            <a:xfrm>
              <a:off x="10154825" y="1588201"/>
              <a:ext cx="1525835" cy="360000"/>
              <a:chOff x="1687346" y="4012826"/>
              <a:chExt cx="1525835" cy="360000"/>
            </a:xfrm>
          </p:grpSpPr>
          <p:pic>
            <p:nvPicPr>
              <p:cNvPr id="34" name="図 33" descr="アイコン が含まれている画像&#10;&#10;自動的に生成された説明">
                <a:extLst>
                  <a:ext uri="{FF2B5EF4-FFF2-40B4-BE49-F238E27FC236}">
                    <a16:creationId xmlns:a16="http://schemas.microsoft.com/office/drawing/2014/main" id="{142A493D-E2B7-4D48-8C8C-E3899514C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3181" y="4012826"/>
                <a:ext cx="360000" cy="360000"/>
              </a:xfrm>
              <a:prstGeom prst="rect">
                <a:avLst/>
              </a:prstGeom>
              <a:ln>
                <a:noFill/>
              </a:ln>
            </p:spPr>
          </p:pic>
          <p:pic>
            <p:nvPicPr>
              <p:cNvPr id="35" name="図 34" descr="アイコン&#10;&#10;中程度の精度で自動的に生成された説明">
                <a:extLst>
                  <a:ext uri="{FF2B5EF4-FFF2-40B4-BE49-F238E27FC236}">
                    <a16:creationId xmlns:a16="http://schemas.microsoft.com/office/drawing/2014/main" id="{93B84733-844E-4673-8F54-C29E3F73B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7346" y="4012826"/>
                <a:ext cx="360000" cy="360000"/>
              </a:xfrm>
              <a:prstGeom prst="rect">
                <a:avLst/>
              </a:prstGeom>
              <a:ln>
                <a:noFill/>
              </a:ln>
            </p:spPr>
          </p:pic>
          <p:pic>
            <p:nvPicPr>
              <p:cNvPr id="36" name="図 35" descr="図形 が含まれている画像&#10;&#10;自動的に生成された説明">
                <a:extLst>
                  <a:ext uri="{FF2B5EF4-FFF2-40B4-BE49-F238E27FC236}">
                    <a16:creationId xmlns:a16="http://schemas.microsoft.com/office/drawing/2014/main" id="{9ED5D94D-3829-4B7C-9471-75A544ECC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5958" y="4012826"/>
                <a:ext cx="360000" cy="360000"/>
              </a:xfrm>
              <a:prstGeom prst="rect">
                <a:avLst/>
              </a:prstGeom>
              <a:ln>
                <a:noFill/>
              </a:ln>
            </p:spPr>
          </p:pic>
          <p:pic>
            <p:nvPicPr>
              <p:cNvPr id="37" name="図 36" descr="アイコン が含まれている画像&#10;&#10;自動的に生成された説明">
                <a:extLst>
                  <a:ext uri="{FF2B5EF4-FFF2-40B4-BE49-F238E27FC236}">
                    <a16:creationId xmlns:a16="http://schemas.microsoft.com/office/drawing/2014/main" id="{45B9F640-ECF7-44FE-A239-B2492D1C6F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4570" y="4012826"/>
                <a:ext cx="360000" cy="360000"/>
              </a:xfrm>
              <a:prstGeom prst="rect">
                <a:avLst/>
              </a:prstGeom>
              <a:ln>
                <a:noFill/>
              </a:ln>
            </p:spPr>
          </p:pic>
        </p:grpSp>
      </p:grpSp>
      <p:sp>
        <p:nvSpPr>
          <p:cNvPr id="20" name="楕円 55">
            <a:extLst>
              <a:ext uri="{FF2B5EF4-FFF2-40B4-BE49-F238E27FC236}">
                <a16:creationId xmlns:a16="http://schemas.microsoft.com/office/drawing/2014/main" id="{E3F41051-32BF-433A-A7D3-93E59F737DE7}"/>
              </a:ext>
            </a:extLst>
          </p:cNvPr>
          <p:cNvSpPr/>
          <p:nvPr/>
        </p:nvSpPr>
        <p:spPr>
          <a:xfrm>
            <a:off x="617799" y="1248508"/>
            <a:ext cx="4868601" cy="2095227"/>
          </a:xfrm>
          <a:custGeom>
            <a:avLst/>
            <a:gdLst>
              <a:gd name="connsiteX0" fmla="*/ 0 w 9288000"/>
              <a:gd name="connsiteY0" fmla="*/ 105517 h 2016000"/>
              <a:gd name="connsiteX1" fmla="*/ 105517 w 9288000"/>
              <a:gd name="connsiteY1" fmla="*/ 0 h 2016000"/>
              <a:gd name="connsiteX2" fmla="*/ 9182483 w 9288000"/>
              <a:gd name="connsiteY2" fmla="*/ 0 h 2016000"/>
              <a:gd name="connsiteX3" fmla="*/ 9288000 w 9288000"/>
              <a:gd name="connsiteY3" fmla="*/ 105517 h 2016000"/>
              <a:gd name="connsiteX4" fmla="*/ 9288000 w 9288000"/>
              <a:gd name="connsiteY4" fmla="*/ 1910483 h 2016000"/>
              <a:gd name="connsiteX5" fmla="*/ 9182483 w 9288000"/>
              <a:gd name="connsiteY5" fmla="*/ 2016000 h 2016000"/>
              <a:gd name="connsiteX6" fmla="*/ 105517 w 9288000"/>
              <a:gd name="connsiteY6" fmla="*/ 2016000 h 2016000"/>
              <a:gd name="connsiteX7" fmla="*/ 0 w 9288000"/>
              <a:gd name="connsiteY7" fmla="*/ 1910483 h 2016000"/>
              <a:gd name="connsiteX8" fmla="*/ 0 w 9288000"/>
              <a:gd name="connsiteY8" fmla="*/ 105517 h 2016000"/>
              <a:gd name="connsiteX0" fmla="*/ 0 w 9288000"/>
              <a:gd name="connsiteY0" fmla="*/ 105517 h 2016000"/>
              <a:gd name="connsiteX1" fmla="*/ 105517 w 9288000"/>
              <a:gd name="connsiteY1" fmla="*/ 0 h 2016000"/>
              <a:gd name="connsiteX2" fmla="*/ 1181101 w 9288000"/>
              <a:gd name="connsiteY2" fmla="*/ 756 h 2016000"/>
              <a:gd name="connsiteX3" fmla="*/ 9182483 w 9288000"/>
              <a:gd name="connsiteY3" fmla="*/ 0 h 2016000"/>
              <a:gd name="connsiteX4" fmla="*/ 9288000 w 9288000"/>
              <a:gd name="connsiteY4" fmla="*/ 105517 h 2016000"/>
              <a:gd name="connsiteX5" fmla="*/ 9288000 w 9288000"/>
              <a:gd name="connsiteY5" fmla="*/ 1910483 h 2016000"/>
              <a:gd name="connsiteX6" fmla="*/ 9182483 w 9288000"/>
              <a:gd name="connsiteY6" fmla="*/ 2016000 h 2016000"/>
              <a:gd name="connsiteX7" fmla="*/ 105517 w 9288000"/>
              <a:gd name="connsiteY7" fmla="*/ 2016000 h 2016000"/>
              <a:gd name="connsiteX8" fmla="*/ 0 w 9288000"/>
              <a:gd name="connsiteY8" fmla="*/ 1910483 h 2016000"/>
              <a:gd name="connsiteX9" fmla="*/ 0 w 9288000"/>
              <a:gd name="connsiteY9" fmla="*/ 105517 h 2016000"/>
              <a:gd name="connsiteX0" fmla="*/ 1181101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9" fmla="*/ 1272541 w 9288000"/>
              <a:gd name="connsiteY9" fmla="*/ 92196 h 2016000"/>
              <a:gd name="connsiteX0" fmla="*/ 1181101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0" fmla="*/ 1200782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 name="connsiteX0" fmla="*/ 1227024 w 9288000"/>
              <a:gd name="connsiteY0" fmla="*/ 756 h 2016000"/>
              <a:gd name="connsiteX1" fmla="*/ 9182483 w 9288000"/>
              <a:gd name="connsiteY1" fmla="*/ 0 h 2016000"/>
              <a:gd name="connsiteX2" fmla="*/ 9288000 w 9288000"/>
              <a:gd name="connsiteY2" fmla="*/ 105517 h 2016000"/>
              <a:gd name="connsiteX3" fmla="*/ 9288000 w 9288000"/>
              <a:gd name="connsiteY3" fmla="*/ 1910483 h 2016000"/>
              <a:gd name="connsiteX4" fmla="*/ 9182483 w 9288000"/>
              <a:gd name="connsiteY4" fmla="*/ 2016000 h 2016000"/>
              <a:gd name="connsiteX5" fmla="*/ 105517 w 9288000"/>
              <a:gd name="connsiteY5" fmla="*/ 2016000 h 2016000"/>
              <a:gd name="connsiteX6" fmla="*/ 0 w 9288000"/>
              <a:gd name="connsiteY6" fmla="*/ 1910483 h 2016000"/>
              <a:gd name="connsiteX7" fmla="*/ 0 w 9288000"/>
              <a:gd name="connsiteY7" fmla="*/ 105517 h 2016000"/>
              <a:gd name="connsiteX8" fmla="*/ 105517 w 9288000"/>
              <a:gd name="connsiteY8" fmla="*/ 0 h 2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8000" h="2016000">
                <a:moveTo>
                  <a:pt x="1227024" y="756"/>
                </a:moveTo>
                <a:lnTo>
                  <a:pt x="9182483" y="0"/>
                </a:lnTo>
                <a:cubicBezTo>
                  <a:pt x="9240758" y="0"/>
                  <a:pt x="9288000" y="47242"/>
                  <a:pt x="9288000" y="105517"/>
                </a:cubicBezTo>
                <a:lnTo>
                  <a:pt x="9288000" y="1910483"/>
                </a:lnTo>
                <a:cubicBezTo>
                  <a:pt x="9288000" y="1968758"/>
                  <a:pt x="9240758" y="2016000"/>
                  <a:pt x="9182483" y="2016000"/>
                </a:cubicBezTo>
                <a:lnTo>
                  <a:pt x="105517" y="2016000"/>
                </a:lnTo>
                <a:cubicBezTo>
                  <a:pt x="47242" y="2016000"/>
                  <a:pt x="0" y="1968758"/>
                  <a:pt x="0" y="1910483"/>
                </a:cubicBezTo>
                <a:lnTo>
                  <a:pt x="0" y="105517"/>
                </a:lnTo>
                <a:cubicBezTo>
                  <a:pt x="0" y="47242"/>
                  <a:pt x="47242" y="0"/>
                  <a:pt x="105517" y="0"/>
                </a:cubicBezTo>
              </a:path>
            </a:pathLst>
          </a:custGeom>
          <a:solidFill>
            <a:schemeClr val="bg1"/>
          </a:solidFill>
          <a:ln cap="rnd">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ja-JP" altLang="en-US" sz="1400" dirty="0">
                <a:solidFill>
                  <a:schemeClr val="tx1">
                    <a:lumMod val="75000"/>
                    <a:lumOff val="25000"/>
                  </a:schemeClr>
                </a:solidFill>
              </a:rPr>
              <a:t>セネガルの産業活動の約</a:t>
            </a:r>
            <a:r>
              <a:rPr lang="en-US" altLang="ja-JP" sz="1400" dirty="0">
                <a:solidFill>
                  <a:schemeClr val="tx1">
                    <a:lumMod val="75000"/>
                    <a:lumOff val="25000"/>
                  </a:schemeClr>
                </a:solidFill>
              </a:rPr>
              <a:t>8</a:t>
            </a:r>
            <a:r>
              <a:rPr lang="ja-JP" altLang="en-US" sz="1400" dirty="0">
                <a:solidFill>
                  <a:schemeClr val="tx1">
                    <a:lumMod val="75000"/>
                    <a:lumOff val="25000"/>
                  </a:schemeClr>
                </a:solidFill>
              </a:rPr>
              <a:t>割が集積するダカール州は、近年、人口が急増しており、生活で使える安全な水の供給能力の向上が課題となっています。特にダカール州の中心地では、配水管の約</a:t>
            </a:r>
            <a:r>
              <a:rPr lang="en-US" altLang="ja-JP" sz="1400" dirty="0">
                <a:solidFill>
                  <a:schemeClr val="tx1">
                    <a:lumMod val="75000"/>
                    <a:lumOff val="25000"/>
                  </a:schemeClr>
                </a:solidFill>
              </a:rPr>
              <a:t>4</a:t>
            </a:r>
            <a:r>
              <a:rPr lang="ja-JP" altLang="en-US" sz="1400" dirty="0">
                <a:solidFill>
                  <a:schemeClr val="tx1">
                    <a:lumMod val="75000"/>
                    <a:lumOff val="25000"/>
                  </a:schemeClr>
                </a:solidFill>
              </a:rPr>
              <a:t>割が施工後</a:t>
            </a:r>
            <a:r>
              <a:rPr lang="en-US" altLang="ja-JP" sz="1400" dirty="0">
                <a:solidFill>
                  <a:schemeClr val="tx1">
                    <a:lumMod val="75000"/>
                    <a:lumOff val="25000"/>
                  </a:schemeClr>
                </a:solidFill>
              </a:rPr>
              <a:t>40</a:t>
            </a:r>
            <a:r>
              <a:rPr lang="ja-JP" altLang="en-US" sz="1400" dirty="0">
                <a:solidFill>
                  <a:schemeClr val="tx1">
                    <a:lumMod val="75000"/>
                    <a:lumOff val="25000"/>
                  </a:schemeClr>
                </a:solidFill>
              </a:rPr>
              <a:t>年以上経過しており、配水管からの漏水や盗水により料金徴収ができない水の割合（無収水率）が約</a:t>
            </a:r>
            <a:r>
              <a:rPr lang="en-US" altLang="ja-JP" sz="1400" dirty="0">
                <a:solidFill>
                  <a:schemeClr val="tx1">
                    <a:lumMod val="75000"/>
                    <a:lumOff val="25000"/>
                  </a:schemeClr>
                </a:solidFill>
              </a:rPr>
              <a:t>27</a:t>
            </a:r>
            <a:r>
              <a:rPr lang="ja-JP" altLang="en-US" sz="1400" dirty="0">
                <a:solidFill>
                  <a:schemeClr val="tx1">
                    <a:lumMod val="75000"/>
                    <a:lumOff val="25000"/>
                  </a:schemeClr>
                </a:solidFill>
              </a:rPr>
              <a:t>％とダカール州内でも最も高く、水源開発と併せて漏水の削減などの配水能力の向上が求められています。</a:t>
            </a:r>
          </a:p>
          <a:p>
            <a:pPr>
              <a:lnSpc>
                <a:spcPct val="110000"/>
              </a:lnSpc>
            </a:pPr>
            <a:endParaRPr lang="ja-JP" altLang="en-US" sz="1400" dirty="0">
              <a:solidFill>
                <a:schemeClr val="tx1">
                  <a:lumMod val="75000"/>
                  <a:lumOff val="25000"/>
                </a:schemeClr>
              </a:solidFill>
            </a:endParaRPr>
          </a:p>
        </p:txBody>
      </p:sp>
      <p:sp>
        <p:nvSpPr>
          <p:cNvPr id="28" name="フリーフォーム: 図形 27">
            <a:extLst>
              <a:ext uri="{FF2B5EF4-FFF2-40B4-BE49-F238E27FC236}">
                <a16:creationId xmlns:a16="http://schemas.microsoft.com/office/drawing/2014/main" id="{CE96D4A2-C12B-4E27-8C50-BA88C9B6949F}"/>
              </a:ext>
            </a:extLst>
          </p:cNvPr>
          <p:cNvSpPr>
            <a:spLocks/>
          </p:cNvSpPr>
          <p:nvPr/>
        </p:nvSpPr>
        <p:spPr>
          <a:xfrm>
            <a:off x="806786" y="1101475"/>
            <a:ext cx="321623" cy="24187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sp>
        <p:nvSpPr>
          <p:cNvPr id="26" name="楕円 55">
            <a:extLst>
              <a:ext uri="{FF2B5EF4-FFF2-40B4-BE49-F238E27FC236}">
                <a16:creationId xmlns:a16="http://schemas.microsoft.com/office/drawing/2014/main" id="{2B662488-73AA-4CE7-B2D7-F06F92626C8B}"/>
              </a:ext>
            </a:extLst>
          </p:cNvPr>
          <p:cNvSpPr/>
          <p:nvPr/>
        </p:nvSpPr>
        <p:spPr>
          <a:xfrm>
            <a:off x="617799" y="3653099"/>
            <a:ext cx="10592393" cy="2259262"/>
          </a:xfrm>
          <a:custGeom>
            <a:avLst/>
            <a:gdLst>
              <a:gd name="connsiteX0" fmla="*/ 0 w 5995040"/>
              <a:gd name="connsiteY0" fmla="*/ 109878 h 2736000"/>
              <a:gd name="connsiteX1" fmla="*/ 109878 w 5995040"/>
              <a:gd name="connsiteY1" fmla="*/ 0 h 2736000"/>
              <a:gd name="connsiteX2" fmla="*/ 5885162 w 5995040"/>
              <a:gd name="connsiteY2" fmla="*/ 0 h 2736000"/>
              <a:gd name="connsiteX3" fmla="*/ 5995040 w 5995040"/>
              <a:gd name="connsiteY3" fmla="*/ 109878 h 2736000"/>
              <a:gd name="connsiteX4" fmla="*/ 5995040 w 5995040"/>
              <a:gd name="connsiteY4" fmla="*/ 2626122 h 2736000"/>
              <a:gd name="connsiteX5" fmla="*/ 5885162 w 5995040"/>
              <a:gd name="connsiteY5" fmla="*/ 2736000 h 2736000"/>
              <a:gd name="connsiteX6" fmla="*/ 109878 w 5995040"/>
              <a:gd name="connsiteY6" fmla="*/ 2736000 h 2736000"/>
              <a:gd name="connsiteX7" fmla="*/ 0 w 5995040"/>
              <a:gd name="connsiteY7" fmla="*/ 2626122 h 2736000"/>
              <a:gd name="connsiteX8" fmla="*/ 0 w 5995040"/>
              <a:gd name="connsiteY8" fmla="*/ 109878 h 2736000"/>
              <a:gd name="connsiteX0" fmla="*/ 0 w 5995040"/>
              <a:gd name="connsiteY0" fmla="*/ 109878 h 2736000"/>
              <a:gd name="connsiteX1" fmla="*/ 109878 w 5995040"/>
              <a:gd name="connsiteY1" fmla="*/ 0 h 2736000"/>
              <a:gd name="connsiteX2" fmla="*/ 1199202 w 5995040"/>
              <a:gd name="connsiteY2" fmla="*/ 62 h 2736000"/>
              <a:gd name="connsiteX3" fmla="*/ 5885162 w 5995040"/>
              <a:gd name="connsiteY3" fmla="*/ 0 h 2736000"/>
              <a:gd name="connsiteX4" fmla="*/ 5995040 w 5995040"/>
              <a:gd name="connsiteY4" fmla="*/ 109878 h 2736000"/>
              <a:gd name="connsiteX5" fmla="*/ 5995040 w 5995040"/>
              <a:gd name="connsiteY5" fmla="*/ 2626122 h 2736000"/>
              <a:gd name="connsiteX6" fmla="*/ 5885162 w 5995040"/>
              <a:gd name="connsiteY6" fmla="*/ 2736000 h 2736000"/>
              <a:gd name="connsiteX7" fmla="*/ 109878 w 5995040"/>
              <a:gd name="connsiteY7" fmla="*/ 2736000 h 2736000"/>
              <a:gd name="connsiteX8" fmla="*/ 0 w 5995040"/>
              <a:gd name="connsiteY8" fmla="*/ 2626122 h 2736000"/>
              <a:gd name="connsiteX9" fmla="*/ 0 w 5995040"/>
              <a:gd name="connsiteY9" fmla="*/ 109878 h 2736000"/>
              <a:gd name="connsiteX0" fmla="*/ 1199202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 name="connsiteX9" fmla="*/ 1290642 w 5995040"/>
              <a:gd name="connsiteY9" fmla="*/ 91502 h 2736000"/>
              <a:gd name="connsiteX0" fmla="*/ 1199202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 name="connsiteX0" fmla="*/ 1169197 w 5995040"/>
              <a:gd name="connsiteY0" fmla="*/ 62 h 2736000"/>
              <a:gd name="connsiteX1" fmla="*/ 5885162 w 5995040"/>
              <a:gd name="connsiteY1" fmla="*/ 0 h 2736000"/>
              <a:gd name="connsiteX2" fmla="*/ 5995040 w 5995040"/>
              <a:gd name="connsiteY2" fmla="*/ 109878 h 2736000"/>
              <a:gd name="connsiteX3" fmla="*/ 5995040 w 5995040"/>
              <a:gd name="connsiteY3" fmla="*/ 2626122 h 2736000"/>
              <a:gd name="connsiteX4" fmla="*/ 5885162 w 5995040"/>
              <a:gd name="connsiteY4" fmla="*/ 2736000 h 2736000"/>
              <a:gd name="connsiteX5" fmla="*/ 109878 w 5995040"/>
              <a:gd name="connsiteY5" fmla="*/ 2736000 h 2736000"/>
              <a:gd name="connsiteX6" fmla="*/ 0 w 5995040"/>
              <a:gd name="connsiteY6" fmla="*/ 2626122 h 2736000"/>
              <a:gd name="connsiteX7" fmla="*/ 0 w 5995040"/>
              <a:gd name="connsiteY7" fmla="*/ 109878 h 2736000"/>
              <a:gd name="connsiteX8" fmla="*/ 109878 w 5995040"/>
              <a:gd name="connsiteY8" fmla="*/ 0 h 27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5040" h="2736000">
                <a:moveTo>
                  <a:pt x="1169197" y="62"/>
                </a:moveTo>
                <a:lnTo>
                  <a:pt x="5885162" y="0"/>
                </a:lnTo>
                <a:cubicBezTo>
                  <a:pt x="5945846" y="0"/>
                  <a:pt x="5995040" y="49194"/>
                  <a:pt x="5995040" y="109878"/>
                </a:cubicBezTo>
                <a:lnTo>
                  <a:pt x="5995040" y="2626122"/>
                </a:lnTo>
                <a:cubicBezTo>
                  <a:pt x="5995040" y="2686806"/>
                  <a:pt x="5945846" y="2736000"/>
                  <a:pt x="5885162" y="2736000"/>
                </a:cubicBezTo>
                <a:lnTo>
                  <a:pt x="109878" y="2736000"/>
                </a:lnTo>
                <a:cubicBezTo>
                  <a:pt x="49194" y="2736000"/>
                  <a:pt x="0" y="2686806"/>
                  <a:pt x="0" y="2626122"/>
                </a:cubicBezTo>
                <a:lnTo>
                  <a:pt x="0" y="109878"/>
                </a:lnTo>
                <a:cubicBezTo>
                  <a:pt x="0" y="49194"/>
                  <a:pt x="49194" y="0"/>
                  <a:pt x="109878" y="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5400000" rtlCol="0" anchor="t"/>
          <a:lstStyle/>
          <a:p>
            <a:pPr algn="just">
              <a:lnSpc>
                <a:spcPct val="110000"/>
              </a:lnSpc>
            </a:pPr>
            <a:r>
              <a:rPr lang="ja-JP" altLang="en-US" sz="1400" dirty="0">
                <a:solidFill>
                  <a:schemeClr val="tx1">
                    <a:lumMod val="75000"/>
                    <a:lumOff val="25000"/>
                  </a:schemeClr>
                </a:solidFill>
              </a:rPr>
              <a:t>配水管理システム、漏水管理システムを構築し、システムや維持管理方法のトレーニングなどにより、効率的な稼働と人的育成も行います。これにより、無収水率の大幅低減や、約</a:t>
            </a:r>
            <a:r>
              <a:rPr lang="en-US" altLang="ja-JP" sz="1400" dirty="0">
                <a:solidFill>
                  <a:schemeClr val="tx1">
                    <a:lumMod val="75000"/>
                    <a:lumOff val="25000"/>
                  </a:schemeClr>
                </a:solidFill>
              </a:rPr>
              <a:t>7</a:t>
            </a:r>
            <a:r>
              <a:rPr lang="ja-JP" altLang="en-US" sz="1400" dirty="0">
                <a:solidFill>
                  <a:schemeClr val="tx1">
                    <a:lumMod val="75000"/>
                    <a:lumOff val="25000"/>
                  </a:schemeClr>
                </a:solidFill>
              </a:rPr>
              <a:t>割だった</a:t>
            </a:r>
            <a:r>
              <a:rPr lang="en-US" altLang="ja-JP" sz="1400" dirty="0">
                <a:solidFill>
                  <a:schemeClr val="tx1">
                    <a:lumMod val="75000"/>
                    <a:lumOff val="25000"/>
                  </a:schemeClr>
                </a:solidFill>
              </a:rPr>
              <a:t>24</a:t>
            </a:r>
            <a:r>
              <a:rPr lang="ja-JP" altLang="en-US" sz="1400" dirty="0">
                <a:solidFill>
                  <a:schemeClr val="tx1">
                    <a:lumMod val="75000"/>
                    <a:lumOff val="25000"/>
                  </a:schemeClr>
                </a:solidFill>
              </a:rPr>
              <a:t>時間給水率の</a:t>
            </a:r>
            <a:r>
              <a:rPr lang="en-US" altLang="ja-JP" sz="1400" dirty="0">
                <a:solidFill>
                  <a:schemeClr val="tx1">
                    <a:lumMod val="75000"/>
                    <a:lumOff val="25000"/>
                  </a:schemeClr>
                </a:solidFill>
              </a:rPr>
              <a:t>100</a:t>
            </a:r>
            <a:r>
              <a:rPr lang="ja-JP" altLang="en-US" sz="1400" dirty="0">
                <a:solidFill>
                  <a:schemeClr val="tx1">
                    <a:lumMod val="75000"/>
                    <a:lumOff val="25000"/>
                  </a:schemeClr>
                </a:solidFill>
              </a:rPr>
              <a:t>パーセント達成などに貢献していきます。</a:t>
            </a:r>
            <a:endParaRPr lang="en-US" altLang="ja-JP" sz="1400" dirty="0">
              <a:solidFill>
                <a:schemeClr val="tx1">
                  <a:lumMod val="75000"/>
                  <a:lumOff val="25000"/>
                </a:schemeClr>
              </a:solidFill>
            </a:endParaRPr>
          </a:p>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は、日本の上下水道分野での豊富な実績とノウハウを生かして、今後も新興国、開発途上国の配水管網や安全な水へのアクセスを改善します。</a:t>
            </a:r>
            <a:endParaRPr lang="ja-JP" altLang="en-US" sz="1400" u="sng" dirty="0">
              <a:solidFill>
                <a:schemeClr val="tx1">
                  <a:lumMod val="75000"/>
                  <a:lumOff val="25000"/>
                </a:schemeClr>
              </a:solidFill>
            </a:endParaRPr>
          </a:p>
          <a:p>
            <a:pPr algn="just">
              <a:lnSpc>
                <a:spcPct val="110000"/>
              </a:lnSpc>
            </a:pPr>
            <a:endParaRPr lang="ja-JP" altLang="en-US" sz="1400" dirty="0">
              <a:solidFill>
                <a:schemeClr val="tx1">
                  <a:lumMod val="75000"/>
                  <a:lumOff val="25000"/>
                </a:schemeClr>
              </a:solidFill>
            </a:endParaRP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820996" y="3514265"/>
            <a:ext cx="321624" cy="28328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sp>
        <p:nvSpPr>
          <p:cNvPr id="41" name="正方形/長方形 40">
            <a:extLst>
              <a:ext uri="{FF2B5EF4-FFF2-40B4-BE49-F238E27FC236}">
                <a16:creationId xmlns:a16="http://schemas.microsoft.com/office/drawing/2014/main" id="{9432F73D-1CAD-4FF2-AE80-722D630A89E0}"/>
              </a:ext>
            </a:extLst>
          </p:cNvPr>
          <p:cNvSpPr/>
          <p:nvPr/>
        </p:nvSpPr>
        <p:spPr>
          <a:xfrm>
            <a:off x="7673590" y="5675707"/>
            <a:ext cx="1837034" cy="99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配水管理システムと測定設備のイメージ</a:t>
            </a:r>
          </a:p>
        </p:txBody>
      </p:sp>
      <p:sp>
        <p:nvSpPr>
          <p:cNvPr id="18" name="楕円 55">
            <a:extLst>
              <a:ext uri="{FF2B5EF4-FFF2-40B4-BE49-F238E27FC236}">
                <a16:creationId xmlns:a16="http://schemas.microsoft.com/office/drawing/2014/main" id="{FC3568D6-5BCE-4148-861B-6D45E5D21B7C}"/>
              </a:ext>
            </a:extLst>
          </p:cNvPr>
          <p:cNvSpPr/>
          <p:nvPr/>
        </p:nvSpPr>
        <p:spPr>
          <a:xfrm>
            <a:off x="5675387" y="1211782"/>
            <a:ext cx="3751641" cy="2095227"/>
          </a:xfrm>
          <a:custGeom>
            <a:avLst/>
            <a:gdLst>
              <a:gd name="connsiteX0" fmla="*/ 0 w 5040000"/>
              <a:gd name="connsiteY0" fmla="*/ 103503 h 2736000"/>
              <a:gd name="connsiteX1" fmla="*/ 103503 w 5040000"/>
              <a:gd name="connsiteY1" fmla="*/ 0 h 2736000"/>
              <a:gd name="connsiteX2" fmla="*/ 4936497 w 5040000"/>
              <a:gd name="connsiteY2" fmla="*/ 0 h 2736000"/>
              <a:gd name="connsiteX3" fmla="*/ 5040000 w 5040000"/>
              <a:gd name="connsiteY3" fmla="*/ 103503 h 2736000"/>
              <a:gd name="connsiteX4" fmla="*/ 5040000 w 5040000"/>
              <a:gd name="connsiteY4" fmla="*/ 2632497 h 2736000"/>
              <a:gd name="connsiteX5" fmla="*/ 4936497 w 5040000"/>
              <a:gd name="connsiteY5" fmla="*/ 2736000 h 2736000"/>
              <a:gd name="connsiteX6" fmla="*/ 103503 w 5040000"/>
              <a:gd name="connsiteY6" fmla="*/ 2736000 h 2736000"/>
              <a:gd name="connsiteX7" fmla="*/ 0 w 5040000"/>
              <a:gd name="connsiteY7" fmla="*/ 2632497 h 2736000"/>
              <a:gd name="connsiteX8" fmla="*/ 0 w 5040000"/>
              <a:gd name="connsiteY8" fmla="*/ 103503 h 2736000"/>
              <a:gd name="connsiteX0" fmla="*/ 0 w 5040000"/>
              <a:gd name="connsiteY0" fmla="*/ 103803 h 2736300"/>
              <a:gd name="connsiteX1" fmla="*/ 103503 w 5040000"/>
              <a:gd name="connsiteY1" fmla="*/ 300 h 2736300"/>
              <a:gd name="connsiteX2" fmla="*/ 1327151 w 5040000"/>
              <a:gd name="connsiteY2" fmla="*/ 0 h 2736300"/>
              <a:gd name="connsiteX3" fmla="*/ 4936497 w 5040000"/>
              <a:gd name="connsiteY3" fmla="*/ 300 h 2736300"/>
              <a:gd name="connsiteX4" fmla="*/ 5040000 w 5040000"/>
              <a:gd name="connsiteY4" fmla="*/ 103803 h 2736300"/>
              <a:gd name="connsiteX5" fmla="*/ 5040000 w 5040000"/>
              <a:gd name="connsiteY5" fmla="*/ 2632797 h 2736300"/>
              <a:gd name="connsiteX6" fmla="*/ 4936497 w 5040000"/>
              <a:gd name="connsiteY6" fmla="*/ 2736300 h 2736300"/>
              <a:gd name="connsiteX7" fmla="*/ 103503 w 5040000"/>
              <a:gd name="connsiteY7" fmla="*/ 2736300 h 2736300"/>
              <a:gd name="connsiteX8" fmla="*/ 0 w 5040000"/>
              <a:gd name="connsiteY8" fmla="*/ 2632797 h 2736300"/>
              <a:gd name="connsiteX9" fmla="*/ 0 w 5040000"/>
              <a:gd name="connsiteY9" fmla="*/ 103803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9" fmla="*/ 1418591 w 5040000"/>
              <a:gd name="connsiteY9" fmla="*/ 91440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9" fmla="*/ 1418591 w 5040000"/>
              <a:gd name="connsiteY9" fmla="*/ 91440 h 2736300"/>
              <a:gd name="connsiteX0" fmla="*/ 1327151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0" fmla="*/ 1487673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 name="connsiteX0" fmla="*/ 1447543 w 5040000"/>
              <a:gd name="connsiteY0" fmla="*/ 0 h 2736300"/>
              <a:gd name="connsiteX1" fmla="*/ 4936497 w 5040000"/>
              <a:gd name="connsiteY1" fmla="*/ 300 h 2736300"/>
              <a:gd name="connsiteX2" fmla="*/ 5040000 w 5040000"/>
              <a:gd name="connsiteY2" fmla="*/ 103803 h 2736300"/>
              <a:gd name="connsiteX3" fmla="*/ 5040000 w 5040000"/>
              <a:gd name="connsiteY3" fmla="*/ 2632797 h 2736300"/>
              <a:gd name="connsiteX4" fmla="*/ 4936497 w 5040000"/>
              <a:gd name="connsiteY4" fmla="*/ 2736300 h 2736300"/>
              <a:gd name="connsiteX5" fmla="*/ 103503 w 5040000"/>
              <a:gd name="connsiteY5" fmla="*/ 2736300 h 2736300"/>
              <a:gd name="connsiteX6" fmla="*/ 0 w 5040000"/>
              <a:gd name="connsiteY6" fmla="*/ 2632797 h 2736300"/>
              <a:gd name="connsiteX7" fmla="*/ 0 w 5040000"/>
              <a:gd name="connsiteY7" fmla="*/ 103803 h 2736300"/>
              <a:gd name="connsiteX8" fmla="*/ 103503 w 5040000"/>
              <a:gd name="connsiteY8" fmla="*/ 300 h 273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0" h="2736300">
                <a:moveTo>
                  <a:pt x="1447543" y="0"/>
                </a:moveTo>
                <a:lnTo>
                  <a:pt x="4936497" y="300"/>
                </a:lnTo>
                <a:cubicBezTo>
                  <a:pt x="4993660" y="300"/>
                  <a:pt x="5040000" y="46640"/>
                  <a:pt x="5040000" y="103803"/>
                </a:cubicBezTo>
                <a:lnTo>
                  <a:pt x="5040000" y="2632797"/>
                </a:lnTo>
                <a:cubicBezTo>
                  <a:pt x="5040000" y="2689960"/>
                  <a:pt x="4993660" y="2736300"/>
                  <a:pt x="4936497" y="2736300"/>
                </a:cubicBezTo>
                <a:lnTo>
                  <a:pt x="103503" y="2736300"/>
                </a:lnTo>
                <a:cubicBezTo>
                  <a:pt x="46340" y="2736300"/>
                  <a:pt x="0" y="2689960"/>
                  <a:pt x="0" y="2632797"/>
                </a:cubicBezTo>
                <a:lnTo>
                  <a:pt x="0" y="103803"/>
                </a:lnTo>
                <a:cubicBezTo>
                  <a:pt x="0" y="46640"/>
                  <a:pt x="46340" y="300"/>
                  <a:pt x="103503" y="300"/>
                </a:cubicBezTo>
              </a:path>
            </a:pathLst>
          </a:custGeom>
          <a:solidFill>
            <a:schemeClr val="bg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は、セネガル国営水道公社様より、ダカール州の中心地であるダカール市内の配水管網の約</a:t>
            </a:r>
            <a:r>
              <a:rPr lang="en-US" altLang="ja-JP" sz="1400" dirty="0">
                <a:solidFill>
                  <a:schemeClr val="tx1">
                    <a:lumMod val="75000"/>
                    <a:lumOff val="25000"/>
                  </a:schemeClr>
                </a:solidFill>
              </a:rPr>
              <a:t>200</a:t>
            </a:r>
            <a:r>
              <a:rPr lang="ja-JP" altLang="en-US" sz="1400" dirty="0">
                <a:solidFill>
                  <a:schemeClr val="tx1">
                    <a:lumMod val="75000"/>
                    <a:lumOff val="25000"/>
                  </a:schemeClr>
                </a:solidFill>
              </a:rPr>
              <a:t>か所に、流量および圧力データを収集するセンサを設置し、配水状況のリアルタイム監視および漏水などの問題のあるエリアを特定できる、配水管理システム構築を受注しました。</a:t>
            </a:r>
            <a:endParaRPr lang="ja-JP" altLang="en-US" sz="1400" u="sng"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5776761" y="1105881"/>
            <a:ext cx="321623" cy="241872"/>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4"/>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4"/>
              </a:solidFill>
              <a:effectLst>
                <a:outerShdw blurRad="38100" dist="25400" dir="2700000" algn="tl" rotWithShape="0">
                  <a:schemeClr val="bg1">
                    <a:lumMod val="50000"/>
                    <a:alpha val="70000"/>
                  </a:schemeClr>
                </a:outerShdw>
              </a:effectLst>
            </a:endParaRPr>
          </a:p>
        </p:txBody>
      </p:sp>
      <p:pic>
        <p:nvPicPr>
          <p:cNvPr id="8" name="図 7">
            <a:extLst>
              <a:ext uri="{FF2B5EF4-FFF2-40B4-BE49-F238E27FC236}">
                <a16:creationId xmlns:a16="http://schemas.microsoft.com/office/drawing/2014/main" id="{8416A0BF-BF18-6E01-5192-44A90B9E9FF7}"/>
              </a:ext>
            </a:extLst>
          </p:cNvPr>
          <p:cNvPicPr>
            <a:picLocks noChangeAspect="1"/>
          </p:cNvPicPr>
          <p:nvPr/>
        </p:nvPicPr>
        <p:blipFill>
          <a:blip r:embed="rId6"/>
          <a:stretch>
            <a:fillRect/>
          </a:stretch>
        </p:blipFill>
        <p:spPr>
          <a:xfrm>
            <a:off x="6403184" y="3688170"/>
            <a:ext cx="4425854" cy="1913715"/>
          </a:xfrm>
          <a:prstGeom prst="rect">
            <a:avLst/>
          </a:prstGeom>
        </p:spPr>
      </p:pic>
    </p:spTree>
    <p:extLst>
      <p:ext uri="{BB962C8B-B14F-4D97-AF65-F5344CB8AC3E}">
        <p14:creationId xmlns:p14="http://schemas.microsoft.com/office/powerpoint/2010/main" val="4205450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lang="ja-JP" altLang="en-US" dirty="0"/>
              <a:t>資源循環型エコシステムの創造</a:t>
            </a:r>
            <a:endParaRPr kumimoji="1" lang="ja-JP" altLang="en-US" dirty="0"/>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35</a:t>
            </a:fld>
            <a:endParaRPr kumimoji="1" lang="ja-JP" altLang="en-US"/>
          </a:p>
        </p:txBody>
      </p:sp>
    </p:spTree>
    <p:extLst>
      <p:ext uri="{BB962C8B-B14F-4D97-AF65-F5344CB8AC3E}">
        <p14:creationId xmlns:p14="http://schemas.microsoft.com/office/powerpoint/2010/main" val="4176075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a:t>
            </a:r>
            <a:r>
              <a:rPr lang="en-US" altLang="ja-JP" dirty="0"/>
              <a:t>17</a:t>
            </a:r>
            <a:r>
              <a:rPr kumimoji="1" lang="en-US" altLang="ja-JP" dirty="0"/>
              <a:t> </a:t>
            </a:r>
            <a:r>
              <a:rPr kumimoji="1" lang="ja-JP" altLang="en-US" dirty="0"/>
              <a:t>バイオマスマテリアル普及と炭素循環社会形成への貢献</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grpSp>
        <p:nvGrpSpPr>
          <p:cNvPr id="23" name="グループ化 22">
            <a:extLst>
              <a:ext uri="{FF2B5EF4-FFF2-40B4-BE49-F238E27FC236}">
                <a16:creationId xmlns:a16="http://schemas.microsoft.com/office/drawing/2014/main" id="{EDCA5ED3-AC5E-45A8-9C2C-FD89762F5361}"/>
              </a:ext>
            </a:extLst>
          </p:cNvPr>
          <p:cNvGrpSpPr/>
          <p:nvPr/>
        </p:nvGrpSpPr>
        <p:grpSpPr>
          <a:xfrm>
            <a:off x="515937" y="2730454"/>
            <a:ext cx="3852000" cy="3327123"/>
            <a:chOff x="515937" y="2730454"/>
            <a:chExt cx="3852000" cy="3327123"/>
          </a:xfrm>
        </p:grpSpPr>
        <p:sp>
          <p:nvSpPr>
            <p:cNvPr id="18" name="楕円 55">
              <a:extLst>
                <a:ext uri="{FF2B5EF4-FFF2-40B4-BE49-F238E27FC236}">
                  <a16:creationId xmlns:a16="http://schemas.microsoft.com/office/drawing/2014/main" id="{9D17F76F-54D0-44C1-898A-0FDCB77D693F}"/>
                </a:ext>
              </a:extLst>
            </p:cNvPr>
            <p:cNvSpPr/>
            <p:nvPr/>
          </p:nvSpPr>
          <p:spPr>
            <a:xfrm>
              <a:off x="515937" y="2889577"/>
              <a:ext cx="3852000" cy="3168000"/>
            </a:xfrm>
            <a:custGeom>
              <a:avLst/>
              <a:gdLst>
                <a:gd name="connsiteX0" fmla="*/ 0 w 3852000"/>
                <a:gd name="connsiteY0" fmla="*/ 113920 h 3420000"/>
                <a:gd name="connsiteX1" fmla="*/ 113920 w 3852000"/>
                <a:gd name="connsiteY1" fmla="*/ 0 h 3420000"/>
                <a:gd name="connsiteX2" fmla="*/ 3738080 w 3852000"/>
                <a:gd name="connsiteY2" fmla="*/ 0 h 3420000"/>
                <a:gd name="connsiteX3" fmla="*/ 3852000 w 3852000"/>
                <a:gd name="connsiteY3" fmla="*/ 113920 h 3420000"/>
                <a:gd name="connsiteX4" fmla="*/ 3852000 w 3852000"/>
                <a:gd name="connsiteY4" fmla="*/ 3306080 h 3420000"/>
                <a:gd name="connsiteX5" fmla="*/ 3738080 w 3852000"/>
                <a:gd name="connsiteY5" fmla="*/ 3420000 h 3420000"/>
                <a:gd name="connsiteX6" fmla="*/ 113920 w 3852000"/>
                <a:gd name="connsiteY6" fmla="*/ 3420000 h 3420000"/>
                <a:gd name="connsiteX7" fmla="*/ 0 w 3852000"/>
                <a:gd name="connsiteY7" fmla="*/ 3306080 h 3420000"/>
                <a:gd name="connsiteX8" fmla="*/ 0 w 3852000"/>
                <a:gd name="connsiteY8" fmla="*/ 113920 h 3420000"/>
                <a:gd name="connsiteX0" fmla="*/ 0 w 3852000"/>
                <a:gd name="connsiteY0" fmla="*/ 115336 h 3421416"/>
                <a:gd name="connsiteX1" fmla="*/ 113920 w 3852000"/>
                <a:gd name="connsiteY1" fmla="*/ 1416 h 3421416"/>
                <a:gd name="connsiteX2" fmla="*/ 1327151 w 3852000"/>
                <a:gd name="connsiteY2" fmla="*/ 0 h 3421416"/>
                <a:gd name="connsiteX3" fmla="*/ 3738080 w 3852000"/>
                <a:gd name="connsiteY3" fmla="*/ 1416 h 3421416"/>
                <a:gd name="connsiteX4" fmla="*/ 3852000 w 3852000"/>
                <a:gd name="connsiteY4" fmla="*/ 115336 h 3421416"/>
                <a:gd name="connsiteX5" fmla="*/ 3852000 w 3852000"/>
                <a:gd name="connsiteY5" fmla="*/ 3307496 h 3421416"/>
                <a:gd name="connsiteX6" fmla="*/ 3738080 w 3852000"/>
                <a:gd name="connsiteY6" fmla="*/ 3421416 h 3421416"/>
                <a:gd name="connsiteX7" fmla="*/ 113920 w 3852000"/>
                <a:gd name="connsiteY7" fmla="*/ 3421416 h 3421416"/>
                <a:gd name="connsiteX8" fmla="*/ 0 w 3852000"/>
                <a:gd name="connsiteY8" fmla="*/ 3307496 h 3421416"/>
                <a:gd name="connsiteX9" fmla="*/ 0 w 3852000"/>
                <a:gd name="connsiteY9" fmla="*/ 115336 h 3421416"/>
                <a:gd name="connsiteX0" fmla="*/ 1327151 w 3852000"/>
                <a:gd name="connsiteY0" fmla="*/ 0 h 3421416"/>
                <a:gd name="connsiteX1" fmla="*/ 3738080 w 3852000"/>
                <a:gd name="connsiteY1" fmla="*/ 1416 h 3421416"/>
                <a:gd name="connsiteX2" fmla="*/ 3852000 w 3852000"/>
                <a:gd name="connsiteY2" fmla="*/ 115336 h 3421416"/>
                <a:gd name="connsiteX3" fmla="*/ 3852000 w 3852000"/>
                <a:gd name="connsiteY3" fmla="*/ 3307496 h 3421416"/>
                <a:gd name="connsiteX4" fmla="*/ 3738080 w 3852000"/>
                <a:gd name="connsiteY4" fmla="*/ 3421416 h 3421416"/>
                <a:gd name="connsiteX5" fmla="*/ 113920 w 3852000"/>
                <a:gd name="connsiteY5" fmla="*/ 3421416 h 3421416"/>
                <a:gd name="connsiteX6" fmla="*/ 0 w 3852000"/>
                <a:gd name="connsiteY6" fmla="*/ 3307496 h 3421416"/>
                <a:gd name="connsiteX7" fmla="*/ 0 w 3852000"/>
                <a:gd name="connsiteY7" fmla="*/ 115336 h 3421416"/>
                <a:gd name="connsiteX8" fmla="*/ 113920 w 3852000"/>
                <a:gd name="connsiteY8" fmla="*/ 1416 h 3421416"/>
                <a:gd name="connsiteX9" fmla="*/ 1418591 w 3852000"/>
                <a:gd name="connsiteY9" fmla="*/ 91440 h 3421416"/>
                <a:gd name="connsiteX0" fmla="*/ 1327151 w 3852000"/>
                <a:gd name="connsiteY0" fmla="*/ 0 h 3421416"/>
                <a:gd name="connsiteX1" fmla="*/ 3738080 w 3852000"/>
                <a:gd name="connsiteY1" fmla="*/ 1416 h 3421416"/>
                <a:gd name="connsiteX2" fmla="*/ 3852000 w 3852000"/>
                <a:gd name="connsiteY2" fmla="*/ 115336 h 3421416"/>
                <a:gd name="connsiteX3" fmla="*/ 3852000 w 3852000"/>
                <a:gd name="connsiteY3" fmla="*/ 3307496 h 3421416"/>
                <a:gd name="connsiteX4" fmla="*/ 3738080 w 3852000"/>
                <a:gd name="connsiteY4" fmla="*/ 3421416 h 3421416"/>
                <a:gd name="connsiteX5" fmla="*/ 113920 w 3852000"/>
                <a:gd name="connsiteY5" fmla="*/ 3421416 h 3421416"/>
                <a:gd name="connsiteX6" fmla="*/ 0 w 3852000"/>
                <a:gd name="connsiteY6" fmla="*/ 3307496 h 3421416"/>
                <a:gd name="connsiteX7" fmla="*/ 0 w 3852000"/>
                <a:gd name="connsiteY7" fmla="*/ 115336 h 3421416"/>
                <a:gd name="connsiteX8" fmla="*/ 113920 w 3852000"/>
                <a:gd name="connsiteY8" fmla="*/ 1416 h 342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2000" h="3421416">
                  <a:moveTo>
                    <a:pt x="1327151" y="0"/>
                  </a:moveTo>
                  <a:lnTo>
                    <a:pt x="3738080" y="1416"/>
                  </a:lnTo>
                  <a:cubicBezTo>
                    <a:pt x="3800996" y="1416"/>
                    <a:pt x="3852000" y="52420"/>
                    <a:pt x="3852000" y="115336"/>
                  </a:cubicBezTo>
                  <a:lnTo>
                    <a:pt x="3852000" y="3307496"/>
                  </a:lnTo>
                  <a:cubicBezTo>
                    <a:pt x="3852000" y="3370412"/>
                    <a:pt x="3800996" y="3421416"/>
                    <a:pt x="3738080" y="3421416"/>
                  </a:cubicBezTo>
                  <a:lnTo>
                    <a:pt x="113920" y="3421416"/>
                  </a:lnTo>
                  <a:cubicBezTo>
                    <a:pt x="51004" y="3421416"/>
                    <a:pt x="0" y="3370412"/>
                    <a:pt x="0" y="3307496"/>
                  </a:cubicBezTo>
                  <a:lnTo>
                    <a:pt x="0" y="115336"/>
                  </a:lnTo>
                  <a:cubicBezTo>
                    <a:pt x="0" y="52420"/>
                    <a:pt x="51004" y="1416"/>
                    <a:pt x="113920" y="1416"/>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ja-JP" altLang="en-US" sz="1400" dirty="0">
                  <a:solidFill>
                    <a:schemeClr val="tx1"/>
                  </a:solidFill>
                </a:rPr>
                <a:t>横河バイオフロンティアでは</a:t>
              </a:r>
              <a:r>
                <a:rPr lang="ja-JP" altLang="en-US" sz="1400" dirty="0">
                  <a:solidFill>
                    <a:schemeClr val="tx1">
                      <a:lumMod val="75000"/>
                      <a:lumOff val="25000"/>
                    </a:schemeClr>
                  </a:solidFill>
                </a:rPr>
                <a:t>植物から得られるバイオマス素材や、微細藻類を使った農業用資材の提供を始めています。</a:t>
              </a:r>
              <a:endParaRPr kumimoji="0" lang="ja-JP" altLang="en-US" sz="1200" b="0"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p:txBody>
        </p:sp>
        <p:sp>
          <p:nvSpPr>
            <p:cNvPr id="19" name="フリーフォーム: 図形 18">
              <a:extLst>
                <a:ext uri="{FF2B5EF4-FFF2-40B4-BE49-F238E27FC236}">
                  <a16:creationId xmlns:a16="http://schemas.microsoft.com/office/drawing/2014/main" id="{9E7DD74A-22D3-4876-863C-47D258A08951}"/>
                </a:ext>
              </a:extLst>
            </p:cNvPr>
            <p:cNvSpPr>
              <a:spLocks/>
            </p:cNvSpPr>
            <p:nvPr/>
          </p:nvSpPr>
          <p:spPr>
            <a:xfrm>
              <a:off x="648000" y="2730454"/>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5"/>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5"/>
                </a:solidFill>
                <a:effectLst>
                  <a:outerShdw blurRad="38100" dist="25400" dir="2700000" algn="tl" rotWithShape="0">
                    <a:schemeClr val="bg1">
                      <a:lumMod val="50000"/>
                      <a:alpha val="70000"/>
                    </a:schemeClr>
                  </a:outerShdw>
                </a:effectLst>
              </a:endParaRPr>
            </a:p>
          </p:txBody>
        </p:sp>
        <p:grpSp>
          <p:nvGrpSpPr>
            <p:cNvPr id="22" name="グループ化 21">
              <a:extLst>
                <a:ext uri="{FF2B5EF4-FFF2-40B4-BE49-F238E27FC236}">
                  <a16:creationId xmlns:a16="http://schemas.microsoft.com/office/drawing/2014/main" id="{B41C93C7-E40E-4923-AD98-ACC73B7AEC22}"/>
                </a:ext>
              </a:extLst>
            </p:cNvPr>
            <p:cNvGrpSpPr>
              <a:grpSpLocks noChangeAspect="1"/>
            </p:cNvGrpSpPr>
            <p:nvPr/>
          </p:nvGrpSpPr>
          <p:grpSpPr>
            <a:xfrm>
              <a:off x="651452" y="3954704"/>
              <a:ext cx="3600000" cy="2002864"/>
              <a:chOff x="6430780" y="1142745"/>
              <a:chExt cx="3159195" cy="1757621"/>
            </a:xfrm>
          </p:grpSpPr>
          <p:pic>
            <p:nvPicPr>
              <p:cNvPr id="20" name="Picture 2">
                <a:extLst>
                  <a:ext uri="{FF2B5EF4-FFF2-40B4-BE49-F238E27FC236}">
                    <a16:creationId xmlns:a16="http://schemas.microsoft.com/office/drawing/2014/main" id="{D2164E68-BC90-4A17-A739-7FE36B4E1FC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30780" y="1142745"/>
                <a:ext cx="3159195" cy="1683670"/>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a:extLst>
                  <a:ext uri="{FF2B5EF4-FFF2-40B4-BE49-F238E27FC236}">
                    <a16:creationId xmlns:a16="http://schemas.microsoft.com/office/drawing/2014/main" id="{84C1F453-6260-4729-BB8A-B6E756E2ECD6}"/>
                  </a:ext>
                </a:extLst>
              </p:cNvPr>
              <p:cNvSpPr/>
              <p:nvPr/>
            </p:nvSpPr>
            <p:spPr>
              <a:xfrm>
                <a:off x="7530685" y="2805834"/>
                <a:ext cx="959384" cy="94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横河バイオフロンティアのビジョン</a:t>
                </a:r>
              </a:p>
            </p:txBody>
          </p:sp>
        </p:grpSp>
      </p:grpSp>
      <p:grpSp>
        <p:nvGrpSpPr>
          <p:cNvPr id="27" name="グループ化 26">
            <a:extLst>
              <a:ext uri="{FF2B5EF4-FFF2-40B4-BE49-F238E27FC236}">
                <a16:creationId xmlns:a16="http://schemas.microsoft.com/office/drawing/2014/main" id="{DA1BEE9B-BD10-41B5-8FC1-10C2ADE656CD}"/>
              </a:ext>
            </a:extLst>
          </p:cNvPr>
          <p:cNvGrpSpPr/>
          <p:nvPr/>
        </p:nvGrpSpPr>
        <p:grpSpPr>
          <a:xfrm>
            <a:off x="4480543" y="2729038"/>
            <a:ext cx="7200000" cy="3328539"/>
            <a:chOff x="4480543" y="2729038"/>
            <a:chExt cx="7200000" cy="3328539"/>
          </a:xfrm>
        </p:grpSpPr>
        <p:sp>
          <p:nvSpPr>
            <p:cNvPr id="5" name="楕円 55">
              <a:extLst>
                <a:ext uri="{FF2B5EF4-FFF2-40B4-BE49-F238E27FC236}">
                  <a16:creationId xmlns:a16="http://schemas.microsoft.com/office/drawing/2014/main" id="{6E4CC602-32B9-41FC-8283-B52B4A0A5B37}"/>
                </a:ext>
              </a:extLst>
            </p:cNvPr>
            <p:cNvSpPr/>
            <p:nvPr/>
          </p:nvSpPr>
          <p:spPr>
            <a:xfrm>
              <a:off x="4480543" y="2889577"/>
              <a:ext cx="7200000" cy="3168000"/>
            </a:xfrm>
            <a:custGeom>
              <a:avLst/>
              <a:gdLst>
                <a:gd name="connsiteX0" fmla="*/ 0 w 7200000"/>
                <a:gd name="connsiteY0" fmla="*/ 107559 h 3420000"/>
                <a:gd name="connsiteX1" fmla="*/ 107559 w 7200000"/>
                <a:gd name="connsiteY1" fmla="*/ 0 h 3420000"/>
                <a:gd name="connsiteX2" fmla="*/ 7092441 w 7200000"/>
                <a:gd name="connsiteY2" fmla="*/ 0 h 3420000"/>
                <a:gd name="connsiteX3" fmla="*/ 7200000 w 7200000"/>
                <a:gd name="connsiteY3" fmla="*/ 107559 h 3420000"/>
                <a:gd name="connsiteX4" fmla="*/ 7200000 w 7200000"/>
                <a:gd name="connsiteY4" fmla="*/ 3312441 h 3420000"/>
                <a:gd name="connsiteX5" fmla="*/ 7092441 w 7200000"/>
                <a:gd name="connsiteY5" fmla="*/ 3420000 h 3420000"/>
                <a:gd name="connsiteX6" fmla="*/ 107559 w 7200000"/>
                <a:gd name="connsiteY6" fmla="*/ 3420000 h 3420000"/>
                <a:gd name="connsiteX7" fmla="*/ 0 w 7200000"/>
                <a:gd name="connsiteY7" fmla="*/ 3312441 h 3420000"/>
                <a:gd name="connsiteX8" fmla="*/ 0 w 7200000"/>
                <a:gd name="connsiteY8" fmla="*/ 107559 h 3420000"/>
                <a:gd name="connsiteX0" fmla="*/ 0 w 7200000"/>
                <a:gd name="connsiteY0" fmla="*/ 107559 h 3420000"/>
                <a:gd name="connsiteX1" fmla="*/ 107559 w 7200000"/>
                <a:gd name="connsiteY1" fmla="*/ 0 h 3420000"/>
                <a:gd name="connsiteX2" fmla="*/ 1199532 w 7200000"/>
                <a:gd name="connsiteY2" fmla="*/ 172 h 3420000"/>
                <a:gd name="connsiteX3" fmla="*/ 7092441 w 7200000"/>
                <a:gd name="connsiteY3" fmla="*/ 0 h 3420000"/>
                <a:gd name="connsiteX4" fmla="*/ 7200000 w 7200000"/>
                <a:gd name="connsiteY4" fmla="*/ 107559 h 3420000"/>
                <a:gd name="connsiteX5" fmla="*/ 7200000 w 7200000"/>
                <a:gd name="connsiteY5" fmla="*/ 3312441 h 3420000"/>
                <a:gd name="connsiteX6" fmla="*/ 7092441 w 7200000"/>
                <a:gd name="connsiteY6" fmla="*/ 3420000 h 3420000"/>
                <a:gd name="connsiteX7" fmla="*/ 107559 w 7200000"/>
                <a:gd name="connsiteY7" fmla="*/ 3420000 h 3420000"/>
                <a:gd name="connsiteX8" fmla="*/ 0 w 7200000"/>
                <a:gd name="connsiteY8" fmla="*/ 3312441 h 3420000"/>
                <a:gd name="connsiteX9" fmla="*/ 0 w 7200000"/>
                <a:gd name="connsiteY9" fmla="*/ 107559 h 3420000"/>
                <a:gd name="connsiteX0" fmla="*/ 1199532 w 7200000"/>
                <a:gd name="connsiteY0" fmla="*/ 172 h 3420000"/>
                <a:gd name="connsiteX1" fmla="*/ 7092441 w 7200000"/>
                <a:gd name="connsiteY1" fmla="*/ 0 h 3420000"/>
                <a:gd name="connsiteX2" fmla="*/ 7200000 w 7200000"/>
                <a:gd name="connsiteY2" fmla="*/ 107559 h 3420000"/>
                <a:gd name="connsiteX3" fmla="*/ 7200000 w 7200000"/>
                <a:gd name="connsiteY3" fmla="*/ 3312441 h 3420000"/>
                <a:gd name="connsiteX4" fmla="*/ 7092441 w 7200000"/>
                <a:gd name="connsiteY4" fmla="*/ 3420000 h 3420000"/>
                <a:gd name="connsiteX5" fmla="*/ 107559 w 7200000"/>
                <a:gd name="connsiteY5" fmla="*/ 3420000 h 3420000"/>
                <a:gd name="connsiteX6" fmla="*/ 0 w 7200000"/>
                <a:gd name="connsiteY6" fmla="*/ 3312441 h 3420000"/>
                <a:gd name="connsiteX7" fmla="*/ 0 w 7200000"/>
                <a:gd name="connsiteY7" fmla="*/ 107559 h 3420000"/>
                <a:gd name="connsiteX8" fmla="*/ 107559 w 7200000"/>
                <a:gd name="connsiteY8" fmla="*/ 0 h 3420000"/>
                <a:gd name="connsiteX9" fmla="*/ 1290972 w 7200000"/>
                <a:gd name="connsiteY9" fmla="*/ 91612 h 3420000"/>
                <a:gd name="connsiteX0" fmla="*/ 1199532 w 7200000"/>
                <a:gd name="connsiteY0" fmla="*/ 172 h 3420000"/>
                <a:gd name="connsiteX1" fmla="*/ 7092441 w 7200000"/>
                <a:gd name="connsiteY1" fmla="*/ 0 h 3420000"/>
                <a:gd name="connsiteX2" fmla="*/ 7200000 w 7200000"/>
                <a:gd name="connsiteY2" fmla="*/ 107559 h 3420000"/>
                <a:gd name="connsiteX3" fmla="*/ 7200000 w 7200000"/>
                <a:gd name="connsiteY3" fmla="*/ 3312441 h 3420000"/>
                <a:gd name="connsiteX4" fmla="*/ 7092441 w 7200000"/>
                <a:gd name="connsiteY4" fmla="*/ 3420000 h 3420000"/>
                <a:gd name="connsiteX5" fmla="*/ 107559 w 7200000"/>
                <a:gd name="connsiteY5" fmla="*/ 3420000 h 3420000"/>
                <a:gd name="connsiteX6" fmla="*/ 0 w 7200000"/>
                <a:gd name="connsiteY6" fmla="*/ 3312441 h 3420000"/>
                <a:gd name="connsiteX7" fmla="*/ 0 w 7200000"/>
                <a:gd name="connsiteY7" fmla="*/ 107559 h 3420000"/>
                <a:gd name="connsiteX8" fmla="*/ 107559 w 7200000"/>
                <a:gd name="connsiteY8" fmla="*/ 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0" h="3420000">
                  <a:moveTo>
                    <a:pt x="1199532" y="172"/>
                  </a:moveTo>
                  <a:lnTo>
                    <a:pt x="7092441" y="0"/>
                  </a:lnTo>
                  <a:cubicBezTo>
                    <a:pt x="7151844" y="0"/>
                    <a:pt x="7200000" y="48156"/>
                    <a:pt x="7200000" y="107559"/>
                  </a:cubicBezTo>
                  <a:lnTo>
                    <a:pt x="7200000" y="3312441"/>
                  </a:lnTo>
                  <a:cubicBezTo>
                    <a:pt x="7200000" y="3371844"/>
                    <a:pt x="7151844" y="3420000"/>
                    <a:pt x="7092441" y="3420000"/>
                  </a:cubicBezTo>
                  <a:lnTo>
                    <a:pt x="107559" y="3420000"/>
                  </a:lnTo>
                  <a:cubicBezTo>
                    <a:pt x="48156" y="3420000"/>
                    <a:pt x="0" y="3371844"/>
                    <a:pt x="0" y="3312441"/>
                  </a:cubicBezTo>
                  <a:lnTo>
                    <a:pt x="0" y="107559"/>
                  </a:lnTo>
                  <a:cubicBezTo>
                    <a:pt x="0" y="48156"/>
                    <a:pt x="48156" y="0"/>
                    <a:pt x="107559" y="0"/>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endParaRPr lang="ja-JP" altLang="en-US" sz="1400" dirty="0">
                <a:solidFill>
                  <a:schemeClr val="tx1">
                    <a:lumMod val="75000"/>
                    <a:lumOff val="25000"/>
                  </a:schemeClr>
                </a:solidFill>
              </a:endParaRPr>
            </a:p>
          </p:txBody>
        </p:sp>
        <p:sp>
          <p:nvSpPr>
            <p:cNvPr id="6" name="フリーフォーム: 図形 5">
              <a:extLst>
                <a:ext uri="{FF2B5EF4-FFF2-40B4-BE49-F238E27FC236}">
                  <a16:creationId xmlns:a16="http://schemas.microsoft.com/office/drawing/2014/main" id="{1EAF0FC3-A3C2-45DB-B159-A5E2CAE6D625}"/>
                </a:ext>
              </a:extLst>
            </p:cNvPr>
            <p:cNvSpPr>
              <a:spLocks/>
            </p:cNvSpPr>
            <p:nvPr/>
          </p:nvSpPr>
          <p:spPr>
            <a:xfrm>
              <a:off x="4600956" y="2729038"/>
              <a:ext cx="299752"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5"/>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5"/>
                </a:solidFill>
                <a:effectLst>
                  <a:outerShdw blurRad="38100" dist="25400" dir="2700000" algn="tl" rotWithShape="0">
                    <a:schemeClr val="bg1">
                      <a:lumMod val="50000"/>
                      <a:alpha val="70000"/>
                    </a:schemeClr>
                  </a:outerShdw>
                </a:effectLst>
              </a:endParaRPr>
            </a:p>
          </p:txBody>
        </p:sp>
        <p:grpSp>
          <p:nvGrpSpPr>
            <p:cNvPr id="39" name="グループ化 38">
              <a:extLst>
                <a:ext uri="{FF2B5EF4-FFF2-40B4-BE49-F238E27FC236}">
                  <a16:creationId xmlns:a16="http://schemas.microsoft.com/office/drawing/2014/main" id="{B5B2A1AE-E0C5-4EB5-A5D0-FF47A1F95D53}"/>
                </a:ext>
              </a:extLst>
            </p:cNvPr>
            <p:cNvGrpSpPr/>
            <p:nvPr/>
          </p:nvGrpSpPr>
          <p:grpSpPr>
            <a:xfrm>
              <a:off x="10518935" y="4348365"/>
              <a:ext cx="1044000" cy="1638449"/>
              <a:chOff x="8765150" y="4376016"/>
              <a:chExt cx="1044000" cy="1638449"/>
            </a:xfrm>
          </p:grpSpPr>
          <p:sp>
            <p:nvSpPr>
              <p:cNvPr id="16" name="正方形/長方形 15">
                <a:extLst>
                  <a:ext uri="{FF2B5EF4-FFF2-40B4-BE49-F238E27FC236}">
                    <a16:creationId xmlns:a16="http://schemas.microsoft.com/office/drawing/2014/main" id="{FAD109B2-C7DA-4B88-8C8F-CBFE5BEB4872}"/>
                  </a:ext>
                </a:extLst>
              </p:cNvPr>
              <p:cNvSpPr/>
              <p:nvPr/>
            </p:nvSpPr>
            <p:spPr>
              <a:xfrm>
                <a:off x="8839518" y="5783633"/>
                <a:ext cx="895264" cy="23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defRPr/>
                </a:pPr>
                <a:r>
                  <a:rPr kumimoji="1" lang="en-US" altLang="ja-JP" sz="800" dirty="0" err="1">
                    <a:solidFill>
                      <a:schemeClr val="tx1">
                        <a:lumMod val="75000"/>
                        <a:lumOff val="25000"/>
                      </a:schemeClr>
                    </a:solidFill>
                  </a:rPr>
                  <a:t>Panacea</a:t>
                </a:r>
                <a:r>
                  <a:rPr kumimoji="1" lang="en-US" altLang="ja-JP" sz="800" baseline="30000" dirty="0" err="1">
                    <a:solidFill>
                      <a:schemeClr val="tx1">
                        <a:lumMod val="75000"/>
                        <a:lumOff val="25000"/>
                      </a:schemeClr>
                    </a:solidFill>
                  </a:rPr>
                  <a:t>TM</a:t>
                </a:r>
                <a:r>
                  <a:rPr lang="ja-JP" altLang="en-US" sz="700" dirty="0">
                    <a:solidFill>
                      <a:schemeClr val="tx1">
                        <a:lumMod val="75000"/>
                        <a:lumOff val="25000"/>
                      </a:schemeClr>
                    </a:solidFill>
                    <a:latin typeface="+mn-ea"/>
                  </a:rPr>
                  <a:t>の</a:t>
                </a:r>
                <a:endParaRPr lang="en-US" altLang="ja-JP" sz="700" dirty="0">
                  <a:solidFill>
                    <a:schemeClr val="tx1">
                      <a:lumMod val="75000"/>
                      <a:lumOff val="25000"/>
                    </a:schemeClr>
                  </a:solidFill>
                  <a:latin typeface="+mn-ea"/>
                </a:endParaRPr>
              </a:p>
              <a:p>
                <a:pPr algn="ctr">
                  <a:defRPr/>
                </a:pPr>
                <a:r>
                  <a:rPr lang="ja-JP" altLang="en-US" sz="700" dirty="0">
                    <a:solidFill>
                      <a:schemeClr val="tx1">
                        <a:lumMod val="75000"/>
                        <a:lumOff val="25000"/>
                      </a:schemeClr>
                    </a:solidFill>
                    <a:latin typeface="+mn-ea"/>
                  </a:rPr>
                  <a:t>原料となる微細藻類</a:t>
                </a:r>
              </a:p>
            </p:txBody>
          </p:sp>
          <p:pic>
            <p:nvPicPr>
              <p:cNvPr id="36" name="Picture 4">
                <a:extLst>
                  <a:ext uri="{FF2B5EF4-FFF2-40B4-BE49-F238E27FC236}">
                    <a16:creationId xmlns:a16="http://schemas.microsoft.com/office/drawing/2014/main" id="{00EA3D9A-B544-47DF-B6A1-B517B6E169D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765150" y="4376016"/>
                <a:ext cx="1044000" cy="1392000"/>
              </a:xfrm>
              <a:prstGeom prst="rect">
                <a:avLst/>
              </a:prstGeom>
              <a:extLst>
                <a:ext uri="{909E8E84-426E-40DD-AFC4-6F175D3DCCD1}">
                  <a14:hiddenFill xmlns:a14="http://schemas.microsoft.com/office/drawing/2010/main">
                    <a:solidFill>
                      <a:srgbClr val="FFFFFF"/>
                    </a:solidFill>
                  </a14:hiddenFill>
                </a:ext>
              </a:extLst>
            </p:spPr>
          </p:pic>
        </p:grpSp>
        <p:grpSp>
          <p:nvGrpSpPr>
            <p:cNvPr id="38" name="グループ化 37">
              <a:extLst>
                <a:ext uri="{FF2B5EF4-FFF2-40B4-BE49-F238E27FC236}">
                  <a16:creationId xmlns:a16="http://schemas.microsoft.com/office/drawing/2014/main" id="{0D982CA9-E6D7-40A0-AF1E-9BC4CA60524C}"/>
                </a:ext>
              </a:extLst>
            </p:cNvPr>
            <p:cNvGrpSpPr/>
            <p:nvPr/>
          </p:nvGrpSpPr>
          <p:grpSpPr>
            <a:xfrm>
              <a:off x="10496448" y="3074445"/>
              <a:ext cx="1044000" cy="1181914"/>
              <a:chOff x="8890717" y="3859560"/>
              <a:chExt cx="1044000" cy="1181914"/>
            </a:xfrm>
          </p:grpSpPr>
          <p:pic>
            <p:nvPicPr>
              <p:cNvPr id="35" name="図 34" descr="テーブル, 屋内, 座る, カップ が含まれている画像&#10;&#10;自動的に生成された説明">
                <a:extLst>
                  <a:ext uri="{FF2B5EF4-FFF2-40B4-BE49-F238E27FC236}">
                    <a16:creationId xmlns:a16="http://schemas.microsoft.com/office/drawing/2014/main" id="{E8B31EF5-B039-4A56-B149-F5AE48E6457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90717" y="3859560"/>
                <a:ext cx="1044000" cy="1044000"/>
              </a:xfrm>
              <a:prstGeom prst="rect">
                <a:avLst/>
              </a:prstGeom>
            </p:spPr>
          </p:pic>
          <p:sp>
            <p:nvSpPr>
              <p:cNvPr id="37" name="正方形/長方形 36">
                <a:extLst>
                  <a:ext uri="{FF2B5EF4-FFF2-40B4-BE49-F238E27FC236}">
                    <a16:creationId xmlns:a16="http://schemas.microsoft.com/office/drawing/2014/main" id="{33B5F1C3-5D2C-46E5-9D61-A6185144DFA9}"/>
                  </a:ext>
                </a:extLst>
              </p:cNvPr>
              <p:cNvSpPr/>
              <p:nvPr/>
            </p:nvSpPr>
            <p:spPr>
              <a:xfrm>
                <a:off x="9066181" y="4933752"/>
                <a:ext cx="708527"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粉末状の</a:t>
                </a:r>
                <a:r>
                  <a:rPr lang="en-US" altLang="ja-JP" sz="700" dirty="0">
                    <a:solidFill>
                      <a:schemeClr val="tx1">
                        <a:lumMod val="75000"/>
                        <a:lumOff val="25000"/>
                      </a:schemeClr>
                    </a:solidFill>
                    <a:latin typeface="+mn-ea"/>
                  </a:rPr>
                  <a:t>S-CNF</a:t>
                </a:r>
                <a:r>
                  <a:rPr lang="en-US" altLang="ja-JP" sz="700" baseline="30000" dirty="0">
                    <a:solidFill>
                      <a:schemeClr val="tx1">
                        <a:lumMod val="75000"/>
                        <a:lumOff val="25000"/>
                      </a:schemeClr>
                    </a:solidFill>
                    <a:latin typeface="+mn-ea"/>
                  </a:rPr>
                  <a:t>TM</a:t>
                </a:r>
              </a:p>
            </p:txBody>
          </p:sp>
        </p:grpSp>
        <p:grpSp>
          <p:nvGrpSpPr>
            <p:cNvPr id="12" name="グループ化 11">
              <a:extLst>
                <a:ext uri="{FF2B5EF4-FFF2-40B4-BE49-F238E27FC236}">
                  <a16:creationId xmlns:a16="http://schemas.microsoft.com/office/drawing/2014/main" id="{0FB97EA3-0490-4761-9EE3-46F3C5884819}"/>
                </a:ext>
              </a:extLst>
            </p:cNvPr>
            <p:cNvGrpSpPr/>
            <p:nvPr/>
          </p:nvGrpSpPr>
          <p:grpSpPr>
            <a:xfrm>
              <a:off x="4582212" y="3181479"/>
              <a:ext cx="5574165" cy="846386"/>
              <a:chOff x="4582212" y="3181479"/>
              <a:chExt cx="5574165" cy="846386"/>
            </a:xfrm>
          </p:grpSpPr>
          <p:sp>
            <p:nvSpPr>
              <p:cNvPr id="24" name="テキスト ボックス 23">
                <a:extLst>
                  <a:ext uri="{FF2B5EF4-FFF2-40B4-BE49-F238E27FC236}">
                    <a16:creationId xmlns:a16="http://schemas.microsoft.com/office/drawing/2014/main" id="{BBF9BE4F-EE3C-4446-B0B3-15BB6C473BF2}"/>
                  </a:ext>
                </a:extLst>
              </p:cNvPr>
              <p:cNvSpPr txBox="1"/>
              <p:nvPr/>
            </p:nvSpPr>
            <p:spPr>
              <a:xfrm>
                <a:off x="4582212" y="3181479"/>
                <a:ext cx="3276000" cy="846386"/>
              </a:xfrm>
              <a:prstGeom prst="rect">
                <a:avLst/>
              </a:prstGeom>
              <a:noFill/>
            </p:spPr>
            <p:txBody>
              <a:bodyPr wrap="square" lIns="0" tIns="0" rIns="0" bIns="0">
                <a:spAutoFit/>
              </a:bodyPr>
              <a:lstStyle/>
              <a:p>
                <a:pPr marL="234000" indent="-234000">
                  <a:buClr>
                    <a:schemeClr val="accent5"/>
                  </a:buClr>
                  <a:buFont typeface="Wingdings" panose="05000000000000000000" pitchFamily="2" charset="2"/>
                  <a:buChar char="u"/>
                </a:pPr>
                <a:r>
                  <a:rPr lang="ja-JP" altLang="en-US" sz="1400" b="1" dirty="0">
                    <a:solidFill>
                      <a:schemeClr val="tx1">
                        <a:lumMod val="75000"/>
                        <a:lumOff val="25000"/>
                      </a:schemeClr>
                    </a:solidFill>
                  </a:rPr>
                  <a:t>セルロースナノファイバー</a:t>
                </a:r>
                <a:endParaRPr lang="en-US" altLang="ja-JP" sz="1400" b="1" dirty="0">
                  <a:solidFill>
                    <a:schemeClr val="tx1">
                      <a:lumMod val="75000"/>
                      <a:lumOff val="25000"/>
                    </a:schemeClr>
                  </a:solidFill>
                </a:endParaRPr>
              </a:p>
              <a:p>
                <a:pPr marL="234000">
                  <a:spcBef>
                    <a:spcPts val="600"/>
                  </a:spcBef>
                </a:pPr>
                <a:r>
                  <a:rPr lang="en-US" altLang="ja-JP" sz="1200" dirty="0">
                    <a:solidFill>
                      <a:schemeClr val="tx1">
                        <a:lumMod val="75000"/>
                        <a:lumOff val="25000"/>
                      </a:schemeClr>
                    </a:solidFill>
                  </a:rPr>
                  <a:t>2021</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6</a:t>
                </a:r>
                <a:r>
                  <a:rPr lang="ja-JP" altLang="en-US" sz="1200" dirty="0">
                    <a:solidFill>
                      <a:schemeClr val="tx1">
                        <a:lumMod val="75000"/>
                        <a:lumOff val="25000"/>
                      </a:schemeClr>
                    </a:solidFill>
                  </a:rPr>
                  <a:t>月、独自技術で開発した硫酸エステル化</a:t>
                </a:r>
                <a:endParaRPr lang="en-US" altLang="ja-JP" sz="1200" dirty="0">
                  <a:solidFill>
                    <a:schemeClr val="tx1">
                      <a:lumMod val="75000"/>
                      <a:lumOff val="25000"/>
                    </a:schemeClr>
                  </a:solidFill>
                </a:endParaRPr>
              </a:p>
              <a:p>
                <a:pPr marL="234000"/>
                <a:r>
                  <a:rPr lang="ja-JP" altLang="en-US" sz="1200" dirty="0">
                    <a:solidFill>
                      <a:schemeClr val="tx1">
                        <a:lumMod val="75000"/>
                        <a:lumOff val="25000"/>
                      </a:schemeClr>
                    </a:solidFill>
                  </a:rPr>
                  <a:t>セルロースナノファイバー「</a:t>
                </a:r>
                <a:r>
                  <a:rPr lang="en-US" altLang="ja-JP" sz="1200" dirty="0">
                    <a:solidFill>
                      <a:schemeClr val="tx1">
                        <a:lumMod val="75000"/>
                        <a:lumOff val="25000"/>
                      </a:schemeClr>
                    </a:solidFill>
                  </a:rPr>
                  <a:t>S-CNF</a:t>
                </a:r>
                <a:r>
                  <a:rPr lang="en-US" altLang="ja-JP" sz="1200" baseline="30000" dirty="0">
                    <a:solidFill>
                      <a:schemeClr val="tx1">
                        <a:lumMod val="75000"/>
                        <a:lumOff val="25000"/>
                      </a:schemeClr>
                    </a:solidFill>
                  </a:rPr>
                  <a:t>TM</a:t>
                </a:r>
                <a:r>
                  <a:rPr lang="ja-JP" altLang="en-US" sz="1200" dirty="0">
                    <a:solidFill>
                      <a:schemeClr val="tx1">
                        <a:lumMod val="75000"/>
                        <a:lumOff val="25000"/>
                      </a:schemeClr>
                    </a:solidFill>
                  </a:rPr>
                  <a:t>」のサンプル提供を開始　</a:t>
                </a:r>
              </a:p>
            </p:txBody>
          </p:sp>
          <p:grpSp>
            <p:nvGrpSpPr>
              <p:cNvPr id="7" name="グループ化 6">
                <a:extLst>
                  <a:ext uri="{FF2B5EF4-FFF2-40B4-BE49-F238E27FC236}">
                    <a16:creationId xmlns:a16="http://schemas.microsoft.com/office/drawing/2014/main" id="{BC8751A7-863D-47BC-A3F9-299BBC4C29C3}"/>
                  </a:ext>
                </a:extLst>
              </p:cNvPr>
              <p:cNvGrpSpPr/>
              <p:nvPr/>
            </p:nvGrpSpPr>
            <p:grpSpPr>
              <a:xfrm>
                <a:off x="8112312" y="3473867"/>
                <a:ext cx="2044065" cy="553998"/>
                <a:chOff x="8112312" y="3327673"/>
                <a:chExt cx="2044065" cy="553998"/>
              </a:xfrm>
            </p:grpSpPr>
            <p:sp>
              <p:nvSpPr>
                <p:cNvPr id="34" name="テキスト ボックス 33">
                  <a:extLst>
                    <a:ext uri="{FF2B5EF4-FFF2-40B4-BE49-F238E27FC236}">
                      <a16:creationId xmlns:a16="http://schemas.microsoft.com/office/drawing/2014/main" id="{4BECD043-FDC7-4C75-AC39-C88F4D8C8F7F}"/>
                    </a:ext>
                  </a:extLst>
                </p:cNvPr>
                <p:cNvSpPr txBox="1"/>
                <p:nvPr/>
              </p:nvSpPr>
              <p:spPr>
                <a:xfrm>
                  <a:off x="8536377" y="3327673"/>
                  <a:ext cx="1620000" cy="553998"/>
                </a:xfrm>
                <a:prstGeom prst="rect">
                  <a:avLst/>
                </a:prstGeom>
                <a:noFill/>
              </p:spPr>
              <p:txBody>
                <a:bodyPr wrap="square" lIns="0" tIns="0" rIns="0" bIns="0">
                  <a:spAutoFit/>
                </a:bodyPr>
                <a:lstStyle/>
                <a:p>
                  <a:pPr marR="0" lvl="0" algn="l" defTabSz="457200" rtl="0" eaLnBrk="1" fontAlgn="auto" latinLnBrk="0" hangingPunct="1">
                    <a:lnSpc>
                      <a:spcPct val="100000"/>
                    </a:lnSpc>
                    <a:spcBef>
                      <a:spcPts val="0"/>
                    </a:spcBef>
                    <a:spcAft>
                      <a:spcPts val="0"/>
                    </a:spcAft>
                    <a:buClr>
                      <a:schemeClr val="accent2"/>
                    </a:buClr>
                    <a:buSzTx/>
                    <a:tabLst/>
                    <a:defRPr/>
                  </a:pPr>
                  <a:r>
                    <a:rPr kumimoji="0" lang="ja-JP" altLang="en-US" sz="12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再生可能なバイオマスを原料としているため、</a:t>
                  </a:r>
                  <a:r>
                    <a:rPr kumimoji="0" lang="ja-JP" altLang="en-US" sz="1200" b="0" i="0" u="sng" strike="noStrike" kern="1200" cap="none" spc="0" normalizeH="0" baseline="0" noProof="0" dirty="0">
                      <a:ln>
                        <a:noFill/>
                      </a:ln>
                      <a:solidFill>
                        <a:prstClr val="black">
                          <a:lumMod val="75000"/>
                          <a:lumOff val="25000"/>
                        </a:prstClr>
                      </a:solidFill>
                      <a:effectLst/>
                      <a:uLnTx/>
                      <a:uFillTx/>
                      <a:latin typeface="Arial"/>
                      <a:ea typeface="Meiryo UI"/>
                      <a:cs typeface="+mn-cs"/>
                    </a:rPr>
                    <a:t>環境負荷が小さく、軽くて高強度</a:t>
                  </a:r>
                </a:p>
              </p:txBody>
            </p:sp>
            <p:sp>
              <p:nvSpPr>
                <p:cNvPr id="43" name="フリーフォーム: 図形 42">
                  <a:extLst>
                    <a:ext uri="{FF2B5EF4-FFF2-40B4-BE49-F238E27FC236}">
                      <a16:creationId xmlns:a16="http://schemas.microsoft.com/office/drawing/2014/main" id="{FDFC1D9B-CC18-4819-BE72-BD5231D841F8}"/>
                    </a:ext>
                  </a:extLst>
                </p:cNvPr>
                <p:cNvSpPr>
                  <a:spLocks noChangeAspect="1"/>
                </p:cNvSpPr>
                <p:nvPr/>
              </p:nvSpPr>
              <p:spPr>
                <a:xfrm>
                  <a:off x="8112312" y="3483172"/>
                  <a:ext cx="324000" cy="243000"/>
                </a:xfrm>
                <a:custGeom>
                  <a:avLst/>
                  <a:gdLst>
                    <a:gd name="connsiteX0" fmla="*/ 189949 w 427396"/>
                    <a:gd name="connsiteY0" fmla="*/ 0 h 324000"/>
                    <a:gd name="connsiteX1" fmla="*/ 427396 w 427396"/>
                    <a:gd name="connsiteY1" fmla="*/ 162000 h 324000"/>
                    <a:gd name="connsiteX2" fmla="*/ 189949 w 427396"/>
                    <a:gd name="connsiteY2" fmla="*/ 324000 h 324000"/>
                    <a:gd name="connsiteX3" fmla="*/ 189949 w 427396"/>
                    <a:gd name="connsiteY3" fmla="*/ 243000 h 324000"/>
                    <a:gd name="connsiteX4" fmla="*/ 103396 w 427396"/>
                    <a:gd name="connsiteY4" fmla="*/ 243000 h 324000"/>
                    <a:gd name="connsiteX5" fmla="*/ 103396 w 427396"/>
                    <a:gd name="connsiteY5" fmla="*/ 242963 h 324000"/>
                    <a:gd name="connsiteX6" fmla="*/ 80963 w 427396"/>
                    <a:gd name="connsiteY6" fmla="*/ 242963 h 324000"/>
                    <a:gd name="connsiteX7" fmla="*/ 0 w 427396"/>
                    <a:gd name="connsiteY7" fmla="*/ 162000 h 324000"/>
                    <a:gd name="connsiteX8" fmla="*/ 80963 w 427396"/>
                    <a:gd name="connsiteY8" fmla="*/ 81037 h 324000"/>
                    <a:gd name="connsiteX9" fmla="*/ 103396 w 427396"/>
                    <a:gd name="connsiteY9" fmla="*/ 81037 h 324000"/>
                    <a:gd name="connsiteX10" fmla="*/ 103396 w 427396"/>
                    <a:gd name="connsiteY10" fmla="*/ 81000 h 324000"/>
                    <a:gd name="connsiteX11" fmla="*/ 189949 w 427396"/>
                    <a:gd name="connsiteY11" fmla="*/ 810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396" h="324000">
                      <a:moveTo>
                        <a:pt x="189949" y="0"/>
                      </a:moveTo>
                      <a:lnTo>
                        <a:pt x="427396" y="162000"/>
                      </a:lnTo>
                      <a:lnTo>
                        <a:pt x="189949" y="324000"/>
                      </a:lnTo>
                      <a:lnTo>
                        <a:pt x="189949" y="243000"/>
                      </a:lnTo>
                      <a:lnTo>
                        <a:pt x="103396" y="243000"/>
                      </a:lnTo>
                      <a:lnTo>
                        <a:pt x="103396" y="242963"/>
                      </a:lnTo>
                      <a:lnTo>
                        <a:pt x="80963" y="242963"/>
                      </a:lnTo>
                      <a:cubicBezTo>
                        <a:pt x="36248" y="242963"/>
                        <a:pt x="0" y="206715"/>
                        <a:pt x="0" y="162000"/>
                      </a:cubicBezTo>
                      <a:cubicBezTo>
                        <a:pt x="0" y="117285"/>
                        <a:pt x="36248" y="81037"/>
                        <a:pt x="80963" y="81037"/>
                      </a:cubicBezTo>
                      <a:lnTo>
                        <a:pt x="103396" y="81037"/>
                      </a:lnTo>
                      <a:lnTo>
                        <a:pt x="103396" y="81000"/>
                      </a:lnTo>
                      <a:lnTo>
                        <a:pt x="189949" y="81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grpSp>
          <p:nvGrpSpPr>
            <p:cNvPr id="13" name="グループ化 12">
              <a:extLst>
                <a:ext uri="{FF2B5EF4-FFF2-40B4-BE49-F238E27FC236}">
                  <a16:creationId xmlns:a16="http://schemas.microsoft.com/office/drawing/2014/main" id="{FF99A5C0-4B11-4ED2-83D0-8FE8459ACF14}"/>
                </a:ext>
              </a:extLst>
            </p:cNvPr>
            <p:cNvGrpSpPr/>
            <p:nvPr/>
          </p:nvGrpSpPr>
          <p:grpSpPr>
            <a:xfrm>
              <a:off x="4582211" y="4222192"/>
              <a:ext cx="5497510" cy="661720"/>
              <a:chOff x="4582211" y="4222192"/>
              <a:chExt cx="5497510" cy="661720"/>
            </a:xfrm>
          </p:grpSpPr>
          <p:sp>
            <p:nvSpPr>
              <p:cNvPr id="25" name="テキスト ボックス 24">
                <a:extLst>
                  <a:ext uri="{FF2B5EF4-FFF2-40B4-BE49-F238E27FC236}">
                    <a16:creationId xmlns:a16="http://schemas.microsoft.com/office/drawing/2014/main" id="{230C448B-92F1-4691-A458-A9F0EC8EC4E3}"/>
                  </a:ext>
                </a:extLst>
              </p:cNvPr>
              <p:cNvSpPr txBox="1"/>
              <p:nvPr/>
            </p:nvSpPr>
            <p:spPr>
              <a:xfrm>
                <a:off x="4582211" y="4222192"/>
                <a:ext cx="3420000" cy="661720"/>
              </a:xfrm>
              <a:prstGeom prst="rect">
                <a:avLst/>
              </a:prstGeom>
              <a:noFill/>
            </p:spPr>
            <p:txBody>
              <a:bodyPr wrap="square" lIns="0" tIns="0" rIns="0" bIns="0">
                <a:spAutoFit/>
              </a:bodyPr>
              <a:lstStyle/>
              <a:p>
                <a:pPr marL="234000" indent="-234000">
                  <a:buClr>
                    <a:schemeClr val="accent5"/>
                  </a:buClr>
                  <a:buFont typeface="Wingdings" panose="05000000000000000000" pitchFamily="2" charset="2"/>
                  <a:buChar char="u"/>
                </a:pPr>
                <a:r>
                  <a:rPr lang="ja-JP" altLang="en-US" sz="1400" b="1" dirty="0">
                    <a:solidFill>
                      <a:schemeClr val="tx1">
                        <a:lumMod val="75000"/>
                        <a:lumOff val="25000"/>
                      </a:schemeClr>
                    </a:solidFill>
                  </a:rPr>
                  <a:t>リグニン</a:t>
                </a:r>
                <a:endParaRPr lang="en-US" altLang="ja-JP" sz="1400" b="1" dirty="0">
                  <a:solidFill>
                    <a:schemeClr val="tx1">
                      <a:lumMod val="75000"/>
                      <a:lumOff val="25000"/>
                    </a:schemeClr>
                  </a:solidFill>
                </a:endParaRPr>
              </a:p>
              <a:p>
                <a:pPr marL="234000">
                  <a:spcBef>
                    <a:spcPts val="600"/>
                  </a:spcBef>
                </a:pPr>
                <a:r>
                  <a:rPr lang="en-US" altLang="ja-JP" sz="1200" dirty="0">
                    <a:solidFill>
                      <a:schemeClr val="tx1">
                        <a:lumMod val="75000"/>
                        <a:lumOff val="25000"/>
                      </a:schemeClr>
                    </a:solidFill>
                  </a:rPr>
                  <a:t>2021</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3</a:t>
                </a:r>
                <a:r>
                  <a:rPr lang="ja-JP" altLang="en-US" sz="1200" dirty="0">
                    <a:solidFill>
                      <a:schemeClr val="tx1">
                        <a:lumMod val="75000"/>
                        <a:lumOff val="25000"/>
                      </a:schemeClr>
                    </a:solidFill>
                  </a:rPr>
                  <a:t>月、スイスの</a:t>
                </a:r>
                <a:r>
                  <a:rPr kumimoji="1" lang="en-US" altLang="ja-JP" sz="1200" dirty="0">
                    <a:solidFill>
                      <a:schemeClr val="tx1">
                        <a:lumMod val="75000"/>
                        <a:lumOff val="25000"/>
                      </a:schemeClr>
                    </a:solidFill>
                  </a:rPr>
                  <a:t>Bloom </a:t>
                </a:r>
                <a:r>
                  <a:rPr kumimoji="1" lang="en-US" altLang="ja-JP" sz="1200" dirty="0" err="1">
                    <a:solidFill>
                      <a:schemeClr val="tx1">
                        <a:lumMod val="75000"/>
                        <a:lumOff val="25000"/>
                      </a:schemeClr>
                    </a:solidFill>
                  </a:rPr>
                  <a:t>Biorenewables</a:t>
                </a:r>
                <a:r>
                  <a:rPr kumimoji="1" lang="ja-JP" altLang="en-US" sz="1200" dirty="0">
                    <a:solidFill>
                      <a:schemeClr val="tx1">
                        <a:lumMod val="75000"/>
                        <a:lumOff val="25000"/>
                      </a:schemeClr>
                    </a:solidFill>
                  </a:rPr>
                  <a:t>社</a:t>
                </a:r>
                <a:r>
                  <a:rPr lang="ja-JP" altLang="en-US" sz="1200" dirty="0">
                    <a:solidFill>
                      <a:schemeClr val="tx1">
                        <a:lumMod val="75000"/>
                        <a:lumOff val="25000"/>
                      </a:schemeClr>
                    </a:solidFill>
                  </a:rPr>
                  <a:t>と</a:t>
                </a:r>
                <a:endParaRPr lang="en-US" altLang="ja-JP" sz="1200" dirty="0">
                  <a:solidFill>
                    <a:schemeClr val="tx1">
                      <a:lumMod val="75000"/>
                      <a:lumOff val="25000"/>
                    </a:schemeClr>
                  </a:solidFill>
                </a:endParaRPr>
              </a:p>
              <a:p>
                <a:pPr marL="234000"/>
                <a:r>
                  <a:rPr lang="ja-JP" altLang="en-US" sz="1200" dirty="0">
                    <a:solidFill>
                      <a:schemeClr val="tx1">
                        <a:lumMod val="75000"/>
                        <a:lumOff val="25000"/>
                      </a:schemeClr>
                    </a:solidFill>
                  </a:rPr>
                  <a:t>代理店契約し、商業規模でリグニン由来製品を販売</a:t>
                </a:r>
              </a:p>
            </p:txBody>
          </p:sp>
          <p:grpSp>
            <p:nvGrpSpPr>
              <p:cNvPr id="9" name="グループ化 8">
                <a:extLst>
                  <a:ext uri="{FF2B5EF4-FFF2-40B4-BE49-F238E27FC236}">
                    <a16:creationId xmlns:a16="http://schemas.microsoft.com/office/drawing/2014/main" id="{92AC24E1-18B2-4274-883E-365AB6D82E91}"/>
                  </a:ext>
                </a:extLst>
              </p:cNvPr>
              <p:cNvGrpSpPr/>
              <p:nvPr/>
            </p:nvGrpSpPr>
            <p:grpSpPr>
              <a:xfrm>
                <a:off x="8112312" y="4514580"/>
                <a:ext cx="1967409" cy="369332"/>
                <a:chOff x="8112312" y="4499191"/>
                <a:chExt cx="1967409" cy="369332"/>
              </a:xfrm>
            </p:grpSpPr>
            <p:sp>
              <p:nvSpPr>
                <p:cNvPr id="32" name="テキスト ボックス 31">
                  <a:extLst>
                    <a:ext uri="{FF2B5EF4-FFF2-40B4-BE49-F238E27FC236}">
                      <a16:creationId xmlns:a16="http://schemas.microsoft.com/office/drawing/2014/main" id="{84D4F7B2-3EA9-4890-B522-7CA1698CE78A}"/>
                    </a:ext>
                  </a:extLst>
                </p:cNvPr>
                <p:cNvSpPr txBox="1"/>
                <p:nvPr/>
              </p:nvSpPr>
              <p:spPr>
                <a:xfrm>
                  <a:off x="8536377" y="4499191"/>
                  <a:ext cx="1543344" cy="369332"/>
                </a:xfrm>
                <a:prstGeom prst="rect">
                  <a:avLst/>
                </a:prstGeom>
                <a:noFill/>
              </p:spPr>
              <p:txBody>
                <a:bodyPr wrap="square" lIns="0" tIns="0" rIns="0" bIns="0">
                  <a:spAutoFit/>
                </a:bodyPr>
                <a:lstStyle/>
                <a:p>
                  <a:pPr marR="0" lvl="0" algn="l" defTabSz="457200" rtl="0" eaLnBrk="1" fontAlgn="auto" latinLnBrk="0" hangingPunct="1">
                    <a:lnSpc>
                      <a:spcPct val="100000"/>
                    </a:lnSpc>
                    <a:spcBef>
                      <a:spcPts val="0"/>
                    </a:spcBef>
                    <a:spcAft>
                      <a:spcPts val="0"/>
                    </a:spcAft>
                    <a:buClr>
                      <a:schemeClr val="accent2"/>
                    </a:buClr>
                    <a:buSzTx/>
                    <a:tabLst/>
                    <a:defRPr/>
                  </a:pPr>
                  <a:r>
                    <a:rPr kumimoji="0" lang="ja-JP" altLang="en-US" sz="1200" b="0" i="0" u="sng" strike="noStrike" kern="1200" cap="none" spc="0" normalizeH="0" baseline="0" noProof="0" dirty="0">
                      <a:ln>
                        <a:noFill/>
                      </a:ln>
                      <a:solidFill>
                        <a:prstClr val="black">
                          <a:lumMod val="75000"/>
                          <a:lumOff val="25000"/>
                        </a:prstClr>
                      </a:solidFill>
                      <a:effectLst/>
                      <a:uLnTx/>
                      <a:uFillTx/>
                      <a:latin typeface="Arial"/>
                      <a:ea typeface="Meiryo UI"/>
                      <a:cs typeface="+mn-cs"/>
                    </a:rPr>
                    <a:t>石油化学製品の代替品</a:t>
                  </a:r>
                  <a:r>
                    <a:rPr kumimoji="0" lang="ja-JP" altLang="en-US" sz="12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となる可能性をもつ</a:t>
                  </a:r>
                </a:p>
              </p:txBody>
            </p:sp>
            <p:sp>
              <p:nvSpPr>
                <p:cNvPr id="44" name="フリーフォーム: 図形 43">
                  <a:extLst>
                    <a:ext uri="{FF2B5EF4-FFF2-40B4-BE49-F238E27FC236}">
                      <a16:creationId xmlns:a16="http://schemas.microsoft.com/office/drawing/2014/main" id="{9122C28D-D37B-4980-B688-E7FB00DD8DA4}"/>
                    </a:ext>
                  </a:extLst>
                </p:cNvPr>
                <p:cNvSpPr>
                  <a:spLocks noChangeAspect="1"/>
                </p:cNvSpPr>
                <p:nvPr/>
              </p:nvSpPr>
              <p:spPr>
                <a:xfrm>
                  <a:off x="8112312" y="4562357"/>
                  <a:ext cx="324000" cy="243000"/>
                </a:xfrm>
                <a:custGeom>
                  <a:avLst/>
                  <a:gdLst>
                    <a:gd name="connsiteX0" fmla="*/ 189949 w 427396"/>
                    <a:gd name="connsiteY0" fmla="*/ 0 h 324000"/>
                    <a:gd name="connsiteX1" fmla="*/ 427396 w 427396"/>
                    <a:gd name="connsiteY1" fmla="*/ 162000 h 324000"/>
                    <a:gd name="connsiteX2" fmla="*/ 189949 w 427396"/>
                    <a:gd name="connsiteY2" fmla="*/ 324000 h 324000"/>
                    <a:gd name="connsiteX3" fmla="*/ 189949 w 427396"/>
                    <a:gd name="connsiteY3" fmla="*/ 243000 h 324000"/>
                    <a:gd name="connsiteX4" fmla="*/ 103396 w 427396"/>
                    <a:gd name="connsiteY4" fmla="*/ 243000 h 324000"/>
                    <a:gd name="connsiteX5" fmla="*/ 103396 w 427396"/>
                    <a:gd name="connsiteY5" fmla="*/ 242963 h 324000"/>
                    <a:gd name="connsiteX6" fmla="*/ 80963 w 427396"/>
                    <a:gd name="connsiteY6" fmla="*/ 242963 h 324000"/>
                    <a:gd name="connsiteX7" fmla="*/ 0 w 427396"/>
                    <a:gd name="connsiteY7" fmla="*/ 162000 h 324000"/>
                    <a:gd name="connsiteX8" fmla="*/ 80963 w 427396"/>
                    <a:gd name="connsiteY8" fmla="*/ 81037 h 324000"/>
                    <a:gd name="connsiteX9" fmla="*/ 103396 w 427396"/>
                    <a:gd name="connsiteY9" fmla="*/ 81037 h 324000"/>
                    <a:gd name="connsiteX10" fmla="*/ 103396 w 427396"/>
                    <a:gd name="connsiteY10" fmla="*/ 81000 h 324000"/>
                    <a:gd name="connsiteX11" fmla="*/ 189949 w 427396"/>
                    <a:gd name="connsiteY11" fmla="*/ 810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396" h="324000">
                      <a:moveTo>
                        <a:pt x="189949" y="0"/>
                      </a:moveTo>
                      <a:lnTo>
                        <a:pt x="427396" y="162000"/>
                      </a:lnTo>
                      <a:lnTo>
                        <a:pt x="189949" y="324000"/>
                      </a:lnTo>
                      <a:lnTo>
                        <a:pt x="189949" y="243000"/>
                      </a:lnTo>
                      <a:lnTo>
                        <a:pt x="103396" y="243000"/>
                      </a:lnTo>
                      <a:lnTo>
                        <a:pt x="103396" y="242963"/>
                      </a:lnTo>
                      <a:lnTo>
                        <a:pt x="80963" y="242963"/>
                      </a:lnTo>
                      <a:cubicBezTo>
                        <a:pt x="36248" y="242963"/>
                        <a:pt x="0" y="206715"/>
                        <a:pt x="0" y="162000"/>
                      </a:cubicBezTo>
                      <a:cubicBezTo>
                        <a:pt x="0" y="117285"/>
                        <a:pt x="36248" y="81037"/>
                        <a:pt x="80963" y="81037"/>
                      </a:cubicBezTo>
                      <a:lnTo>
                        <a:pt x="103396" y="81037"/>
                      </a:lnTo>
                      <a:lnTo>
                        <a:pt x="103396" y="81000"/>
                      </a:lnTo>
                      <a:lnTo>
                        <a:pt x="189949" y="81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grpSp>
          <p:nvGrpSpPr>
            <p:cNvPr id="14" name="グループ化 13">
              <a:extLst>
                <a:ext uri="{FF2B5EF4-FFF2-40B4-BE49-F238E27FC236}">
                  <a16:creationId xmlns:a16="http://schemas.microsoft.com/office/drawing/2014/main" id="{C2BE928C-FD61-4984-A167-6AAF008682C4}"/>
                </a:ext>
              </a:extLst>
            </p:cNvPr>
            <p:cNvGrpSpPr/>
            <p:nvPr/>
          </p:nvGrpSpPr>
          <p:grpSpPr>
            <a:xfrm>
              <a:off x="4582211" y="5078239"/>
              <a:ext cx="5898166" cy="846386"/>
              <a:chOff x="4582211" y="5078239"/>
              <a:chExt cx="5898166" cy="846386"/>
            </a:xfrm>
          </p:grpSpPr>
          <p:sp>
            <p:nvSpPr>
              <p:cNvPr id="26" name="テキスト ボックス 25">
                <a:extLst>
                  <a:ext uri="{FF2B5EF4-FFF2-40B4-BE49-F238E27FC236}">
                    <a16:creationId xmlns:a16="http://schemas.microsoft.com/office/drawing/2014/main" id="{E04E5C3B-01BA-4289-8436-0256B868CBDD}"/>
                  </a:ext>
                </a:extLst>
              </p:cNvPr>
              <p:cNvSpPr txBox="1"/>
              <p:nvPr/>
            </p:nvSpPr>
            <p:spPr>
              <a:xfrm>
                <a:off x="4582211" y="5078239"/>
                <a:ext cx="3312000" cy="846386"/>
              </a:xfrm>
              <a:prstGeom prst="rect">
                <a:avLst/>
              </a:prstGeom>
              <a:noFill/>
            </p:spPr>
            <p:txBody>
              <a:bodyPr wrap="square" lIns="0" tIns="0" rIns="0" bIns="0">
                <a:spAutoFit/>
              </a:bodyPr>
              <a:lstStyle/>
              <a:p>
                <a:pPr marL="234000" indent="-234000">
                  <a:buClr>
                    <a:schemeClr val="accent5"/>
                  </a:buClr>
                  <a:buFont typeface="Wingdings" panose="05000000000000000000" pitchFamily="2" charset="2"/>
                  <a:buChar char="u"/>
                </a:pPr>
                <a:r>
                  <a:rPr lang="ja-JP" altLang="en-US" sz="1400" b="1" dirty="0">
                    <a:solidFill>
                      <a:schemeClr val="tx1">
                        <a:lumMod val="75000"/>
                        <a:lumOff val="25000"/>
                      </a:schemeClr>
                    </a:solidFill>
                  </a:rPr>
                  <a:t>バイオスティミュラント</a:t>
                </a:r>
                <a:endParaRPr lang="en-US" altLang="ja-JP" sz="1400" b="1" dirty="0">
                  <a:solidFill>
                    <a:schemeClr val="tx1">
                      <a:lumMod val="75000"/>
                      <a:lumOff val="25000"/>
                    </a:schemeClr>
                  </a:solidFill>
                </a:endParaRPr>
              </a:p>
              <a:p>
                <a:pPr marL="234000">
                  <a:spcBef>
                    <a:spcPts val="600"/>
                  </a:spcBef>
                </a:pPr>
                <a:r>
                  <a:rPr lang="en-US" altLang="ja-JP" sz="1200" dirty="0">
                    <a:solidFill>
                      <a:schemeClr val="tx1">
                        <a:lumMod val="75000"/>
                        <a:lumOff val="25000"/>
                      </a:schemeClr>
                    </a:solidFill>
                  </a:rPr>
                  <a:t>2021</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6</a:t>
                </a:r>
                <a:r>
                  <a:rPr lang="ja-JP" altLang="en-US" sz="1200" dirty="0">
                    <a:solidFill>
                      <a:schemeClr val="tx1">
                        <a:lumMod val="75000"/>
                        <a:lumOff val="25000"/>
                      </a:schemeClr>
                    </a:solidFill>
                  </a:rPr>
                  <a:t>月、国内の農業市場向けにスペイン</a:t>
                </a:r>
                <a:r>
                  <a:rPr lang="en-US" altLang="ja-JP" sz="1200" dirty="0" err="1">
                    <a:solidFill>
                      <a:schemeClr val="tx1">
                        <a:lumMod val="75000"/>
                        <a:lumOff val="25000"/>
                      </a:schemeClr>
                    </a:solidFill>
                  </a:rPr>
                  <a:t>AlgaEnergy</a:t>
                </a:r>
                <a:r>
                  <a:rPr lang="ja-JP" altLang="en-US" sz="1200" dirty="0">
                    <a:solidFill>
                      <a:schemeClr val="tx1">
                        <a:lumMod val="75000"/>
                        <a:lumOff val="25000"/>
                      </a:schemeClr>
                    </a:solidFill>
                  </a:rPr>
                  <a:t>社が開発したバイオスティミュラント「</a:t>
                </a:r>
                <a:r>
                  <a:rPr lang="en-US" altLang="ja-JP" sz="1200" dirty="0" err="1">
                    <a:solidFill>
                      <a:schemeClr val="tx1">
                        <a:lumMod val="75000"/>
                        <a:lumOff val="25000"/>
                      </a:schemeClr>
                    </a:solidFill>
                  </a:rPr>
                  <a:t>Panacea</a:t>
                </a:r>
                <a:r>
                  <a:rPr lang="en-US" altLang="ja-JP" sz="1200" baseline="30000" dirty="0" err="1">
                    <a:solidFill>
                      <a:schemeClr val="tx1">
                        <a:lumMod val="75000"/>
                        <a:lumOff val="25000"/>
                      </a:schemeClr>
                    </a:solidFill>
                  </a:rPr>
                  <a:t>TM</a:t>
                </a:r>
                <a:r>
                  <a:rPr lang="ja-JP" altLang="en-US" sz="1200" dirty="0">
                    <a:solidFill>
                      <a:schemeClr val="tx1">
                        <a:lumMod val="75000"/>
                        <a:lumOff val="25000"/>
                      </a:schemeClr>
                    </a:solidFill>
                  </a:rPr>
                  <a:t>」の販売を開始</a:t>
                </a:r>
              </a:p>
            </p:txBody>
          </p:sp>
          <p:grpSp>
            <p:nvGrpSpPr>
              <p:cNvPr id="11" name="グループ化 10">
                <a:extLst>
                  <a:ext uri="{FF2B5EF4-FFF2-40B4-BE49-F238E27FC236}">
                    <a16:creationId xmlns:a16="http://schemas.microsoft.com/office/drawing/2014/main" id="{CB26DDD3-65A6-44A6-9870-330F93768A96}"/>
                  </a:ext>
                </a:extLst>
              </p:cNvPr>
              <p:cNvGrpSpPr/>
              <p:nvPr/>
            </p:nvGrpSpPr>
            <p:grpSpPr>
              <a:xfrm>
                <a:off x="8112312" y="5370627"/>
                <a:ext cx="2368065" cy="553998"/>
                <a:chOff x="8112312" y="5224433"/>
                <a:chExt cx="2368065" cy="553998"/>
              </a:xfrm>
            </p:grpSpPr>
            <p:sp>
              <p:nvSpPr>
                <p:cNvPr id="30" name="テキスト ボックス 29">
                  <a:extLst>
                    <a:ext uri="{FF2B5EF4-FFF2-40B4-BE49-F238E27FC236}">
                      <a16:creationId xmlns:a16="http://schemas.microsoft.com/office/drawing/2014/main" id="{5C8A272E-133D-4806-AA11-A3F194E18CA4}"/>
                    </a:ext>
                  </a:extLst>
                </p:cNvPr>
                <p:cNvSpPr txBox="1"/>
                <p:nvPr/>
              </p:nvSpPr>
              <p:spPr>
                <a:xfrm>
                  <a:off x="8536377" y="5224433"/>
                  <a:ext cx="1944000" cy="553998"/>
                </a:xfrm>
                <a:prstGeom prst="rect">
                  <a:avLst/>
                </a:prstGeom>
                <a:noFill/>
              </p:spPr>
              <p:txBody>
                <a:bodyPr wrap="square" lIns="0" tIns="0" rIns="0" bIns="0">
                  <a:spAutoFit/>
                </a:bodyPr>
                <a:lstStyle/>
                <a:p>
                  <a:pPr>
                    <a:buClr>
                      <a:schemeClr val="accent2"/>
                    </a:buClr>
                  </a:pPr>
                  <a:r>
                    <a:rPr kumimoji="0" lang="ja-JP" altLang="en-US" sz="1200" b="0" i="0" u="none" strike="noStrike" kern="1200" cap="none" spc="0" normalizeH="0" baseline="0" noProof="0" dirty="0">
                      <a:ln>
                        <a:noFill/>
                      </a:ln>
                      <a:solidFill>
                        <a:prstClr val="black">
                          <a:lumMod val="75000"/>
                          <a:lumOff val="25000"/>
                        </a:prstClr>
                      </a:solidFill>
                      <a:effectLst/>
                      <a:uLnTx/>
                      <a:uFillTx/>
                      <a:latin typeface="Arial"/>
                      <a:ea typeface="Meiryo UI"/>
                      <a:cs typeface="+mn-cs"/>
                    </a:rPr>
                    <a:t>微細藻類を使った農業用資材の生産過程で光合成を行い、</a:t>
                  </a:r>
                  <a:r>
                    <a:rPr kumimoji="0" lang="ja-JP" altLang="en-US" sz="1200" b="0" i="0" u="sng" strike="noStrike" kern="1200" cap="none" spc="0" normalizeH="0" baseline="0" noProof="0" dirty="0">
                      <a:ln>
                        <a:noFill/>
                      </a:ln>
                      <a:solidFill>
                        <a:prstClr val="black">
                          <a:lumMod val="75000"/>
                          <a:lumOff val="25000"/>
                        </a:prstClr>
                      </a:solidFill>
                      <a:effectLst/>
                      <a:uLnTx/>
                      <a:uFillTx/>
                      <a:latin typeface="Arial"/>
                      <a:ea typeface="Meiryo UI"/>
                      <a:cs typeface="+mn-cs"/>
                    </a:rPr>
                    <a:t>大気中の</a:t>
                  </a:r>
                  <a:r>
                    <a:rPr kumimoji="0" lang="en-US" altLang="ja-JP" sz="1200" b="0" i="0" u="sng" strike="noStrike" kern="1200" cap="none" spc="0" normalizeH="0" baseline="0" noProof="0" dirty="0">
                      <a:ln>
                        <a:noFill/>
                      </a:ln>
                      <a:solidFill>
                        <a:prstClr val="black">
                          <a:lumMod val="75000"/>
                          <a:lumOff val="25000"/>
                        </a:prstClr>
                      </a:solidFill>
                      <a:effectLst/>
                      <a:uLnTx/>
                      <a:uFillTx/>
                      <a:latin typeface="Arial"/>
                      <a:ea typeface="Meiryo UI"/>
                      <a:cs typeface="+mn-cs"/>
                    </a:rPr>
                    <a:t>CO2</a:t>
                  </a:r>
                  <a:r>
                    <a:rPr kumimoji="0" lang="ja-JP" altLang="en-US" sz="1200" b="0" i="0" u="sng" strike="noStrike" kern="1200" cap="none" spc="0" normalizeH="0" baseline="0" noProof="0" dirty="0">
                      <a:ln>
                        <a:noFill/>
                      </a:ln>
                      <a:solidFill>
                        <a:prstClr val="black">
                          <a:lumMod val="75000"/>
                          <a:lumOff val="25000"/>
                        </a:prstClr>
                      </a:solidFill>
                      <a:effectLst/>
                      <a:uLnTx/>
                      <a:uFillTx/>
                      <a:latin typeface="Arial"/>
                      <a:ea typeface="Meiryo UI"/>
                      <a:cs typeface="+mn-cs"/>
                    </a:rPr>
                    <a:t>を吸収</a:t>
                  </a:r>
                  <a:endParaRPr lang="ja-JP" altLang="en-US" u="sng" dirty="0"/>
                </a:p>
              </p:txBody>
            </p:sp>
            <p:sp>
              <p:nvSpPr>
                <p:cNvPr id="45" name="フリーフォーム: 図形 44">
                  <a:extLst>
                    <a:ext uri="{FF2B5EF4-FFF2-40B4-BE49-F238E27FC236}">
                      <a16:creationId xmlns:a16="http://schemas.microsoft.com/office/drawing/2014/main" id="{7A676411-7BB7-49AA-9AF6-DF33AED54E38}"/>
                    </a:ext>
                  </a:extLst>
                </p:cNvPr>
                <p:cNvSpPr>
                  <a:spLocks noChangeAspect="1"/>
                </p:cNvSpPr>
                <p:nvPr/>
              </p:nvSpPr>
              <p:spPr>
                <a:xfrm>
                  <a:off x="8112312" y="5379932"/>
                  <a:ext cx="324000" cy="243000"/>
                </a:xfrm>
                <a:custGeom>
                  <a:avLst/>
                  <a:gdLst>
                    <a:gd name="connsiteX0" fmla="*/ 189949 w 427396"/>
                    <a:gd name="connsiteY0" fmla="*/ 0 h 324000"/>
                    <a:gd name="connsiteX1" fmla="*/ 427396 w 427396"/>
                    <a:gd name="connsiteY1" fmla="*/ 162000 h 324000"/>
                    <a:gd name="connsiteX2" fmla="*/ 189949 w 427396"/>
                    <a:gd name="connsiteY2" fmla="*/ 324000 h 324000"/>
                    <a:gd name="connsiteX3" fmla="*/ 189949 w 427396"/>
                    <a:gd name="connsiteY3" fmla="*/ 243000 h 324000"/>
                    <a:gd name="connsiteX4" fmla="*/ 103396 w 427396"/>
                    <a:gd name="connsiteY4" fmla="*/ 243000 h 324000"/>
                    <a:gd name="connsiteX5" fmla="*/ 103396 w 427396"/>
                    <a:gd name="connsiteY5" fmla="*/ 242963 h 324000"/>
                    <a:gd name="connsiteX6" fmla="*/ 80963 w 427396"/>
                    <a:gd name="connsiteY6" fmla="*/ 242963 h 324000"/>
                    <a:gd name="connsiteX7" fmla="*/ 0 w 427396"/>
                    <a:gd name="connsiteY7" fmla="*/ 162000 h 324000"/>
                    <a:gd name="connsiteX8" fmla="*/ 80963 w 427396"/>
                    <a:gd name="connsiteY8" fmla="*/ 81037 h 324000"/>
                    <a:gd name="connsiteX9" fmla="*/ 103396 w 427396"/>
                    <a:gd name="connsiteY9" fmla="*/ 81037 h 324000"/>
                    <a:gd name="connsiteX10" fmla="*/ 103396 w 427396"/>
                    <a:gd name="connsiteY10" fmla="*/ 81000 h 324000"/>
                    <a:gd name="connsiteX11" fmla="*/ 189949 w 427396"/>
                    <a:gd name="connsiteY11" fmla="*/ 810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396" h="324000">
                      <a:moveTo>
                        <a:pt x="189949" y="0"/>
                      </a:moveTo>
                      <a:lnTo>
                        <a:pt x="427396" y="162000"/>
                      </a:lnTo>
                      <a:lnTo>
                        <a:pt x="189949" y="324000"/>
                      </a:lnTo>
                      <a:lnTo>
                        <a:pt x="189949" y="243000"/>
                      </a:lnTo>
                      <a:lnTo>
                        <a:pt x="103396" y="243000"/>
                      </a:lnTo>
                      <a:lnTo>
                        <a:pt x="103396" y="242963"/>
                      </a:lnTo>
                      <a:lnTo>
                        <a:pt x="80963" y="242963"/>
                      </a:lnTo>
                      <a:cubicBezTo>
                        <a:pt x="36248" y="242963"/>
                        <a:pt x="0" y="206715"/>
                        <a:pt x="0" y="162000"/>
                      </a:cubicBezTo>
                      <a:cubicBezTo>
                        <a:pt x="0" y="117285"/>
                        <a:pt x="36248" y="81037"/>
                        <a:pt x="80963" y="81037"/>
                      </a:cubicBezTo>
                      <a:lnTo>
                        <a:pt x="103396" y="81037"/>
                      </a:lnTo>
                      <a:lnTo>
                        <a:pt x="103396" y="81000"/>
                      </a:lnTo>
                      <a:lnTo>
                        <a:pt x="189949" y="81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solidFill>
                      <a:schemeClr val="tx1"/>
                    </a:solidFill>
                  </a:endParaRPr>
                </a:p>
              </p:txBody>
            </p:sp>
          </p:grpSp>
        </p:grpSp>
      </p:grpSp>
      <p:grpSp>
        <p:nvGrpSpPr>
          <p:cNvPr id="70" name="グループ化 69">
            <a:extLst>
              <a:ext uri="{FF2B5EF4-FFF2-40B4-BE49-F238E27FC236}">
                <a16:creationId xmlns:a16="http://schemas.microsoft.com/office/drawing/2014/main" id="{F1D95474-BD10-40FA-AF43-98CC12C21072}"/>
              </a:ext>
            </a:extLst>
          </p:cNvPr>
          <p:cNvGrpSpPr/>
          <p:nvPr/>
        </p:nvGrpSpPr>
        <p:grpSpPr>
          <a:xfrm>
            <a:off x="9601347" y="1024769"/>
            <a:ext cx="1910016" cy="1484234"/>
            <a:chOff x="9771431" y="1024769"/>
            <a:chExt cx="1910016" cy="1484234"/>
          </a:xfrm>
        </p:grpSpPr>
        <p:sp>
          <p:nvSpPr>
            <p:cNvPr id="54" name="正方形/長方形 53">
              <a:extLst>
                <a:ext uri="{FF2B5EF4-FFF2-40B4-BE49-F238E27FC236}">
                  <a16:creationId xmlns:a16="http://schemas.microsoft.com/office/drawing/2014/main" id="{C4C59A9A-6BD1-4E6E-BC6E-62A5254420E8}"/>
                </a:ext>
              </a:extLst>
            </p:cNvPr>
            <p:cNvSpPr/>
            <p:nvPr/>
          </p:nvSpPr>
          <p:spPr>
            <a:xfrm>
              <a:off x="9885898" y="1024769"/>
              <a:ext cx="1681083" cy="14842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資源循環型</a:t>
              </a:r>
            </a:p>
            <a:p>
              <a:pPr algn="ctr"/>
              <a:r>
                <a:rPr kumimoji="1" lang="ja-JP" altLang="en-US" sz="1400" b="1" dirty="0">
                  <a:solidFill>
                    <a:schemeClr val="tx1">
                      <a:lumMod val="75000"/>
                      <a:lumOff val="25000"/>
                    </a:schemeClr>
                  </a:solidFill>
                </a:rPr>
                <a:t>エコシステムの創造</a:t>
              </a:r>
            </a:p>
            <a:p>
              <a:pPr algn="ctr">
                <a:spcBef>
                  <a:spcPts val="4200"/>
                </a:spcBef>
              </a:pPr>
              <a:r>
                <a:rPr kumimoji="1" lang="ja-JP" altLang="en-US" sz="1200" dirty="0">
                  <a:solidFill>
                    <a:schemeClr val="tx1">
                      <a:lumMod val="75000"/>
                      <a:lumOff val="25000"/>
                    </a:schemeClr>
                  </a:solidFill>
                </a:rPr>
                <a:t>バイオエコノミーや</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資源循環システムの確立</a:t>
              </a:r>
            </a:p>
          </p:txBody>
        </p:sp>
        <p:grpSp>
          <p:nvGrpSpPr>
            <p:cNvPr id="69" name="グループ化 68">
              <a:extLst>
                <a:ext uri="{FF2B5EF4-FFF2-40B4-BE49-F238E27FC236}">
                  <a16:creationId xmlns:a16="http://schemas.microsoft.com/office/drawing/2014/main" id="{C6A28B86-BB1D-459C-8787-94978A4241C3}"/>
                </a:ext>
              </a:extLst>
            </p:cNvPr>
            <p:cNvGrpSpPr/>
            <p:nvPr/>
          </p:nvGrpSpPr>
          <p:grpSpPr>
            <a:xfrm>
              <a:off x="9771431" y="1606489"/>
              <a:ext cx="1910016" cy="360000"/>
              <a:chOff x="9521640" y="1389090"/>
              <a:chExt cx="1910016" cy="360000"/>
            </a:xfrm>
          </p:grpSpPr>
          <p:pic>
            <p:nvPicPr>
              <p:cNvPr id="64" name="図 63" descr="アイコン が含まれている画像&#10;&#10;自動的に生成された説明">
                <a:extLst>
                  <a:ext uri="{FF2B5EF4-FFF2-40B4-BE49-F238E27FC236}">
                    <a16:creationId xmlns:a16="http://schemas.microsoft.com/office/drawing/2014/main" id="{60189DC6-5ADE-40F5-96B2-2CF3CDB2F7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21640" y="1389090"/>
                <a:ext cx="360000" cy="360000"/>
              </a:xfrm>
              <a:prstGeom prst="rect">
                <a:avLst/>
              </a:prstGeom>
            </p:spPr>
          </p:pic>
          <p:pic>
            <p:nvPicPr>
              <p:cNvPr id="65" name="図 64" descr="ロゴ が含まれている画像&#10;&#10;自動的に生成された説明">
                <a:extLst>
                  <a:ext uri="{FF2B5EF4-FFF2-40B4-BE49-F238E27FC236}">
                    <a16:creationId xmlns:a16="http://schemas.microsoft.com/office/drawing/2014/main" id="{03D2F31D-A1E2-4BD7-939B-FC1F71E58F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9144" y="1389090"/>
                <a:ext cx="360000" cy="360000"/>
              </a:xfrm>
              <a:prstGeom prst="rect">
                <a:avLst/>
              </a:prstGeom>
            </p:spPr>
          </p:pic>
          <p:pic>
            <p:nvPicPr>
              <p:cNvPr id="66" name="図 65" descr="グラフィカル ユーザー インターフェイス, アプリケーション, アイコン&#10;&#10;自動的に生成された説明">
                <a:extLst>
                  <a:ext uri="{FF2B5EF4-FFF2-40B4-BE49-F238E27FC236}">
                    <a16:creationId xmlns:a16="http://schemas.microsoft.com/office/drawing/2014/main" id="{43C1DDFE-5659-47E5-A5CD-5DE7C17511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071656" y="1389090"/>
                <a:ext cx="360000" cy="360000"/>
              </a:xfrm>
              <a:prstGeom prst="rect">
                <a:avLst/>
              </a:prstGeom>
            </p:spPr>
          </p:pic>
          <p:pic>
            <p:nvPicPr>
              <p:cNvPr id="67" name="図 66" descr="アイコン が含まれている画像&#10;&#10;自動的に生成された説明">
                <a:extLst>
                  <a:ext uri="{FF2B5EF4-FFF2-40B4-BE49-F238E27FC236}">
                    <a16:creationId xmlns:a16="http://schemas.microsoft.com/office/drawing/2014/main" id="{425A22D8-3675-4CEB-9AF2-1A8565C7F5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96648" y="1389090"/>
                <a:ext cx="360000" cy="360000"/>
              </a:xfrm>
              <a:prstGeom prst="rect">
                <a:avLst/>
              </a:prstGeom>
            </p:spPr>
          </p:pic>
          <p:pic>
            <p:nvPicPr>
              <p:cNvPr id="68" name="図 67" descr="ロゴ&#10;&#10;自動的に生成された説明">
                <a:extLst>
                  <a:ext uri="{FF2B5EF4-FFF2-40B4-BE49-F238E27FC236}">
                    <a16:creationId xmlns:a16="http://schemas.microsoft.com/office/drawing/2014/main" id="{5B68909A-85D0-4942-8DFD-2A87913FE21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84152" y="1389090"/>
                <a:ext cx="360000" cy="360000"/>
              </a:xfrm>
              <a:prstGeom prst="rect">
                <a:avLst/>
              </a:prstGeom>
            </p:spPr>
          </p:pic>
        </p:grpSp>
      </p:grpSp>
      <p:grpSp>
        <p:nvGrpSpPr>
          <p:cNvPr id="15" name="グループ化 14">
            <a:extLst>
              <a:ext uri="{FF2B5EF4-FFF2-40B4-BE49-F238E27FC236}">
                <a16:creationId xmlns:a16="http://schemas.microsoft.com/office/drawing/2014/main" id="{51DF273D-E182-4E57-A1C6-B3D16347F6B9}"/>
              </a:ext>
            </a:extLst>
          </p:cNvPr>
          <p:cNvGrpSpPr/>
          <p:nvPr/>
        </p:nvGrpSpPr>
        <p:grpSpPr>
          <a:xfrm>
            <a:off x="515936" y="842400"/>
            <a:ext cx="8928000" cy="1769117"/>
            <a:chOff x="515936" y="842400"/>
            <a:chExt cx="8928000" cy="1769117"/>
          </a:xfrm>
        </p:grpSpPr>
        <p:sp>
          <p:nvSpPr>
            <p:cNvPr id="8" name="楕円 55">
              <a:extLst>
                <a:ext uri="{FF2B5EF4-FFF2-40B4-BE49-F238E27FC236}">
                  <a16:creationId xmlns:a16="http://schemas.microsoft.com/office/drawing/2014/main" id="{19C6BAC1-3E48-4019-9DDD-F6758B79705A}"/>
                </a:ext>
              </a:extLst>
            </p:cNvPr>
            <p:cNvSpPr/>
            <p:nvPr/>
          </p:nvSpPr>
          <p:spPr>
            <a:xfrm>
              <a:off x="515936" y="991517"/>
              <a:ext cx="8928000" cy="1620000"/>
            </a:xfrm>
            <a:custGeom>
              <a:avLst/>
              <a:gdLst>
                <a:gd name="connsiteX0" fmla="*/ 0 w 8928000"/>
                <a:gd name="connsiteY0" fmla="*/ 67833 h 1296000"/>
                <a:gd name="connsiteX1" fmla="*/ 67833 w 8928000"/>
                <a:gd name="connsiteY1" fmla="*/ 0 h 1296000"/>
                <a:gd name="connsiteX2" fmla="*/ 8860167 w 8928000"/>
                <a:gd name="connsiteY2" fmla="*/ 0 h 1296000"/>
                <a:gd name="connsiteX3" fmla="*/ 8928000 w 8928000"/>
                <a:gd name="connsiteY3" fmla="*/ 67833 h 1296000"/>
                <a:gd name="connsiteX4" fmla="*/ 8928000 w 8928000"/>
                <a:gd name="connsiteY4" fmla="*/ 1228167 h 1296000"/>
                <a:gd name="connsiteX5" fmla="*/ 8860167 w 8928000"/>
                <a:gd name="connsiteY5" fmla="*/ 1296000 h 1296000"/>
                <a:gd name="connsiteX6" fmla="*/ 67833 w 8928000"/>
                <a:gd name="connsiteY6" fmla="*/ 1296000 h 1296000"/>
                <a:gd name="connsiteX7" fmla="*/ 0 w 8928000"/>
                <a:gd name="connsiteY7" fmla="*/ 1228167 h 1296000"/>
                <a:gd name="connsiteX8" fmla="*/ 0 w 8928000"/>
                <a:gd name="connsiteY8" fmla="*/ 67833 h 1296000"/>
                <a:gd name="connsiteX0" fmla="*/ 0 w 8928000"/>
                <a:gd name="connsiteY0" fmla="*/ 67833 h 1296000"/>
                <a:gd name="connsiteX1" fmla="*/ 67833 w 8928000"/>
                <a:gd name="connsiteY1" fmla="*/ 0 h 1296000"/>
                <a:gd name="connsiteX2" fmla="*/ 1176339 w 8928000"/>
                <a:gd name="connsiteY2" fmla="*/ 756 h 1296000"/>
                <a:gd name="connsiteX3" fmla="*/ 8860167 w 8928000"/>
                <a:gd name="connsiteY3" fmla="*/ 0 h 1296000"/>
                <a:gd name="connsiteX4" fmla="*/ 8928000 w 8928000"/>
                <a:gd name="connsiteY4" fmla="*/ 67833 h 1296000"/>
                <a:gd name="connsiteX5" fmla="*/ 8928000 w 8928000"/>
                <a:gd name="connsiteY5" fmla="*/ 1228167 h 1296000"/>
                <a:gd name="connsiteX6" fmla="*/ 8860167 w 8928000"/>
                <a:gd name="connsiteY6" fmla="*/ 1296000 h 1296000"/>
                <a:gd name="connsiteX7" fmla="*/ 67833 w 8928000"/>
                <a:gd name="connsiteY7" fmla="*/ 1296000 h 1296000"/>
                <a:gd name="connsiteX8" fmla="*/ 0 w 8928000"/>
                <a:gd name="connsiteY8" fmla="*/ 1228167 h 1296000"/>
                <a:gd name="connsiteX9" fmla="*/ 0 w 8928000"/>
                <a:gd name="connsiteY9" fmla="*/ 67833 h 1296000"/>
                <a:gd name="connsiteX0" fmla="*/ 1176339 w 8928000"/>
                <a:gd name="connsiteY0" fmla="*/ 756 h 1296000"/>
                <a:gd name="connsiteX1" fmla="*/ 8860167 w 8928000"/>
                <a:gd name="connsiteY1" fmla="*/ 0 h 1296000"/>
                <a:gd name="connsiteX2" fmla="*/ 8928000 w 8928000"/>
                <a:gd name="connsiteY2" fmla="*/ 67833 h 1296000"/>
                <a:gd name="connsiteX3" fmla="*/ 8928000 w 8928000"/>
                <a:gd name="connsiteY3" fmla="*/ 1228167 h 1296000"/>
                <a:gd name="connsiteX4" fmla="*/ 8860167 w 8928000"/>
                <a:gd name="connsiteY4" fmla="*/ 1296000 h 1296000"/>
                <a:gd name="connsiteX5" fmla="*/ 67833 w 8928000"/>
                <a:gd name="connsiteY5" fmla="*/ 1296000 h 1296000"/>
                <a:gd name="connsiteX6" fmla="*/ 0 w 8928000"/>
                <a:gd name="connsiteY6" fmla="*/ 1228167 h 1296000"/>
                <a:gd name="connsiteX7" fmla="*/ 0 w 8928000"/>
                <a:gd name="connsiteY7" fmla="*/ 67833 h 1296000"/>
                <a:gd name="connsiteX8" fmla="*/ 67833 w 8928000"/>
                <a:gd name="connsiteY8" fmla="*/ 0 h 1296000"/>
                <a:gd name="connsiteX9" fmla="*/ 1267779 w 8928000"/>
                <a:gd name="connsiteY9" fmla="*/ 92196 h 1296000"/>
                <a:gd name="connsiteX0" fmla="*/ 1176339 w 8928000"/>
                <a:gd name="connsiteY0" fmla="*/ 756 h 1296000"/>
                <a:gd name="connsiteX1" fmla="*/ 8860167 w 8928000"/>
                <a:gd name="connsiteY1" fmla="*/ 0 h 1296000"/>
                <a:gd name="connsiteX2" fmla="*/ 8928000 w 8928000"/>
                <a:gd name="connsiteY2" fmla="*/ 67833 h 1296000"/>
                <a:gd name="connsiteX3" fmla="*/ 8928000 w 8928000"/>
                <a:gd name="connsiteY3" fmla="*/ 1228167 h 1296000"/>
                <a:gd name="connsiteX4" fmla="*/ 8860167 w 8928000"/>
                <a:gd name="connsiteY4" fmla="*/ 1296000 h 1296000"/>
                <a:gd name="connsiteX5" fmla="*/ 67833 w 8928000"/>
                <a:gd name="connsiteY5" fmla="*/ 1296000 h 1296000"/>
                <a:gd name="connsiteX6" fmla="*/ 0 w 8928000"/>
                <a:gd name="connsiteY6" fmla="*/ 1228167 h 1296000"/>
                <a:gd name="connsiteX7" fmla="*/ 0 w 8928000"/>
                <a:gd name="connsiteY7" fmla="*/ 67833 h 1296000"/>
                <a:gd name="connsiteX8" fmla="*/ 67833 w 8928000"/>
                <a:gd name="connsiteY8" fmla="*/ 0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1296000">
                  <a:moveTo>
                    <a:pt x="1176339" y="756"/>
                  </a:moveTo>
                  <a:lnTo>
                    <a:pt x="8860167" y="0"/>
                  </a:lnTo>
                  <a:cubicBezTo>
                    <a:pt x="8897630" y="0"/>
                    <a:pt x="8928000" y="30370"/>
                    <a:pt x="8928000" y="67833"/>
                  </a:cubicBezTo>
                  <a:lnTo>
                    <a:pt x="8928000" y="1228167"/>
                  </a:lnTo>
                  <a:cubicBezTo>
                    <a:pt x="8928000" y="1265630"/>
                    <a:pt x="8897630" y="1296000"/>
                    <a:pt x="8860167" y="1296000"/>
                  </a:cubicBezTo>
                  <a:lnTo>
                    <a:pt x="67833" y="1296000"/>
                  </a:lnTo>
                  <a:cubicBezTo>
                    <a:pt x="30370" y="1296000"/>
                    <a:pt x="0" y="1265630"/>
                    <a:pt x="0" y="1228167"/>
                  </a:cubicBezTo>
                  <a:lnTo>
                    <a:pt x="0" y="67833"/>
                  </a:lnTo>
                  <a:cubicBezTo>
                    <a:pt x="0" y="30370"/>
                    <a:pt x="30370" y="0"/>
                    <a:pt x="67833" y="0"/>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kumimoji="1" lang="ja-JP" altLang="en-US" sz="1400" b="1" dirty="0">
                  <a:solidFill>
                    <a:schemeClr val="tx1">
                      <a:lumMod val="75000"/>
                      <a:lumOff val="25000"/>
                    </a:schemeClr>
                  </a:solidFill>
                </a:rPr>
                <a:t>バイオマスマテリアルによる炭素循環を目指し新会社を設立</a:t>
              </a:r>
              <a:endParaRPr kumimoji="1" lang="en-US" altLang="ja-JP" sz="1400" b="1"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石油や天然ガスなどの化石資源を人間社会は数</a:t>
              </a:r>
              <a:r>
                <a:rPr lang="en-US" altLang="ja-JP" sz="1400" dirty="0">
                  <a:solidFill>
                    <a:schemeClr val="tx1">
                      <a:lumMod val="75000"/>
                      <a:lumOff val="25000"/>
                    </a:schemeClr>
                  </a:solidFill>
                </a:rPr>
                <a:t>100</a:t>
              </a:r>
              <a:r>
                <a:rPr lang="ja-JP" altLang="en-US" sz="1400" dirty="0">
                  <a:solidFill>
                    <a:schemeClr val="tx1">
                      <a:lumMod val="75000"/>
                      <a:lumOff val="25000"/>
                    </a:schemeClr>
                  </a:solidFill>
                </a:rPr>
                <a:t>年で使い切ろうとしています。加えて、新興国では環境対策やエネルギーの効率的な利用、リサイクルなどが課題であり、グローバルで解決していく必要があります。他方、そのような課題を解決するクリーンテクノロジーの一つとして、バイオマス由来の素材が注目を集めています。</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は、環境に優しいバイオマス由来材料の普及と炭素循環社会の形成を目指し、</a:t>
              </a:r>
              <a:r>
                <a:rPr lang="en-US" altLang="ja-JP" sz="1400" dirty="0">
                  <a:solidFill>
                    <a:schemeClr val="tx1">
                      <a:lumMod val="75000"/>
                      <a:lumOff val="25000"/>
                    </a:schemeClr>
                  </a:solidFill>
                </a:rPr>
                <a:t>2021</a:t>
              </a:r>
              <a:r>
                <a:rPr lang="ja-JP" altLang="en-US" sz="1400" dirty="0">
                  <a:solidFill>
                    <a:schemeClr val="tx1">
                      <a:lumMod val="75000"/>
                      <a:lumOff val="25000"/>
                    </a:schemeClr>
                  </a:solidFill>
                </a:rPr>
                <a:t>年</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月に横河バイオフロンティアを設立しました。</a:t>
              </a:r>
            </a:p>
          </p:txBody>
        </p:sp>
        <p:sp>
          <p:nvSpPr>
            <p:cNvPr id="53" name="フリーフォーム: 図形 52">
              <a:extLst>
                <a:ext uri="{FF2B5EF4-FFF2-40B4-BE49-F238E27FC236}">
                  <a16:creationId xmlns:a16="http://schemas.microsoft.com/office/drawing/2014/main" id="{D2F34FF5-60D8-4882-A7A3-866A2E6DCEF8}"/>
                </a:ext>
              </a:extLst>
            </p:cNvPr>
            <p:cNvSpPr>
              <a:spLocks/>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5"/>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5"/>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1363819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5" y="150627"/>
            <a:ext cx="11490725" cy="482569"/>
          </a:xfrm>
        </p:spPr>
        <p:txBody>
          <a:bodyPr/>
          <a:lstStyle/>
          <a:p>
            <a:r>
              <a:rPr kumimoji="1" lang="en-US" altLang="ja-JP" dirty="0"/>
              <a:t>#</a:t>
            </a:r>
            <a:r>
              <a:rPr lang="en-US" altLang="ja-JP" dirty="0"/>
              <a:t>18</a:t>
            </a:r>
            <a:r>
              <a:rPr kumimoji="1" lang="en-US" altLang="ja-JP" dirty="0"/>
              <a:t> DPI</a:t>
            </a:r>
            <a:r>
              <a:rPr kumimoji="1" lang="ja-JP" altLang="en-US" dirty="0"/>
              <a:t>とワークショップの提供による課題解決への貢献</a:t>
            </a:r>
            <a:endParaRPr kumimoji="1" lang="ja-JP" altLang="en-US" sz="1400" dirty="0"/>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18" name="楕円 55">
            <a:extLst>
              <a:ext uri="{FF2B5EF4-FFF2-40B4-BE49-F238E27FC236}">
                <a16:creationId xmlns:a16="http://schemas.microsoft.com/office/drawing/2014/main" id="{9D17F76F-54D0-44C1-898A-0FDCB77D693F}"/>
              </a:ext>
            </a:extLst>
          </p:cNvPr>
          <p:cNvSpPr/>
          <p:nvPr/>
        </p:nvSpPr>
        <p:spPr>
          <a:xfrm>
            <a:off x="502030" y="2848789"/>
            <a:ext cx="3161118" cy="3168000"/>
          </a:xfrm>
          <a:custGeom>
            <a:avLst/>
            <a:gdLst>
              <a:gd name="connsiteX0" fmla="*/ 0 w 3852000"/>
              <a:gd name="connsiteY0" fmla="*/ 113920 h 3420000"/>
              <a:gd name="connsiteX1" fmla="*/ 113920 w 3852000"/>
              <a:gd name="connsiteY1" fmla="*/ 0 h 3420000"/>
              <a:gd name="connsiteX2" fmla="*/ 3738080 w 3852000"/>
              <a:gd name="connsiteY2" fmla="*/ 0 h 3420000"/>
              <a:gd name="connsiteX3" fmla="*/ 3852000 w 3852000"/>
              <a:gd name="connsiteY3" fmla="*/ 113920 h 3420000"/>
              <a:gd name="connsiteX4" fmla="*/ 3852000 w 3852000"/>
              <a:gd name="connsiteY4" fmla="*/ 3306080 h 3420000"/>
              <a:gd name="connsiteX5" fmla="*/ 3738080 w 3852000"/>
              <a:gd name="connsiteY5" fmla="*/ 3420000 h 3420000"/>
              <a:gd name="connsiteX6" fmla="*/ 113920 w 3852000"/>
              <a:gd name="connsiteY6" fmla="*/ 3420000 h 3420000"/>
              <a:gd name="connsiteX7" fmla="*/ 0 w 3852000"/>
              <a:gd name="connsiteY7" fmla="*/ 3306080 h 3420000"/>
              <a:gd name="connsiteX8" fmla="*/ 0 w 3852000"/>
              <a:gd name="connsiteY8" fmla="*/ 113920 h 3420000"/>
              <a:gd name="connsiteX0" fmla="*/ 0 w 3852000"/>
              <a:gd name="connsiteY0" fmla="*/ 115336 h 3421416"/>
              <a:gd name="connsiteX1" fmla="*/ 113920 w 3852000"/>
              <a:gd name="connsiteY1" fmla="*/ 1416 h 3421416"/>
              <a:gd name="connsiteX2" fmla="*/ 1327151 w 3852000"/>
              <a:gd name="connsiteY2" fmla="*/ 0 h 3421416"/>
              <a:gd name="connsiteX3" fmla="*/ 3738080 w 3852000"/>
              <a:gd name="connsiteY3" fmla="*/ 1416 h 3421416"/>
              <a:gd name="connsiteX4" fmla="*/ 3852000 w 3852000"/>
              <a:gd name="connsiteY4" fmla="*/ 115336 h 3421416"/>
              <a:gd name="connsiteX5" fmla="*/ 3852000 w 3852000"/>
              <a:gd name="connsiteY5" fmla="*/ 3307496 h 3421416"/>
              <a:gd name="connsiteX6" fmla="*/ 3738080 w 3852000"/>
              <a:gd name="connsiteY6" fmla="*/ 3421416 h 3421416"/>
              <a:gd name="connsiteX7" fmla="*/ 113920 w 3852000"/>
              <a:gd name="connsiteY7" fmla="*/ 3421416 h 3421416"/>
              <a:gd name="connsiteX8" fmla="*/ 0 w 3852000"/>
              <a:gd name="connsiteY8" fmla="*/ 3307496 h 3421416"/>
              <a:gd name="connsiteX9" fmla="*/ 0 w 3852000"/>
              <a:gd name="connsiteY9" fmla="*/ 115336 h 3421416"/>
              <a:gd name="connsiteX0" fmla="*/ 1327151 w 3852000"/>
              <a:gd name="connsiteY0" fmla="*/ 0 h 3421416"/>
              <a:gd name="connsiteX1" fmla="*/ 3738080 w 3852000"/>
              <a:gd name="connsiteY1" fmla="*/ 1416 h 3421416"/>
              <a:gd name="connsiteX2" fmla="*/ 3852000 w 3852000"/>
              <a:gd name="connsiteY2" fmla="*/ 115336 h 3421416"/>
              <a:gd name="connsiteX3" fmla="*/ 3852000 w 3852000"/>
              <a:gd name="connsiteY3" fmla="*/ 3307496 h 3421416"/>
              <a:gd name="connsiteX4" fmla="*/ 3738080 w 3852000"/>
              <a:gd name="connsiteY4" fmla="*/ 3421416 h 3421416"/>
              <a:gd name="connsiteX5" fmla="*/ 113920 w 3852000"/>
              <a:gd name="connsiteY5" fmla="*/ 3421416 h 3421416"/>
              <a:gd name="connsiteX6" fmla="*/ 0 w 3852000"/>
              <a:gd name="connsiteY6" fmla="*/ 3307496 h 3421416"/>
              <a:gd name="connsiteX7" fmla="*/ 0 w 3852000"/>
              <a:gd name="connsiteY7" fmla="*/ 115336 h 3421416"/>
              <a:gd name="connsiteX8" fmla="*/ 113920 w 3852000"/>
              <a:gd name="connsiteY8" fmla="*/ 1416 h 3421416"/>
              <a:gd name="connsiteX9" fmla="*/ 1418591 w 3852000"/>
              <a:gd name="connsiteY9" fmla="*/ 91440 h 3421416"/>
              <a:gd name="connsiteX0" fmla="*/ 1327151 w 3852000"/>
              <a:gd name="connsiteY0" fmla="*/ 0 h 3421416"/>
              <a:gd name="connsiteX1" fmla="*/ 3738080 w 3852000"/>
              <a:gd name="connsiteY1" fmla="*/ 1416 h 3421416"/>
              <a:gd name="connsiteX2" fmla="*/ 3852000 w 3852000"/>
              <a:gd name="connsiteY2" fmla="*/ 115336 h 3421416"/>
              <a:gd name="connsiteX3" fmla="*/ 3852000 w 3852000"/>
              <a:gd name="connsiteY3" fmla="*/ 3307496 h 3421416"/>
              <a:gd name="connsiteX4" fmla="*/ 3738080 w 3852000"/>
              <a:gd name="connsiteY4" fmla="*/ 3421416 h 3421416"/>
              <a:gd name="connsiteX5" fmla="*/ 113920 w 3852000"/>
              <a:gd name="connsiteY5" fmla="*/ 3421416 h 3421416"/>
              <a:gd name="connsiteX6" fmla="*/ 0 w 3852000"/>
              <a:gd name="connsiteY6" fmla="*/ 3307496 h 3421416"/>
              <a:gd name="connsiteX7" fmla="*/ 0 w 3852000"/>
              <a:gd name="connsiteY7" fmla="*/ 115336 h 3421416"/>
              <a:gd name="connsiteX8" fmla="*/ 113920 w 3852000"/>
              <a:gd name="connsiteY8" fmla="*/ 1416 h 342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2000" h="3421416">
                <a:moveTo>
                  <a:pt x="1327151" y="0"/>
                </a:moveTo>
                <a:lnTo>
                  <a:pt x="3738080" y="1416"/>
                </a:lnTo>
                <a:cubicBezTo>
                  <a:pt x="3800996" y="1416"/>
                  <a:pt x="3852000" y="52420"/>
                  <a:pt x="3852000" y="115336"/>
                </a:cubicBezTo>
                <a:lnTo>
                  <a:pt x="3852000" y="3307496"/>
                </a:lnTo>
                <a:cubicBezTo>
                  <a:pt x="3852000" y="3370412"/>
                  <a:pt x="3800996" y="3421416"/>
                  <a:pt x="3738080" y="3421416"/>
                </a:cubicBezTo>
                <a:lnTo>
                  <a:pt x="113920" y="3421416"/>
                </a:lnTo>
                <a:cubicBezTo>
                  <a:pt x="51004" y="3421416"/>
                  <a:pt x="0" y="3370412"/>
                  <a:pt x="0" y="3307496"/>
                </a:cubicBezTo>
                <a:lnTo>
                  <a:pt x="0" y="115336"/>
                </a:lnTo>
                <a:cubicBezTo>
                  <a:pt x="0" y="52420"/>
                  <a:pt x="51004" y="1416"/>
                  <a:pt x="113920" y="1416"/>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は、品質安定化システム</a:t>
            </a:r>
            <a:r>
              <a:rPr lang="en-US" altLang="ja-JP" sz="1400" dirty="0">
                <a:solidFill>
                  <a:schemeClr val="tx1">
                    <a:lumMod val="75000"/>
                    <a:lumOff val="25000"/>
                  </a:schemeClr>
                </a:solidFill>
              </a:rPr>
              <a:t>Digital Plant Operation Intelligence (DPI)</a:t>
            </a:r>
            <a:r>
              <a:rPr lang="ja-JP" altLang="en-US" sz="1400" dirty="0">
                <a:solidFill>
                  <a:schemeClr val="tx1">
                    <a:lumMod val="75000"/>
                    <a:lumOff val="25000"/>
                  </a:schemeClr>
                </a:solidFill>
              </a:rPr>
              <a:t>を導入することで、課題解決の取り組みに貢献しました。</a:t>
            </a:r>
            <a:r>
              <a:rPr lang="en-US" altLang="ja-JP" sz="1400" dirty="0">
                <a:solidFill>
                  <a:schemeClr val="tx1">
                    <a:lumMod val="75000"/>
                    <a:lumOff val="25000"/>
                  </a:schemeClr>
                </a:solidFill>
              </a:rPr>
              <a:t>DPI</a:t>
            </a:r>
            <a:r>
              <a:rPr lang="ja-JP" altLang="en-US" sz="1400" dirty="0">
                <a:solidFill>
                  <a:schemeClr val="tx1">
                    <a:lumMod val="75000"/>
                    <a:lumOff val="25000"/>
                  </a:schemeClr>
                </a:solidFill>
              </a:rPr>
              <a:t>は、お客様のプラントに蓄積されているモノづくり基本要素である</a:t>
            </a:r>
            <a:r>
              <a:rPr lang="en-US" altLang="ja-JP" sz="1400" dirty="0">
                <a:solidFill>
                  <a:schemeClr val="tx1">
                    <a:lumMod val="75000"/>
                    <a:lumOff val="25000"/>
                  </a:schemeClr>
                </a:solidFill>
              </a:rPr>
              <a:t>4M</a:t>
            </a:r>
            <a:r>
              <a:rPr lang="ja-JP" altLang="en-US" sz="1400" dirty="0">
                <a:solidFill>
                  <a:schemeClr val="tx1">
                    <a:lumMod val="75000"/>
                    <a:lumOff val="25000"/>
                  </a:schemeClr>
                </a:solidFill>
              </a:rPr>
              <a:t>を軸としたデータを解析、リアルタイムに監視し、品質異常を未然に発見し対策できるシステムです。</a:t>
            </a:r>
          </a:p>
          <a:p>
            <a:pPr algn="just">
              <a:lnSpc>
                <a:spcPct val="110000"/>
              </a:lnSpc>
            </a:pPr>
            <a:endParaRPr kumimoji="0" lang="ja-JP" altLang="en-US" sz="1200" b="0"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p:txBody>
      </p:sp>
      <p:sp>
        <p:nvSpPr>
          <p:cNvPr id="19" name="フリーフォーム: 図形 18">
            <a:extLst>
              <a:ext uri="{FF2B5EF4-FFF2-40B4-BE49-F238E27FC236}">
                <a16:creationId xmlns:a16="http://schemas.microsoft.com/office/drawing/2014/main" id="{9E7DD74A-22D3-4876-863C-47D258A08951}"/>
              </a:ext>
            </a:extLst>
          </p:cNvPr>
          <p:cNvSpPr>
            <a:spLocks/>
          </p:cNvSpPr>
          <p:nvPr/>
        </p:nvSpPr>
        <p:spPr>
          <a:xfrm>
            <a:off x="610407" y="2689666"/>
            <a:ext cx="265888"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5"/>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5"/>
              </a:solidFill>
              <a:effectLst>
                <a:outerShdw blurRad="38100" dist="25400" dir="2700000" algn="tl" rotWithShape="0">
                  <a:schemeClr val="bg1">
                    <a:lumMod val="50000"/>
                    <a:alpha val="70000"/>
                  </a:schemeClr>
                </a:outerShdw>
              </a:effectLst>
            </a:endParaRPr>
          </a:p>
        </p:txBody>
      </p:sp>
      <p:grpSp>
        <p:nvGrpSpPr>
          <p:cNvPr id="27" name="グループ化 26">
            <a:extLst>
              <a:ext uri="{FF2B5EF4-FFF2-40B4-BE49-F238E27FC236}">
                <a16:creationId xmlns:a16="http://schemas.microsoft.com/office/drawing/2014/main" id="{DA1BEE9B-BD10-41B5-8FC1-10C2ADE656CD}"/>
              </a:ext>
            </a:extLst>
          </p:cNvPr>
          <p:cNvGrpSpPr/>
          <p:nvPr/>
        </p:nvGrpSpPr>
        <p:grpSpPr>
          <a:xfrm>
            <a:off x="3780951" y="2729038"/>
            <a:ext cx="8145159" cy="3328539"/>
            <a:chOff x="4476458" y="2729038"/>
            <a:chExt cx="7204085" cy="3328539"/>
          </a:xfrm>
        </p:grpSpPr>
        <p:sp>
          <p:nvSpPr>
            <p:cNvPr id="5" name="楕円 55">
              <a:extLst>
                <a:ext uri="{FF2B5EF4-FFF2-40B4-BE49-F238E27FC236}">
                  <a16:creationId xmlns:a16="http://schemas.microsoft.com/office/drawing/2014/main" id="{6E4CC602-32B9-41FC-8283-B52B4A0A5B37}"/>
                </a:ext>
              </a:extLst>
            </p:cNvPr>
            <p:cNvSpPr/>
            <p:nvPr/>
          </p:nvSpPr>
          <p:spPr>
            <a:xfrm>
              <a:off x="4480543" y="2889577"/>
              <a:ext cx="7200000" cy="3168000"/>
            </a:xfrm>
            <a:custGeom>
              <a:avLst/>
              <a:gdLst>
                <a:gd name="connsiteX0" fmla="*/ 0 w 7200000"/>
                <a:gd name="connsiteY0" fmla="*/ 107559 h 3420000"/>
                <a:gd name="connsiteX1" fmla="*/ 107559 w 7200000"/>
                <a:gd name="connsiteY1" fmla="*/ 0 h 3420000"/>
                <a:gd name="connsiteX2" fmla="*/ 7092441 w 7200000"/>
                <a:gd name="connsiteY2" fmla="*/ 0 h 3420000"/>
                <a:gd name="connsiteX3" fmla="*/ 7200000 w 7200000"/>
                <a:gd name="connsiteY3" fmla="*/ 107559 h 3420000"/>
                <a:gd name="connsiteX4" fmla="*/ 7200000 w 7200000"/>
                <a:gd name="connsiteY4" fmla="*/ 3312441 h 3420000"/>
                <a:gd name="connsiteX5" fmla="*/ 7092441 w 7200000"/>
                <a:gd name="connsiteY5" fmla="*/ 3420000 h 3420000"/>
                <a:gd name="connsiteX6" fmla="*/ 107559 w 7200000"/>
                <a:gd name="connsiteY6" fmla="*/ 3420000 h 3420000"/>
                <a:gd name="connsiteX7" fmla="*/ 0 w 7200000"/>
                <a:gd name="connsiteY7" fmla="*/ 3312441 h 3420000"/>
                <a:gd name="connsiteX8" fmla="*/ 0 w 7200000"/>
                <a:gd name="connsiteY8" fmla="*/ 107559 h 3420000"/>
                <a:gd name="connsiteX0" fmla="*/ 0 w 7200000"/>
                <a:gd name="connsiteY0" fmla="*/ 107559 h 3420000"/>
                <a:gd name="connsiteX1" fmla="*/ 107559 w 7200000"/>
                <a:gd name="connsiteY1" fmla="*/ 0 h 3420000"/>
                <a:gd name="connsiteX2" fmla="*/ 1199532 w 7200000"/>
                <a:gd name="connsiteY2" fmla="*/ 172 h 3420000"/>
                <a:gd name="connsiteX3" fmla="*/ 7092441 w 7200000"/>
                <a:gd name="connsiteY3" fmla="*/ 0 h 3420000"/>
                <a:gd name="connsiteX4" fmla="*/ 7200000 w 7200000"/>
                <a:gd name="connsiteY4" fmla="*/ 107559 h 3420000"/>
                <a:gd name="connsiteX5" fmla="*/ 7200000 w 7200000"/>
                <a:gd name="connsiteY5" fmla="*/ 3312441 h 3420000"/>
                <a:gd name="connsiteX6" fmla="*/ 7092441 w 7200000"/>
                <a:gd name="connsiteY6" fmla="*/ 3420000 h 3420000"/>
                <a:gd name="connsiteX7" fmla="*/ 107559 w 7200000"/>
                <a:gd name="connsiteY7" fmla="*/ 3420000 h 3420000"/>
                <a:gd name="connsiteX8" fmla="*/ 0 w 7200000"/>
                <a:gd name="connsiteY8" fmla="*/ 3312441 h 3420000"/>
                <a:gd name="connsiteX9" fmla="*/ 0 w 7200000"/>
                <a:gd name="connsiteY9" fmla="*/ 107559 h 3420000"/>
                <a:gd name="connsiteX0" fmla="*/ 1199532 w 7200000"/>
                <a:gd name="connsiteY0" fmla="*/ 172 h 3420000"/>
                <a:gd name="connsiteX1" fmla="*/ 7092441 w 7200000"/>
                <a:gd name="connsiteY1" fmla="*/ 0 h 3420000"/>
                <a:gd name="connsiteX2" fmla="*/ 7200000 w 7200000"/>
                <a:gd name="connsiteY2" fmla="*/ 107559 h 3420000"/>
                <a:gd name="connsiteX3" fmla="*/ 7200000 w 7200000"/>
                <a:gd name="connsiteY3" fmla="*/ 3312441 h 3420000"/>
                <a:gd name="connsiteX4" fmla="*/ 7092441 w 7200000"/>
                <a:gd name="connsiteY4" fmla="*/ 3420000 h 3420000"/>
                <a:gd name="connsiteX5" fmla="*/ 107559 w 7200000"/>
                <a:gd name="connsiteY5" fmla="*/ 3420000 h 3420000"/>
                <a:gd name="connsiteX6" fmla="*/ 0 w 7200000"/>
                <a:gd name="connsiteY6" fmla="*/ 3312441 h 3420000"/>
                <a:gd name="connsiteX7" fmla="*/ 0 w 7200000"/>
                <a:gd name="connsiteY7" fmla="*/ 107559 h 3420000"/>
                <a:gd name="connsiteX8" fmla="*/ 107559 w 7200000"/>
                <a:gd name="connsiteY8" fmla="*/ 0 h 3420000"/>
                <a:gd name="connsiteX9" fmla="*/ 1290972 w 7200000"/>
                <a:gd name="connsiteY9" fmla="*/ 91612 h 3420000"/>
                <a:gd name="connsiteX0" fmla="*/ 1199532 w 7200000"/>
                <a:gd name="connsiteY0" fmla="*/ 172 h 3420000"/>
                <a:gd name="connsiteX1" fmla="*/ 7092441 w 7200000"/>
                <a:gd name="connsiteY1" fmla="*/ 0 h 3420000"/>
                <a:gd name="connsiteX2" fmla="*/ 7200000 w 7200000"/>
                <a:gd name="connsiteY2" fmla="*/ 107559 h 3420000"/>
                <a:gd name="connsiteX3" fmla="*/ 7200000 w 7200000"/>
                <a:gd name="connsiteY3" fmla="*/ 3312441 h 3420000"/>
                <a:gd name="connsiteX4" fmla="*/ 7092441 w 7200000"/>
                <a:gd name="connsiteY4" fmla="*/ 3420000 h 3420000"/>
                <a:gd name="connsiteX5" fmla="*/ 107559 w 7200000"/>
                <a:gd name="connsiteY5" fmla="*/ 3420000 h 3420000"/>
                <a:gd name="connsiteX6" fmla="*/ 0 w 7200000"/>
                <a:gd name="connsiteY6" fmla="*/ 3312441 h 3420000"/>
                <a:gd name="connsiteX7" fmla="*/ 0 w 7200000"/>
                <a:gd name="connsiteY7" fmla="*/ 107559 h 3420000"/>
                <a:gd name="connsiteX8" fmla="*/ 107559 w 7200000"/>
                <a:gd name="connsiteY8" fmla="*/ 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0" h="3420000">
                  <a:moveTo>
                    <a:pt x="1199532" y="172"/>
                  </a:moveTo>
                  <a:lnTo>
                    <a:pt x="7092441" y="0"/>
                  </a:lnTo>
                  <a:cubicBezTo>
                    <a:pt x="7151844" y="0"/>
                    <a:pt x="7200000" y="48156"/>
                    <a:pt x="7200000" y="107559"/>
                  </a:cubicBezTo>
                  <a:lnTo>
                    <a:pt x="7200000" y="3312441"/>
                  </a:lnTo>
                  <a:cubicBezTo>
                    <a:pt x="7200000" y="3371844"/>
                    <a:pt x="7151844" y="3420000"/>
                    <a:pt x="7092441" y="3420000"/>
                  </a:cubicBezTo>
                  <a:lnTo>
                    <a:pt x="107559" y="3420000"/>
                  </a:lnTo>
                  <a:cubicBezTo>
                    <a:pt x="48156" y="3420000"/>
                    <a:pt x="0" y="3371844"/>
                    <a:pt x="0" y="3312441"/>
                  </a:cubicBezTo>
                  <a:lnTo>
                    <a:pt x="0" y="107559"/>
                  </a:lnTo>
                  <a:cubicBezTo>
                    <a:pt x="0" y="48156"/>
                    <a:pt x="48156" y="0"/>
                    <a:pt x="107559" y="0"/>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just">
                <a:lnSpc>
                  <a:spcPct val="110000"/>
                </a:lnSpc>
              </a:pPr>
              <a:endParaRPr lang="ja-JP" altLang="en-US" sz="1400" dirty="0">
                <a:solidFill>
                  <a:schemeClr val="tx1">
                    <a:lumMod val="75000"/>
                    <a:lumOff val="25000"/>
                  </a:schemeClr>
                </a:solidFill>
              </a:endParaRPr>
            </a:p>
          </p:txBody>
        </p:sp>
        <p:sp>
          <p:nvSpPr>
            <p:cNvPr id="6" name="フリーフォーム: 図形 5">
              <a:extLst>
                <a:ext uri="{FF2B5EF4-FFF2-40B4-BE49-F238E27FC236}">
                  <a16:creationId xmlns:a16="http://schemas.microsoft.com/office/drawing/2014/main" id="{1EAF0FC3-A3C2-45DB-B159-A5E2CAE6D625}"/>
                </a:ext>
              </a:extLst>
            </p:cNvPr>
            <p:cNvSpPr>
              <a:spLocks/>
            </p:cNvSpPr>
            <p:nvPr/>
          </p:nvSpPr>
          <p:spPr>
            <a:xfrm>
              <a:off x="4600956" y="2729038"/>
              <a:ext cx="299752"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5"/>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5"/>
                </a:solidFill>
                <a:effectLst>
                  <a:outerShdw blurRad="38100" dist="25400" dir="2700000" algn="tl" rotWithShape="0">
                    <a:schemeClr val="bg1">
                      <a:lumMod val="50000"/>
                      <a:alpha val="70000"/>
                    </a:schemeClr>
                  </a:outerShdw>
                </a:effectLst>
              </a:endParaRPr>
            </a:p>
          </p:txBody>
        </p:sp>
        <p:sp>
          <p:nvSpPr>
            <p:cNvPr id="24" name="テキスト ボックス 23">
              <a:extLst>
                <a:ext uri="{FF2B5EF4-FFF2-40B4-BE49-F238E27FC236}">
                  <a16:creationId xmlns:a16="http://schemas.microsoft.com/office/drawing/2014/main" id="{BBF9BE4F-EE3C-4446-B0B3-15BB6C473BF2}"/>
                </a:ext>
              </a:extLst>
            </p:cNvPr>
            <p:cNvSpPr txBox="1"/>
            <p:nvPr/>
          </p:nvSpPr>
          <p:spPr>
            <a:xfrm>
              <a:off x="4476458" y="3181479"/>
              <a:ext cx="4598118" cy="2369880"/>
            </a:xfrm>
            <a:prstGeom prst="rect">
              <a:avLst/>
            </a:prstGeom>
            <a:noFill/>
          </p:spPr>
          <p:txBody>
            <a:bodyPr wrap="square" lIns="0" tIns="0" rIns="0" bIns="0">
              <a:spAutoFit/>
            </a:bodyPr>
            <a:lstStyle/>
            <a:p>
              <a:pPr marL="234000">
                <a:spcBef>
                  <a:spcPts val="600"/>
                </a:spcBef>
              </a:pPr>
              <a:r>
                <a:rPr lang="ja-JP" altLang="en-US" sz="1400" dirty="0">
                  <a:solidFill>
                    <a:schemeClr val="tx1">
                      <a:lumMod val="75000"/>
                      <a:lumOff val="25000"/>
                    </a:schemeClr>
                  </a:solidFill>
                </a:rPr>
                <a:t>①課題の要因を仮説として定義、②</a:t>
              </a:r>
              <a:r>
                <a:rPr lang="en-US" altLang="ja-JP" sz="1400" dirty="0">
                  <a:solidFill>
                    <a:schemeClr val="tx1">
                      <a:lumMod val="75000"/>
                      <a:lumOff val="25000"/>
                    </a:schemeClr>
                  </a:solidFill>
                </a:rPr>
                <a:t>DPI</a:t>
              </a:r>
              <a:r>
                <a:rPr lang="ja-JP" altLang="en-US" sz="1400" dirty="0">
                  <a:solidFill>
                    <a:schemeClr val="tx1">
                      <a:lumMod val="75000"/>
                      <a:lumOff val="25000"/>
                    </a:schemeClr>
                  </a:solidFill>
                </a:rPr>
                <a:t>を用いてデータを解析し仮説を検証、③解析結果の確からしさを、プロセス知見をもとに議論、④改善アクションを立案の</a:t>
              </a:r>
              <a:r>
                <a:rPr lang="en-US" altLang="ja-JP" sz="1400" dirty="0">
                  <a:solidFill>
                    <a:schemeClr val="tx1">
                      <a:lumMod val="75000"/>
                      <a:lumOff val="25000"/>
                    </a:schemeClr>
                  </a:solidFill>
                </a:rPr>
                <a:t>4</a:t>
              </a:r>
              <a:r>
                <a:rPr lang="ja-JP" altLang="en-US" sz="1400" dirty="0">
                  <a:solidFill>
                    <a:schemeClr val="tx1">
                      <a:lumMod val="75000"/>
                      <a:lumOff val="25000"/>
                    </a:schemeClr>
                  </a:solidFill>
                </a:rPr>
                <a:t>つのステップで「仮説検証型の解析ワークショップ」を行い、仮説の立案・検証を通じてプロセス課題の解決を行いました。センサの追加や解析結果による改善により製造プロセスの安定化やオペレーション効率最大化といった効果が実現し、ワークショップに参加されたお客様からは、「未然にトラブルを防止できる知見が得られて良かった」、「経験則として感じていたことが、データと議論によって証明された」といった声が挙がっています。</a:t>
              </a:r>
              <a:br>
                <a:rPr lang="en-US" altLang="ja-JP" sz="1400" dirty="0">
                  <a:solidFill>
                    <a:schemeClr val="tx1">
                      <a:lumMod val="75000"/>
                      <a:lumOff val="25000"/>
                    </a:schemeClr>
                  </a:solidFill>
                </a:rPr>
              </a:b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は、現場の知見とデータ分析を掛け合わせ、お客様の課題解決の取り組みを支援していきます。</a:t>
              </a:r>
            </a:p>
          </p:txBody>
        </p:sp>
      </p:grpSp>
      <p:grpSp>
        <p:nvGrpSpPr>
          <p:cNvPr id="70" name="グループ化 69">
            <a:extLst>
              <a:ext uri="{FF2B5EF4-FFF2-40B4-BE49-F238E27FC236}">
                <a16:creationId xmlns:a16="http://schemas.microsoft.com/office/drawing/2014/main" id="{F1D95474-BD10-40FA-AF43-98CC12C21072}"/>
              </a:ext>
            </a:extLst>
          </p:cNvPr>
          <p:cNvGrpSpPr/>
          <p:nvPr/>
        </p:nvGrpSpPr>
        <p:grpSpPr>
          <a:xfrm>
            <a:off x="9601347" y="1024769"/>
            <a:ext cx="1910016" cy="1484234"/>
            <a:chOff x="9771431" y="1024769"/>
            <a:chExt cx="1910016" cy="1484234"/>
          </a:xfrm>
        </p:grpSpPr>
        <p:sp>
          <p:nvSpPr>
            <p:cNvPr id="54" name="正方形/長方形 53">
              <a:extLst>
                <a:ext uri="{FF2B5EF4-FFF2-40B4-BE49-F238E27FC236}">
                  <a16:creationId xmlns:a16="http://schemas.microsoft.com/office/drawing/2014/main" id="{C4C59A9A-6BD1-4E6E-BC6E-62A5254420E8}"/>
                </a:ext>
              </a:extLst>
            </p:cNvPr>
            <p:cNvSpPr/>
            <p:nvPr/>
          </p:nvSpPr>
          <p:spPr>
            <a:xfrm>
              <a:off x="9885898" y="1024769"/>
              <a:ext cx="1681083" cy="14842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資源循環型</a:t>
              </a:r>
            </a:p>
            <a:p>
              <a:pPr algn="ctr"/>
              <a:r>
                <a:rPr kumimoji="1" lang="ja-JP" altLang="en-US" sz="1400" b="1" dirty="0">
                  <a:solidFill>
                    <a:schemeClr val="tx1">
                      <a:lumMod val="75000"/>
                      <a:lumOff val="25000"/>
                    </a:schemeClr>
                  </a:solidFill>
                </a:rPr>
                <a:t>エコシステムの創造</a:t>
              </a:r>
            </a:p>
            <a:p>
              <a:pPr algn="ctr">
                <a:spcBef>
                  <a:spcPts val="4200"/>
                </a:spcBef>
              </a:pPr>
              <a:r>
                <a:rPr kumimoji="1" lang="ja-JP" altLang="en-US" sz="1200" dirty="0">
                  <a:solidFill>
                    <a:schemeClr val="tx1">
                      <a:lumMod val="75000"/>
                      <a:lumOff val="25000"/>
                    </a:schemeClr>
                  </a:solidFill>
                </a:rPr>
                <a:t>バイオエコノミーや</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資源循環システムの確立</a:t>
              </a:r>
            </a:p>
          </p:txBody>
        </p:sp>
        <p:grpSp>
          <p:nvGrpSpPr>
            <p:cNvPr id="69" name="グループ化 68">
              <a:extLst>
                <a:ext uri="{FF2B5EF4-FFF2-40B4-BE49-F238E27FC236}">
                  <a16:creationId xmlns:a16="http://schemas.microsoft.com/office/drawing/2014/main" id="{C6A28B86-BB1D-459C-8787-94978A4241C3}"/>
                </a:ext>
              </a:extLst>
            </p:cNvPr>
            <p:cNvGrpSpPr/>
            <p:nvPr/>
          </p:nvGrpSpPr>
          <p:grpSpPr>
            <a:xfrm>
              <a:off x="9771431" y="1606489"/>
              <a:ext cx="1910016" cy="360000"/>
              <a:chOff x="9521640" y="1389090"/>
              <a:chExt cx="1910016" cy="360000"/>
            </a:xfrm>
          </p:grpSpPr>
          <p:pic>
            <p:nvPicPr>
              <p:cNvPr id="64" name="図 63" descr="アイコン が含まれている画像&#10;&#10;自動的に生成された説明">
                <a:extLst>
                  <a:ext uri="{FF2B5EF4-FFF2-40B4-BE49-F238E27FC236}">
                    <a16:creationId xmlns:a16="http://schemas.microsoft.com/office/drawing/2014/main" id="{60189DC6-5ADE-40F5-96B2-2CF3CDB2F7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1640" y="1389090"/>
                <a:ext cx="360000" cy="360000"/>
              </a:xfrm>
              <a:prstGeom prst="rect">
                <a:avLst/>
              </a:prstGeom>
            </p:spPr>
          </p:pic>
          <p:pic>
            <p:nvPicPr>
              <p:cNvPr id="65" name="図 64" descr="ロゴ が含まれている画像&#10;&#10;自動的に生成された説明">
                <a:extLst>
                  <a:ext uri="{FF2B5EF4-FFF2-40B4-BE49-F238E27FC236}">
                    <a16:creationId xmlns:a16="http://schemas.microsoft.com/office/drawing/2014/main" id="{03D2F31D-A1E2-4BD7-939B-FC1F71E58F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9144" y="1389090"/>
                <a:ext cx="360000" cy="360000"/>
              </a:xfrm>
              <a:prstGeom prst="rect">
                <a:avLst/>
              </a:prstGeom>
            </p:spPr>
          </p:pic>
          <p:pic>
            <p:nvPicPr>
              <p:cNvPr id="66" name="図 65" descr="グラフィカル ユーザー インターフェイス, アプリケーション, アイコン&#10;&#10;自動的に生成された説明">
                <a:extLst>
                  <a:ext uri="{FF2B5EF4-FFF2-40B4-BE49-F238E27FC236}">
                    <a16:creationId xmlns:a16="http://schemas.microsoft.com/office/drawing/2014/main" id="{43C1DDFE-5659-47E5-A5CD-5DE7C1751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71656" y="1389090"/>
                <a:ext cx="360000" cy="360000"/>
              </a:xfrm>
              <a:prstGeom prst="rect">
                <a:avLst/>
              </a:prstGeom>
            </p:spPr>
          </p:pic>
          <p:pic>
            <p:nvPicPr>
              <p:cNvPr id="67" name="図 66" descr="アイコン が含まれている画像&#10;&#10;自動的に生成された説明">
                <a:extLst>
                  <a:ext uri="{FF2B5EF4-FFF2-40B4-BE49-F238E27FC236}">
                    <a16:creationId xmlns:a16="http://schemas.microsoft.com/office/drawing/2014/main" id="{425A22D8-3675-4CEB-9AF2-1A8565C7F5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6648" y="1389090"/>
                <a:ext cx="360000" cy="360000"/>
              </a:xfrm>
              <a:prstGeom prst="rect">
                <a:avLst/>
              </a:prstGeom>
            </p:spPr>
          </p:pic>
          <p:pic>
            <p:nvPicPr>
              <p:cNvPr id="68" name="図 67" descr="ロゴ&#10;&#10;自動的に生成された説明">
                <a:extLst>
                  <a:ext uri="{FF2B5EF4-FFF2-40B4-BE49-F238E27FC236}">
                    <a16:creationId xmlns:a16="http://schemas.microsoft.com/office/drawing/2014/main" id="{5B68909A-85D0-4942-8DFD-2A87913FE2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4152" y="1389090"/>
                <a:ext cx="360000" cy="360000"/>
              </a:xfrm>
              <a:prstGeom prst="rect">
                <a:avLst/>
              </a:prstGeom>
            </p:spPr>
          </p:pic>
        </p:grpSp>
      </p:grpSp>
      <p:grpSp>
        <p:nvGrpSpPr>
          <p:cNvPr id="15" name="グループ化 14">
            <a:extLst>
              <a:ext uri="{FF2B5EF4-FFF2-40B4-BE49-F238E27FC236}">
                <a16:creationId xmlns:a16="http://schemas.microsoft.com/office/drawing/2014/main" id="{51DF273D-E182-4E57-A1C6-B3D16347F6B9}"/>
              </a:ext>
            </a:extLst>
          </p:cNvPr>
          <p:cNvGrpSpPr/>
          <p:nvPr/>
        </p:nvGrpSpPr>
        <p:grpSpPr>
          <a:xfrm>
            <a:off x="515936" y="985013"/>
            <a:ext cx="8737122" cy="1572139"/>
            <a:chOff x="515936" y="842400"/>
            <a:chExt cx="8928000" cy="1769117"/>
          </a:xfrm>
        </p:grpSpPr>
        <p:sp>
          <p:nvSpPr>
            <p:cNvPr id="8" name="楕円 55">
              <a:extLst>
                <a:ext uri="{FF2B5EF4-FFF2-40B4-BE49-F238E27FC236}">
                  <a16:creationId xmlns:a16="http://schemas.microsoft.com/office/drawing/2014/main" id="{19C6BAC1-3E48-4019-9DDD-F6758B79705A}"/>
                </a:ext>
              </a:extLst>
            </p:cNvPr>
            <p:cNvSpPr/>
            <p:nvPr/>
          </p:nvSpPr>
          <p:spPr>
            <a:xfrm>
              <a:off x="515936" y="991517"/>
              <a:ext cx="8928000" cy="1620000"/>
            </a:xfrm>
            <a:custGeom>
              <a:avLst/>
              <a:gdLst>
                <a:gd name="connsiteX0" fmla="*/ 0 w 8928000"/>
                <a:gd name="connsiteY0" fmla="*/ 67833 h 1296000"/>
                <a:gd name="connsiteX1" fmla="*/ 67833 w 8928000"/>
                <a:gd name="connsiteY1" fmla="*/ 0 h 1296000"/>
                <a:gd name="connsiteX2" fmla="*/ 8860167 w 8928000"/>
                <a:gd name="connsiteY2" fmla="*/ 0 h 1296000"/>
                <a:gd name="connsiteX3" fmla="*/ 8928000 w 8928000"/>
                <a:gd name="connsiteY3" fmla="*/ 67833 h 1296000"/>
                <a:gd name="connsiteX4" fmla="*/ 8928000 w 8928000"/>
                <a:gd name="connsiteY4" fmla="*/ 1228167 h 1296000"/>
                <a:gd name="connsiteX5" fmla="*/ 8860167 w 8928000"/>
                <a:gd name="connsiteY5" fmla="*/ 1296000 h 1296000"/>
                <a:gd name="connsiteX6" fmla="*/ 67833 w 8928000"/>
                <a:gd name="connsiteY6" fmla="*/ 1296000 h 1296000"/>
                <a:gd name="connsiteX7" fmla="*/ 0 w 8928000"/>
                <a:gd name="connsiteY7" fmla="*/ 1228167 h 1296000"/>
                <a:gd name="connsiteX8" fmla="*/ 0 w 8928000"/>
                <a:gd name="connsiteY8" fmla="*/ 67833 h 1296000"/>
                <a:gd name="connsiteX0" fmla="*/ 0 w 8928000"/>
                <a:gd name="connsiteY0" fmla="*/ 67833 h 1296000"/>
                <a:gd name="connsiteX1" fmla="*/ 67833 w 8928000"/>
                <a:gd name="connsiteY1" fmla="*/ 0 h 1296000"/>
                <a:gd name="connsiteX2" fmla="*/ 1176339 w 8928000"/>
                <a:gd name="connsiteY2" fmla="*/ 756 h 1296000"/>
                <a:gd name="connsiteX3" fmla="*/ 8860167 w 8928000"/>
                <a:gd name="connsiteY3" fmla="*/ 0 h 1296000"/>
                <a:gd name="connsiteX4" fmla="*/ 8928000 w 8928000"/>
                <a:gd name="connsiteY4" fmla="*/ 67833 h 1296000"/>
                <a:gd name="connsiteX5" fmla="*/ 8928000 w 8928000"/>
                <a:gd name="connsiteY5" fmla="*/ 1228167 h 1296000"/>
                <a:gd name="connsiteX6" fmla="*/ 8860167 w 8928000"/>
                <a:gd name="connsiteY6" fmla="*/ 1296000 h 1296000"/>
                <a:gd name="connsiteX7" fmla="*/ 67833 w 8928000"/>
                <a:gd name="connsiteY7" fmla="*/ 1296000 h 1296000"/>
                <a:gd name="connsiteX8" fmla="*/ 0 w 8928000"/>
                <a:gd name="connsiteY8" fmla="*/ 1228167 h 1296000"/>
                <a:gd name="connsiteX9" fmla="*/ 0 w 8928000"/>
                <a:gd name="connsiteY9" fmla="*/ 67833 h 1296000"/>
                <a:gd name="connsiteX0" fmla="*/ 1176339 w 8928000"/>
                <a:gd name="connsiteY0" fmla="*/ 756 h 1296000"/>
                <a:gd name="connsiteX1" fmla="*/ 8860167 w 8928000"/>
                <a:gd name="connsiteY1" fmla="*/ 0 h 1296000"/>
                <a:gd name="connsiteX2" fmla="*/ 8928000 w 8928000"/>
                <a:gd name="connsiteY2" fmla="*/ 67833 h 1296000"/>
                <a:gd name="connsiteX3" fmla="*/ 8928000 w 8928000"/>
                <a:gd name="connsiteY3" fmla="*/ 1228167 h 1296000"/>
                <a:gd name="connsiteX4" fmla="*/ 8860167 w 8928000"/>
                <a:gd name="connsiteY4" fmla="*/ 1296000 h 1296000"/>
                <a:gd name="connsiteX5" fmla="*/ 67833 w 8928000"/>
                <a:gd name="connsiteY5" fmla="*/ 1296000 h 1296000"/>
                <a:gd name="connsiteX6" fmla="*/ 0 w 8928000"/>
                <a:gd name="connsiteY6" fmla="*/ 1228167 h 1296000"/>
                <a:gd name="connsiteX7" fmla="*/ 0 w 8928000"/>
                <a:gd name="connsiteY7" fmla="*/ 67833 h 1296000"/>
                <a:gd name="connsiteX8" fmla="*/ 67833 w 8928000"/>
                <a:gd name="connsiteY8" fmla="*/ 0 h 1296000"/>
                <a:gd name="connsiteX9" fmla="*/ 1267779 w 8928000"/>
                <a:gd name="connsiteY9" fmla="*/ 92196 h 1296000"/>
                <a:gd name="connsiteX0" fmla="*/ 1176339 w 8928000"/>
                <a:gd name="connsiteY0" fmla="*/ 756 h 1296000"/>
                <a:gd name="connsiteX1" fmla="*/ 8860167 w 8928000"/>
                <a:gd name="connsiteY1" fmla="*/ 0 h 1296000"/>
                <a:gd name="connsiteX2" fmla="*/ 8928000 w 8928000"/>
                <a:gd name="connsiteY2" fmla="*/ 67833 h 1296000"/>
                <a:gd name="connsiteX3" fmla="*/ 8928000 w 8928000"/>
                <a:gd name="connsiteY3" fmla="*/ 1228167 h 1296000"/>
                <a:gd name="connsiteX4" fmla="*/ 8860167 w 8928000"/>
                <a:gd name="connsiteY4" fmla="*/ 1296000 h 1296000"/>
                <a:gd name="connsiteX5" fmla="*/ 67833 w 8928000"/>
                <a:gd name="connsiteY5" fmla="*/ 1296000 h 1296000"/>
                <a:gd name="connsiteX6" fmla="*/ 0 w 8928000"/>
                <a:gd name="connsiteY6" fmla="*/ 1228167 h 1296000"/>
                <a:gd name="connsiteX7" fmla="*/ 0 w 8928000"/>
                <a:gd name="connsiteY7" fmla="*/ 67833 h 1296000"/>
                <a:gd name="connsiteX8" fmla="*/ 67833 w 8928000"/>
                <a:gd name="connsiteY8" fmla="*/ 0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000" h="1296000">
                  <a:moveTo>
                    <a:pt x="1176339" y="756"/>
                  </a:moveTo>
                  <a:lnTo>
                    <a:pt x="8860167" y="0"/>
                  </a:lnTo>
                  <a:cubicBezTo>
                    <a:pt x="8897630" y="0"/>
                    <a:pt x="8928000" y="30370"/>
                    <a:pt x="8928000" y="67833"/>
                  </a:cubicBezTo>
                  <a:lnTo>
                    <a:pt x="8928000" y="1228167"/>
                  </a:lnTo>
                  <a:cubicBezTo>
                    <a:pt x="8928000" y="1265630"/>
                    <a:pt x="8897630" y="1296000"/>
                    <a:pt x="8860167" y="1296000"/>
                  </a:cubicBezTo>
                  <a:lnTo>
                    <a:pt x="67833" y="1296000"/>
                  </a:lnTo>
                  <a:cubicBezTo>
                    <a:pt x="30370" y="1296000"/>
                    <a:pt x="0" y="1265630"/>
                    <a:pt x="0" y="1228167"/>
                  </a:cubicBezTo>
                  <a:lnTo>
                    <a:pt x="0" y="67833"/>
                  </a:lnTo>
                  <a:cubicBezTo>
                    <a:pt x="0" y="30370"/>
                    <a:pt x="30370" y="0"/>
                    <a:pt x="67833" y="0"/>
                  </a:cubicBezTo>
                </a:path>
              </a:pathLst>
            </a:custGeom>
            <a:solidFill>
              <a:schemeClr val="bg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10000"/>
                </a:lnSpc>
              </a:pPr>
              <a:r>
                <a:rPr lang="ja-JP" altLang="en-US" sz="1400" dirty="0">
                  <a:solidFill>
                    <a:schemeClr val="tx1">
                      <a:lumMod val="75000"/>
                      <a:lumOff val="25000"/>
                    </a:schemeClr>
                  </a:solidFill>
                </a:rPr>
                <a:t>製造プロセスにおけるトラブルは、生産効率・コスト効率の低下や、オペレータ負荷の増加につながります。製造現場では日々改善活動に取り組んでいますが、真の原因を特定し、解決することは非常に難しいチャレンジとなります。</a:t>
              </a:r>
            </a:p>
            <a:p>
              <a:pPr algn="just">
                <a:lnSpc>
                  <a:spcPct val="110000"/>
                </a:lnSpc>
              </a:pPr>
              <a:r>
                <a:rPr lang="ja-JP" altLang="en-US" sz="1400" dirty="0">
                  <a:solidFill>
                    <a:schemeClr val="tx1">
                      <a:lumMod val="75000"/>
                      <a:lumOff val="25000"/>
                    </a:schemeClr>
                  </a:solidFill>
                </a:rPr>
                <a:t>国内化学会社様では、パラメータが非常に多く、運転条件が頻繁に変わる炭素繊維製造プロセスの一部である加熱工程でトラブルが起こることが長年の課題でした。</a:t>
              </a:r>
            </a:p>
          </p:txBody>
        </p:sp>
        <p:sp>
          <p:nvSpPr>
            <p:cNvPr id="53" name="フリーフォーム: 図形 52">
              <a:extLst>
                <a:ext uri="{FF2B5EF4-FFF2-40B4-BE49-F238E27FC236}">
                  <a16:creationId xmlns:a16="http://schemas.microsoft.com/office/drawing/2014/main" id="{D2F34FF5-60D8-4882-A7A3-866A2E6DCEF8}"/>
                </a:ext>
              </a:extLst>
            </p:cNvPr>
            <p:cNvSpPr>
              <a:spLocks/>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3DAAB1"/>
                  </a:solidFill>
                  <a:effectLst>
                    <a:outerShdw blurRad="38100" dist="25400" dir="2700000" algn="tl" rotWithShape="0">
                      <a:schemeClr val="bg1">
                        <a:lumMod val="50000"/>
                        <a:alpha val="70000"/>
                      </a:schemeClr>
                    </a:outerShdw>
                  </a:effectLst>
                </a:rPr>
                <a:t>WHY</a:t>
              </a:r>
              <a:endParaRPr kumimoji="1" lang="ja-JP" altLang="en-US" sz="2000" b="1" dirty="0">
                <a:solidFill>
                  <a:srgbClr val="3DAAB1"/>
                </a:solidFill>
                <a:effectLst>
                  <a:outerShdw blurRad="38100" dist="25400" dir="2700000" algn="tl" rotWithShape="0">
                    <a:schemeClr val="bg1">
                      <a:lumMod val="50000"/>
                      <a:alpha val="70000"/>
                    </a:schemeClr>
                  </a:outerShdw>
                </a:effectLst>
              </a:endParaRPr>
            </a:p>
          </p:txBody>
        </p:sp>
      </p:grpSp>
      <p:pic>
        <p:nvPicPr>
          <p:cNvPr id="10" name="図 9">
            <a:extLst>
              <a:ext uri="{FF2B5EF4-FFF2-40B4-BE49-F238E27FC236}">
                <a16:creationId xmlns:a16="http://schemas.microsoft.com/office/drawing/2014/main" id="{1C0080D8-BD5E-0395-ADC0-7A3D3A7C6A8B}"/>
              </a:ext>
            </a:extLst>
          </p:cNvPr>
          <p:cNvPicPr>
            <a:picLocks noChangeAspect="1"/>
          </p:cNvPicPr>
          <p:nvPr/>
        </p:nvPicPr>
        <p:blipFill>
          <a:blip r:embed="rId7"/>
          <a:stretch>
            <a:fillRect/>
          </a:stretch>
        </p:blipFill>
        <p:spPr>
          <a:xfrm>
            <a:off x="9165127" y="3491191"/>
            <a:ext cx="2575580" cy="1426147"/>
          </a:xfrm>
          <a:prstGeom prst="rect">
            <a:avLst/>
          </a:prstGeom>
        </p:spPr>
      </p:pic>
      <p:sp>
        <p:nvSpPr>
          <p:cNvPr id="21" name="正方形/長方形 20">
            <a:extLst>
              <a:ext uri="{FF2B5EF4-FFF2-40B4-BE49-F238E27FC236}">
                <a16:creationId xmlns:a16="http://schemas.microsoft.com/office/drawing/2014/main" id="{84C1F453-6260-4729-BB8A-B6E756E2ECD6}"/>
              </a:ext>
            </a:extLst>
          </p:cNvPr>
          <p:cNvSpPr/>
          <p:nvPr/>
        </p:nvSpPr>
        <p:spPr>
          <a:xfrm>
            <a:off x="10114693" y="5077877"/>
            <a:ext cx="468316"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en-US" altLang="ja-JP" sz="800" dirty="0">
                <a:solidFill>
                  <a:schemeClr val="tx1">
                    <a:lumMod val="75000"/>
                    <a:lumOff val="25000"/>
                  </a:schemeClr>
                </a:solidFill>
                <a:latin typeface="+mn-ea"/>
              </a:rPr>
              <a:t>DPI</a:t>
            </a:r>
            <a:r>
              <a:rPr lang="ja-JP" altLang="en-US" sz="800" dirty="0">
                <a:solidFill>
                  <a:schemeClr val="tx1">
                    <a:lumMod val="75000"/>
                    <a:lumOff val="25000"/>
                  </a:schemeClr>
                </a:solidFill>
                <a:latin typeface="+mn-ea"/>
              </a:rPr>
              <a:t>の画面例</a:t>
            </a:r>
          </a:p>
        </p:txBody>
      </p:sp>
    </p:spTree>
    <p:extLst>
      <p:ext uri="{BB962C8B-B14F-4D97-AF65-F5344CB8AC3E}">
        <p14:creationId xmlns:p14="http://schemas.microsoft.com/office/powerpoint/2010/main" val="3141857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#19 </a:t>
            </a:r>
            <a:r>
              <a:rPr kumimoji="1" lang="ja-JP" altLang="en-US" dirty="0"/>
              <a:t>サステナブルな製品設計の実現に向けた社内タスクフォース</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grpSp>
        <p:nvGrpSpPr>
          <p:cNvPr id="11" name="グループ化 10">
            <a:extLst>
              <a:ext uri="{FF2B5EF4-FFF2-40B4-BE49-F238E27FC236}">
                <a16:creationId xmlns:a16="http://schemas.microsoft.com/office/drawing/2014/main" id="{9467514B-1BFA-4C31-874F-85D515B8607D}"/>
              </a:ext>
            </a:extLst>
          </p:cNvPr>
          <p:cNvGrpSpPr/>
          <p:nvPr/>
        </p:nvGrpSpPr>
        <p:grpSpPr>
          <a:xfrm>
            <a:off x="511318" y="2649709"/>
            <a:ext cx="5326146" cy="3321931"/>
            <a:chOff x="515935" y="2910482"/>
            <a:chExt cx="4774209" cy="3148238"/>
          </a:xfrm>
        </p:grpSpPr>
        <p:sp>
          <p:nvSpPr>
            <p:cNvPr id="18" name="楕円 55">
              <a:extLst>
                <a:ext uri="{FF2B5EF4-FFF2-40B4-BE49-F238E27FC236}">
                  <a16:creationId xmlns:a16="http://schemas.microsoft.com/office/drawing/2014/main" id="{FC3568D6-5BCE-4148-861B-6D45E5D21B7C}"/>
                </a:ext>
              </a:extLst>
            </p:cNvPr>
            <p:cNvSpPr/>
            <p:nvPr/>
          </p:nvSpPr>
          <p:spPr>
            <a:xfrm>
              <a:off x="515935" y="3068637"/>
              <a:ext cx="4774209" cy="2990083"/>
            </a:xfrm>
            <a:custGeom>
              <a:avLst/>
              <a:gdLst>
                <a:gd name="connsiteX0" fmla="*/ 0 w 4428000"/>
                <a:gd name="connsiteY0" fmla="*/ 114261 h 2988000"/>
                <a:gd name="connsiteX1" fmla="*/ 114261 w 4428000"/>
                <a:gd name="connsiteY1" fmla="*/ 0 h 2988000"/>
                <a:gd name="connsiteX2" fmla="*/ 4313739 w 4428000"/>
                <a:gd name="connsiteY2" fmla="*/ 0 h 2988000"/>
                <a:gd name="connsiteX3" fmla="*/ 4428000 w 4428000"/>
                <a:gd name="connsiteY3" fmla="*/ 114261 h 2988000"/>
                <a:gd name="connsiteX4" fmla="*/ 4428000 w 4428000"/>
                <a:gd name="connsiteY4" fmla="*/ 2873739 h 2988000"/>
                <a:gd name="connsiteX5" fmla="*/ 4313739 w 4428000"/>
                <a:gd name="connsiteY5" fmla="*/ 2988000 h 2988000"/>
                <a:gd name="connsiteX6" fmla="*/ 114261 w 4428000"/>
                <a:gd name="connsiteY6" fmla="*/ 2988000 h 2988000"/>
                <a:gd name="connsiteX7" fmla="*/ 0 w 4428000"/>
                <a:gd name="connsiteY7" fmla="*/ 2873739 h 2988000"/>
                <a:gd name="connsiteX8" fmla="*/ 0 w 4428000"/>
                <a:gd name="connsiteY8" fmla="*/ 114261 h 2988000"/>
                <a:gd name="connsiteX0" fmla="*/ 0 w 4428000"/>
                <a:gd name="connsiteY0" fmla="*/ 116344 h 2990083"/>
                <a:gd name="connsiteX1" fmla="*/ 114261 w 4428000"/>
                <a:gd name="connsiteY1" fmla="*/ 2083 h 2990083"/>
                <a:gd name="connsiteX2" fmla="*/ 1357314 w 4428000"/>
                <a:gd name="connsiteY2" fmla="*/ 0 h 2990083"/>
                <a:gd name="connsiteX3" fmla="*/ 4313739 w 4428000"/>
                <a:gd name="connsiteY3" fmla="*/ 2083 h 2990083"/>
                <a:gd name="connsiteX4" fmla="*/ 4428000 w 4428000"/>
                <a:gd name="connsiteY4" fmla="*/ 116344 h 2990083"/>
                <a:gd name="connsiteX5" fmla="*/ 4428000 w 4428000"/>
                <a:gd name="connsiteY5" fmla="*/ 2875822 h 2990083"/>
                <a:gd name="connsiteX6" fmla="*/ 4313739 w 4428000"/>
                <a:gd name="connsiteY6" fmla="*/ 2990083 h 2990083"/>
                <a:gd name="connsiteX7" fmla="*/ 114261 w 4428000"/>
                <a:gd name="connsiteY7" fmla="*/ 2990083 h 2990083"/>
                <a:gd name="connsiteX8" fmla="*/ 0 w 4428000"/>
                <a:gd name="connsiteY8" fmla="*/ 2875822 h 2990083"/>
                <a:gd name="connsiteX9" fmla="*/ 0 w 4428000"/>
                <a:gd name="connsiteY9" fmla="*/ 116344 h 2990083"/>
                <a:gd name="connsiteX0" fmla="*/ 1357314 w 4428000"/>
                <a:gd name="connsiteY0" fmla="*/ 0 h 2990083"/>
                <a:gd name="connsiteX1" fmla="*/ 4313739 w 4428000"/>
                <a:gd name="connsiteY1" fmla="*/ 2083 h 2990083"/>
                <a:gd name="connsiteX2" fmla="*/ 4428000 w 4428000"/>
                <a:gd name="connsiteY2" fmla="*/ 116344 h 2990083"/>
                <a:gd name="connsiteX3" fmla="*/ 4428000 w 4428000"/>
                <a:gd name="connsiteY3" fmla="*/ 2875822 h 2990083"/>
                <a:gd name="connsiteX4" fmla="*/ 4313739 w 4428000"/>
                <a:gd name="connsiteY4" fmla="*/ 2990083 h 2990083"/>
                <a:gd name="connsiteX5" fmla="*/ 114261 w 4428000"/>
                <a:gd name="connsiteY5" fmla="*/ 2990083 h 2990083"/>
                <a:gd name="connsiteX6" fmla="*/ 0 w 4428000"/>
                <a:gd name="connsiteY6" fmla="*/ 2875822 h 2990083"/>
                <a:gd name="connsiteX7" fmla="*/ 0 w 4428000"/>
                <a:gd name="connsiteY7" fmla="*/ 116344 h 2990083"/>
                <a:gd name="connsiteX8" fmla="*/ 114261 w 4428000"/>
                <a:gd name="connsiteY8" fmla="*/ 2083 h 2990083"/>
                <a:gd name="connsiteX9" fmla="*/ 1448754 w 4428000"/>
                <a:gd name="connsiteY9" fmla="*/ 91440 h 2990083"/>
                <a:gd name="connsiteX0" fmla="*/ 1357314 w 4428000"/>
                <a:gd name="connsiteY0" fmla="*/ 0 h 2990083"/>
                <a:gd name="connsiteX1" fmla="*/ 4313739 w 4428000"/>
                <a:gd name="connsiteY1" fmla="*/ 2083 h 2990083"/>
                <a:gd name="connsiteX2" fmla="*/ 4428000 w 4428000"/>
                <a:gd name="connsiteY2" fmla="*/ 116344 h 2990083"/>
                <a:gd name="connsiteX3" fmla="*/ 4428000 w 4428000"/>
                <a:gd name="connsiteY3" fmla="*/ 2875822 h 2990083"/>
                <a:gd name="connsiteX4" fmla="*/ 4313739 w 4428000"/>
                <a:gd name="connsiteY4" fmla="*/ 2990083 h 2990083"/>
                <a:gd name="connsiteX5" fmla="*/ 114261 w 4428000"/>
                <a:gd name="connsiteY5" fmla="*/ 2990083 h 2990083"/>
                <a:gd name="connsiteX6" fmla="*/ 0 w 4428000"/>
                <a:gd name="connsiteY6" fmla="*/ 2875822 h 2990083"/>
                <a:gd name="connsiteX7" fmla="*/ 0 w 4428000"/>
                <a:gd name="connsiteY7" fmla="*/ 116344 h 2990083"/>
                <a:gd name="connsiteX8" fmla="*/ 114261 w 4428000"/>
                <a:gd name="connsiteY8" fmla="*/ 2083 h 299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8000" h="2990083">
                  <a:moveTo>
                    <a:pt x="1357314" y="0"/>
                  </a:moveTo>
                  <a:lnTo>
                    <a:pt x="4313739" y="2083"/>
                  </a:lnTo>
                  <a:cubicBezTo>
                    <a:pt x="4376844" y="2083"/>
                    <a:pt x="4428000" y="53239"/>
                    <a:pt x="4428000" y="116344"/>
                  </a:cubicBezTo>
                  <a:lnTo>
                    <a:pt x="4428000" y="2875822"/>
                  </a:lnTo>
                  <a:cubicBezTo>
                    <a:pt x="4428000" y="2938927"/>
                    <a:pt x="4376844" y="2990083"/>
                    <a:pt x="4313739" y="2990083"/>
                  </a:cubicBezTo>
                  <a:lnTo>
                    <a:pt x="114261" y="2990083"/>
                  </a:lnTo>
                  <a:cubicBezTo>
                    <a:pt x="51156" y="2990083"/>
                    <a:pt x="0" y="2938927"/>
                    <a:pt x="0" y="2875822"/>
                  </a:cubicBezTo>
                  <a:lnTo>
                    <a:pt x="0" y="116344"/>
                  </a:lnTo>
                  <a:cubicBezTo>
                    <a:pt x="0" y="53239"/>
                    <a:pt x="51156" y="2083"/>
                    <a:pt x="114261" y="2083"/>
                  </a:cubicBezTo>
                </a:path>
              </a:pathLst>
            </a:custGeom>
            <a:solidFill>
              <a:schemeClr val="bg1"/>
            </a:solidFill>
            <a:ln cap="rnd">
              <a:solidFill>
                <a:srgbClr val="3DAAB1"/>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 rtlCol="0" anchor="t"/>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タスクフォースチーム</a:t>
              </a:r>
              <a:r>
                <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“I SEE”</a:t>
              </a:r>
              <a:endParaRPr kumimoji="1" lang="en-US" altLang="ja-JP" sz="1400" b="0" i="0" u="none" strike="noStrike" kern="1200" cap="none" spc="0" normalizeH="0" baseline="30000" noProof="0" dirty="0">
                <a:ln>
                  <a:noFill/>
                </a:ln>
                <a:solidFill>
                  <a:prstClr val="black">
                    <a:lumMod val="75000"/>
                    <a:lumOff val="25000"/>
                  </a:prstClr>
                </a:solidFill>
                <a:effectLst/>
                <a:uLnTx/>
                <a:uFillTx/>
                <a:latin typeface="Arial"/>
                <a:ea typeface="Meiryo UI"/>
                <a:cs typeface="+mn-cs"/>
              </a:endParaRPr>
            </a:p>
            <a:p>
              <a:pPr algn="just">
                <a:lnSpc>
                  <a:spcPct val="120000"/>
                </a:lnSpc>
              </a:pPr>
              <a:r>
                <a:rPr lang="ja-JP" altLang="en-US" sz="1400" dirty="0">
                  <a:solidFill>
                    <a:schemeClr val="tx1">
                      <a:lumMod val="75000"/>
                      <a:lumOff val="25000"/>
                    </a:schemeClr>
                  </a:solidFill>
                </a:rPr>
                <a:t>「サステナブルな製品設計って何だろう？社員一人ひとりが考えて“</a:t>
              </a:r>
              <a:r>
                <a:rPr lang="en-US" altLang="ja-JP" sz="1400" dirty="0">
                  <a:solidFill>
                    <a:schemeClr val="tx1">
                      <a:lumMod val="75000"/>
                      <a:lumOff val="25000"/>
                    </a:schemeClr>
                  </a:solidFill>
                </a:rPr>
                <a:t>I SEE</a:t>
              </a:r>
              <a:r>
                <a:rPr lang="ja-JP" altLang="en-US" sz="1400" dirty="0">
                  <a:solidFill>
                    <a:schemeClr val="tx1">
                      <a:lumMod val="75000"/>
                      <a:lumOff val="25000"/>
                    </a:schemeClr>
                  </a:solidFill>
                </a:rPr>
                <a:t>！”（分かった！）と思えるようにしたい」という意図から、“</a:t>
              </a:r>
              <a:r>
                <a:rPr lang="en-US" altLang="ja-JP" sz="1400" dirty="0">
                  <a:solidFill>
                    <a:schemeClr val="tx1">
                      <a:lumMod val="75000"/>
                      <a:lumOff val="25000"/>
                    </a:schemeClr>
                  </a:solidFill>
                </a:rPr>
                <a:t>I SEE”</a:t>
              </a:r>
              <a:r>
                <a:rPr lang="ja-JP" altLang="en-US" sz="1400" dirty="0">
                  <a:solidFill>
                    <a:schemeClr val="tx1">
                      <a:lumMod val="75000"/>
                      <a:lumOff val="25000"/>
                    </a:schemeClr>
                  </a:solidFill>
                </a:rPr>
                <a:t>と名付けたタスクフォースチームで、製品設計におけるサステナビリティの検討を進めています。 </a:t>
              </a:r>
              <a:endParaRPr lang="en-US" altLang="ja-JP" sz="1400" dirty="0">
                <a:solidFill>
                  <a:schemeClr val="tx1">
                    <a:lumMod val="75000"/>
                    <a:lumOff val="25000"/>
                  </a:schemeClr>
                </a:solidFill>
              </a:endParaRPr>
            </a:p>
            <a:p>
              <a:pPr algn="just">
                <a:lnSpc>
                  <a:spcPct val="120000"/>
                </a:lnSpc>
              </a:pPr>
              <a:r>
                <a:rPr lang="en-US" altLang="ja-JP" sz="1400" dirty="0">
                  <a:solidFill>
                    <a:schemeClr val="tx1">
                      <a:lumMod val="75000"/>
                      <a:lumOff val="25000"/>
                    </a:schemeClr>
                  </a:solidFill>
                </a:rPr>
                <a:t>Three goals</a:t>
              </a:r>
              <a:r>
                <a:rPr lang="ja-JP" altLang="en-US" sz="1400" dirty="0">
                  <a:solidFill>
                    <a:schemeClr val="tx1">
                      <a:lumMod val="75000"/>
                      <a:lumOff val="25000"/>
                    </a:schemeClr>
                  </a:solidFill>
                </a:rPr>
                <a:t>に向けた取り組みの中で常に意識しているのは、地球の環境を守りつつ、お客様と我々のビジネスの両方に貢献するということです。資源循環を考慮した製品設計は、追加コストが必要となることがある一方で、より少ない資源で同じ機能を提供するためのデジタル化促進など、新たな価値を生み出します。地球の環境を守り、お客様に価値を提供し、自身も発展する、そのための設計指針を検討しています。</a:t>
              </a:r>
            </a:p>
            <a:p>
              <a:pPr algn="just">
                <a:lnSpc>
                  <a:spcPct val="120000"/>
                </a:lnSpc>
              </a:pPr>
              <a:endParaRPr lang="en-US" altLang="ja-JP" sz="1400"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2910482"/>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3DAAB1"/>
            </a:solidFill>
            <a:ln w="19050">
              <a:solidFill>
                <a:srgbClr val="3DAAB1"/>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3DAAB1"/>
                  </a:solidFill>
                  <a:effectLst>
                    <a:outerShdw blurRad="38100" dist="25400" dir="2700000" algn="tl" rotWithShape="0">
                      <a:schemeClr val="bg1">
                        <a:lumMod val="50000"/>
                        <a:alpha val="70000"/>
                      </a:schemeClr>
                    </a:outerShdw>
                  </a:effectLst>
                </a:rPr>
                <a:t>WHAT</a:t>
              </a:r>
              <a:endParaRPr kumimoji="1" lang="ja-JP" altLang="en-US" sz="2000" b="1" dirty="0">
                <a:solidFill>
                  <a:srgbClr val="3DAAB1"/>
                </a:solidFill>
                <a:effectLst>
                  <a:outerShdw blurRad="38100" dist="25400" dir="2700000" algn="tl" rotWithShape="0">
                    <a:schemeClr val="bg1">
                      <a:lumMod val="50000"/>
                      <a:alpha val="70000"/>
                    </a:schemeClr>
                  </a:outerShdw>
                </a:effectLst>
              </a:endParaRPr>
            </a:p>
          </p:txBody>
        </p:sp>
      </p:grpSp>
      <p:grpSp>
        <p:nvGrpSpPr>
          <p:cNvPr id="12" name="グループ化 11">
            <a:extLst>
              <a:ext uri="{FF2B5EF4-FFF2-40B4-BE49-F238E27FC236}">
                <a16:creationId xmlns:a16="http://schemas.microsoft.com/office/drawing/2014/main" id="{CFABAC8A-0EEA-468A-9E57-0A111D63A7DC}"/>
              </a:ext>
            </a:extLst>
          </p:cNvPr>
          <p:cNvGrpSpPr/>
          <p:nvPr/>
        </p:nvGrpSpPr>
        <p:grpSpPr>
          <a:xfrm>
            <a:off x="5984797" y="2649710"/>
            <a:ext cx="5805689" cy="3321930"/>
            <a:chOff x="4767017" y="2910482"/>
            <a:chExt cx="6719004" cy="3148537"/>
          </a:xfrm>
        </p:grpSpPr>
        <p:sp>
          <p:nvSpPr>
            <p:cNvPr id="26" name="楕円 55">
              <a:extLst>
                <a:ext uri="{FF2B5EF4-FFF2-40B4-BE49-F238E27FC236}">
                  <a16:creationId xmlns:a16="http://schemas.microsoft.com/office/drawing/2014/main" id="{2B662488-73AA-4CE7-B2D7-F06F92626C8B}"/>
                </a:ext>
              </a:extLst>
            </p:cNvPr>
            <p:cNvSpPr/>
            <p:nvPr/>
          </p:nvSpPr>
          <p:spPr>
            <a:xfrm>
              <a:off x="4767017" y="3069202"/>
              <a:ext cx="6719004" cy="2989817"/>
            </a:xfrm>
            <a:custGeom>
              <a:avLst/>
              <a:gdLst>
                <a:gd name="connsiteX0" fmla="*/ 0 w 6624000"/>
                <a:gd name="connsiteY0" fmla="*/ 111094 h 2988000"/>
                <a:gd name="connsiteX1" fmla="*/ 111094 w 6624000"/>
                <a:gd name="connsiteY1" fmla="*/ 0 h 2988000"/>
                <a:gd name="connsiteX2" fmla="*/ 6512906 w 6624000"/>
                <a:gd name="connsiteY2" fmla="*/ 0 h 2988000"/>
                <a:gd name="connsiteX3" fmla="*/ 6624000 w 6624000"/>
                <a:gd name="connsiteY3" fmla="*/ 111094 h 2988000"/>
                <a:gd name="connsiteX4" fmla="*/ 6624000 w 6624000"/>
                <a:gd name="connsiteY4" fmla="*/ 2876906 h 2988000"/>
                <a:gd name="connsiteX5" fmla="*/ 6512906 w 6624000"/>
                <a:gd name="connsiteY5" fmla="*/ 2988000 h 2988000"/>
                <a:gd name="connsiteX6" fmla="*/ 111094 w 6624000"/>
                <a:gd name="connsiteY6" fmla="*/ 2988000 h 2988000"/>
                <a:gd name="connsiteX7" fmla="*/ 0 w 6624000"/>
                <a:gd name="connsiteY7" fmla="*/ 2876906 h 2988000"/>
                <a:gd name="connsiteX8" fmla="*/ 0 w 6624000"/>
                <a:gd name="connsiteY8" fmla="*/ 111094 h 2988000"/>
                <a:gd name="connsiteX0" fmla="*/ 0 w 6624000"/>
                <a:gd name="connsiteY0" fmla="*/ 112911 h 2989817"/>
                <a:gd name="connsiteX1" fmla="*/ 111094 w 6624000"/>
                <a:gd name="connsiteY1" fmla="*/ 1817 h 2989817"/>
                <a:gd name="connsiteX2" fmla="*/ 1190393 w 6624000"/>
                <a:gd name="connsiteY2" fmla="*/ 0 h 2989817"/>
                <a:gd name="connsiteX3" fmla="*/ 6512906 w 6624000"/>
                <a:gd name="connsiteY3" fmla="*/ 1817 h 2989817"/>
                <a:gd name="connsiteX4" fmla="*/ 6624000 w 6624000"/>
                <a:gd name="connsiteY4" fmla="*/ 112911 h 2989817"/>
                <a:gd name="connsiteX5" fmla="*/ 6624000 w 6624000"/>
                <a:gd name="connsiteY5" fmla="*/ 2878723 h 2989817"/>
                <a:gd name="connsiteX6" fmla="*/ 6512906 w 6624000"/>
                <a:gd name="connsiteY6" fmla="*/ 2989817 h 2989817"/>
                <a:gd name="connsiteX7" fmla="*/ 111094 w 6624000"/>
                <a:gd name="connsiteY7" fmla="*/ 2989817 h 2989817"/>
                <a:gd name="connsiteX8" fmla="*/ 0 w 6624000"/>
                <a:gd name="connsiteY8" fmla="*/ 2878723 h 2989817"/>
                <a:gd name="connsiteX9" fmla="*/ 0 w 6624000"/>
                <a:gd name="connsiteY9" fmla="*/ 112911 h 2989817"/>
                <a:gd name="connsiteX0" fmla="*/ 1190393 w 6624000"/>
                <a:gd name="connsiteY0" fmla="*/ 0 h 2989817"/>
                <a:gd name="connsiteX1" fmla="*/ 6512906 w 6624000"/>
                <a:gd name="connsiteY1" fmla="*/ 1817 h 2989817"/>
                <a:gd name="connsiteX2" fmla="*/ 6624000 w 6624000"/>
                <a:gd name="connsiteY2" fmla="*/ 112911 h 2989817"/>
                <a:gd name="connsiteX3" fmla="*/ 6624000 w 6624000"/>
                <a:gd name="connsiteY3" fmla="*/ 2878723 h 2989817"/>
                <a:gd name="connsiteX4" fmla="*/ 6512906 w 6624000"/>
                <a:gd name="connsiteY4" fmla="*/ 2989817 h 2989817"/>
                <a:gd name="connsiteX5" fmla="*/ 111094 w 6624000"/>
                <a:gd name="connsiteY5" fmla="*/ 2989817 h 2989817"/>
                <a:gd name="connsiteX6" fmla="*/ 0 w 6624000"/>
                <a:gd name="connsiteY6" fmla="*/ 2878723 h 2989817"/>
                <a:gd name="connsiteX7" fmla="*/ 0 w 6624000"/>
                <a:gd name="connsiteY7" fmla="*/ 112911 h 2989817"/>
                <a:gd name="connsiteX8" fmla="*/ 111094 w 6624000"/>
                <a:gd name="connsiteY8" fmla="*/ 1817 h 2989817"/>
                <a:gd name="connsiteX9" fmla="*/ 1281833 w 6624000"/>
                <a:gd name="connsiteY9" fmla="*/ 91440 h 2989817"/>
                <a:gd name="connsiteX0" fmla="*/ 1190393 w 6624000"/>
                <a:gd name="connsiteY0" fmla="*/ 0 h 2989817"/>
                <a:gd name="connsiteX1" fmla="*/ 6512906 w 6624000"/>
                <a:gd name="connsiteY1" fmla="*/ 1817 h 2989817"/>
                <a:gd name="connsiteX2" fmla="*/ 6624000 w 6624000"/>
                <a:gd name="connsiteY2" fmla="*/ 112911 h 2989817"/>
                <a:gd name="connsiteX3" fmla="*/ 6624000 w 6624000"/>
                <a:gd name="connsiteY3" fmla="*/ 2878723 h 2989817"/>
                <a:gd name="connsiteX4" fmla="*/ 6512906 w 6624000"/>
                <a:gd name="connsiteY4" fmla="*/ 2989817 h 2989817"/>
                <a:gd name="connsiteX5" fmla="*/ 111094 w 6624000"/>
                <a:gd name="connsiteY5" fmla="*/ 2989817 h 2989817"/>
                <a:gd name="connsiteX6" fmla="*/ 0 w 6624000"/>
                <a:gd name="connsiteY6" fmla="*/ 2878723 h 2989817"/>
                <a:gd name="connsiteX7" fmla="*/ 0 w 6624000"/>
                <a:gd name="connsiteY7" fmla="*/ 112911 h 2989817"/>
                <a:gd name="connsiteX8" fmla="*/ 111094 w 6624000"/>
                <a:gd name="connsiteY8" fmla="*/ 1817 h 298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4000" h="2989817">
                  <a:moveTo>
                    <a:pt x="1190393" y="0"/>
                  </a:moveTo>
                  <a:lnTo>
                    <a:pt x="6512906" y="1817"/>
                  </a:lnTo>
                  <a:cubicBezTo>
                    <a:pt x="6574262" y="1817"/>
                    <a:pt x="6624000" y="51555"/>
                    <a:pt x="6624000" y="112911"/>
                  </a:cubicBezTo>
                  <a:lnTo>
                    <a:pt x="6624000" y="2878723"/>
                  </a:lnTo>
                  <a:cubicBezTo>
                    <a:pt x="6624000" y="2940079"/>
                    <a:pt x="6574262" y="2989817"/>
                    <a:pt x="6512906" y="2989817"/>
                  </a:cubicBezTo>
                  <a:lnTo>
                    <a:pt x="111094" y="2989817"/>
                  </a:lnTo>
                  <a:cubicBezTo>
                    <a:pt x="49738" y="2989817"/>
                    <a:pt x="0" y="2940079"/>
                    <a:pt x="0" y="2878723"/>
                  </a:cubicBezTo>
                  <a:lnTo>
                    <a:pt x="0" y="112911"/>
                  </a:lnTo>
                  <a:cubicBezTo>
                    <a:pt x="0" y="51555"/>
                    <a:pt x="49738" y="1817"/>
                    <a:pt x="111094" y="1817"/>
                  </a:cubicBezTo>
                </a:path>
              </a:pathLst>
            </a:custGeom>
            <a:solidFill>
              <a:schemeClr val="bg1"/>
            </a:solidFill>
            <a:ln cap="rnd">
              <a:solidFill>
                <a:srgbClr val="3DAAB1"/>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3600000" rtlCol="0" anchor="t"/>
            <a:lstStyle/>
            <a:p>
              <a:pPr marL="0" marR="0" lvl="0" indent="0" algn="just" defTabSz="457200" rtl="0" eaLnBrk="1" fontAlgn="auto" latinLnBrk="0" hangingPunct="1">
                <a:lnSpc>
                  <a:spcPct val="120000"/>
                </a:lnSpc>
                <a:spcBef>
                  <a:spcPts val="0"/>
                </a:spcBef>
                <a:spcAft>
                  <a:spcPts val="0"/>
                </a:spcAft>
                <a:buClrTx/>
                <a:buSzTx/>
                <a:buFontTx/>
                <a:buNone/>
                <a:tabLst/>
                <a:defRPr/>
              </a:pPr>
              <a:r>
                <a:rPr lang="ja-JP" altLang="en-US" sz="1400" dirty="0">
                  <a:solidFill>
                    <a:schemeClr val="tx1">
                      <a:lumMod val="75000"/>
                      <a:lumOff val="25000"/>
                    </a:schemeClr>
                  </a:solidFill>
                </a:rPr>
                <a:t>本活動を通して、製品部材の資源循環の検討、製品の</a:t>
              </a:r>
              <a:r>
                <a:rPr lang="en-US" altLang="ja-JP" sz="1400" dirty="0">
                  <a:solidFill>
                    <a:schemeClr val="tx1">
                      <a:lumMod val="75000"/>
                      <a:lumOff val="25000"/>
                    </a:schemeClr>
                  </a:solidFill>
                </a:rPr>
                <a:t>CO</a:t>
              </a:r>
              <a:r>
                <a:rPr lang="en-US" altLang="ja-JP" sz="1200" baseline="-25000" dirty="0">
                  <a:solidFill>
                    <a:schemeClr val="tx1">
                      <a:lumMod val="75000"/>
                      <a:lumOff val="25000"/>
                    </a:schemeClr>
                  </a:solidFill>
                </a:rPr>
                <a:t>2</a:t>
              </a:r>
              <a:r>
                <a:rPr lang="ja-JP" altLang="en-US" sz="1400" dirty="0">
                  <a:solidFill>
                    <a:schemeClr val="tx1">
                      <a:lumMod val="75000"/>
                      <a:lumOff val="25000"/>
                    </a:schemeClr>
                  </a:solidFill>
                </a:rPr>
                <a:t>削減検討、社員向け啓蒙活動を行いました。また、十分にお客様にご理解いただけるよう、新たに</a:t>
              </a:r>
              <a:r>
                <a:rPr lang="en-US" altLang="ja-JP" sz="1400" dirty="0">
                  <a:solidFill>
                    <a:schemeClr val="tx1">
                      <a:lumMod val="75000"/>
                      <a:lumOff val="25000"/>
                    </a:schemeClr>
                  </a:solidFill>
                </a:rPr>
                <a:t>13</a:t>
              </a:r>
              <a:r>
                <a:rPr lang="ja-JP" altLang="en-US" sz="1400" dirty="0">
                  <a:solidFill>
                    <a:schemeClr val="tx1">
                      <a:lumMod val="75000"/>
                      <a:lumOff val="25000"/>
                    </a:schemeClr>
                  </a:solidFill>
                </a:rPr>
                <a:t>製品の</a:t>
              </a:r>
              <a:r>
                <a:rPr lang="en-US" altLang="ja-JP" sz="1400" dirty="0">
                  <a:solidFill>
                    <a:schemeClr val="tx1">
                      <a:lumMod val="75000"/>
                      <a:lumOff val="25000"/>
                    </a:schemeClr>
                  </a:solidFill>
                </a:rPr>
                <a:t>LCA</a:t>
              </a:r>
              <a:r>
                <a:rPr lang="ja-JP" altLang="en-US" sz="1400" dirty="0">
                  <a:solidFill>
                    <a:schemeClr val="tx1">
                      <a:lumMod val="75000"/>
                      <a:lumOff val="25000"/>
                    </a:schemeClr>
                  </a:solidFill>
                </a:rPr>
                <a:t>データをウェブサイトに公開しました。今後もサステナブルな製品設計の実現に向けて、活動を進めていきます。</a:t>
              </a:r>
              <a:endParaRPr lang="en-US" altLang="ja-JP" sz="1400"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　</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4933656" y="2910482"/>
              <a:ext cx="387917" cy="250854"/>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3DAAB1"/>
            </a:solidFill>
            <a:ln w="19050">
              <a:solidFill>
                <a:srgbClr val="3DAAB1"/>
              </a:solid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rgbClr val="3DAAB1"/>
                  </a:solidFill>
                  <a:effectLst>
                    <a:outerShdw blurRad="38100" dist="25400" dir="2700000" algn="tl" rotWithShape="0">
                      <a:schemeClr val="bg1">
                        <a:lumMod val="50000"/>
                        <a:alpha val="70000"/>
                      </a:schemeClr>
                    </a:outerShdw>
                  </a:effectLst>
                </a:rPr>
                <a:t>HOW</a:t>
              </a:r>
              <a:endParaRPr kumimoji="1" lang="ja-JP" altLang="en-US" sz="2000" b="1" dirty="0">
                <a:solidFill>
                  <a:srgbClr val="3DAAB1"/>
                </a:solidFill>
                <a:effectLst>
                  <a:outerShdw blurRad="38100" dist="25400" dir="2700000" algn="tl" rotWithShape="0">
                    <a:schemeClr val="bg1">
                      <a:lumMod val="50000"/>
                      <a:alpha val="70000"/>
                    </a:schemeClr>
                  </a:outerShdw>
                </a:effectLst>
              </a:endParaRPr>
            </a:p>
          </p:txBody>
        </p:sp>
        <p:sp>
          <p:nvSpPr>
            <p:cNvPr id="47" name="正方形/長方形 46">
              <a:extLst>
                <a:ext uri="{FF2B5EF4-FFF2-40B4-BE49-F238E27FC236}">
                  <a16:creationId xmlns:a16="http://schemas.microsoft.com/office/drawing/2014/main" id="{A266077B-9829-47EE-B101-0E172534A709}"/>
                </a:ext>
              </a:extLst>
            </p:cNvPr>
            <p:cNvSpPr/>
            <p:nvPr/>
          </p:nvSpPr>
          <p:spPr>
            <a:xfrm>
              <a:off x="9197890" y="5379938"/>
              <a:ext cx="941596" cy="10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en-US" altLang="ja-JP" sz="700" dirty="0">
                  <a:solidFill>
                    <a:schemeClr val="tx1">
                      <a:lumMod val="75000"/>
                      <a:lumOff val="25000"/>
                    </a:schemeClr>
                  </a:solidFill>
                  <a:latin typeface="+mn-ea"/>
                </a:rPr>
                <a:t>2021</a:t>
              </a:r>
              <a:r>
                <a:rPr lang="ja-JP" altLang="en-US" sz="700" dirty="0">
                  <a:solidFill>
                    <a:schemeClr val="tx1">
                      <a:lumMod val="75000"/>
                      <a:lumOff val="25000"/>
                    </a:schemeClr>
                  </a:solidFill>
                  <a:latin typeface="+mn-ea"/>
                </a:rPr>
                <a:t>年度の活動実績</a:t>
              </a:r>
            </a:p>
          </p:txBody>
        </p:sp>
      </p:grpSp>
      <p:grpSp>
        <p:nvGrpSpPr>
          <p:cNvPr id="10" name="グループ化 9">
            <a:extLst>
              <a:ext uri="{FF2B5EF4-FFF2-40B4-BE49-F238E27FC236}">
                <a16:creationId xmlns:a16="http://schemas.microsoft.com/office/drawing/2014/main" id="{F2B37DDD-1A7D-4F27-ABC2-FB1B5909C90D}"/>
              </a:ext>
            </a:extLst>
          </p:cNvPr>
          <p:cNvGrpSpPr/>
          <p:nvPr/>
        </p:nvGrpSpPr>
        <p:grpSpPr>
          <a:xfrm>
            <a:off x="538330" y="958361"/>
            <a:ext cx="8928101" cy="1463437"/>
            <a:chOff x="515936" y="839928"/>
            <a:chExt cx="8928101" cy="1606094"/>
          </a:xfrm>
        </p:grpSpPr>
        <p:sp>
          <p:nvSpPr>
            <p:cNvPr id="20" name="楕円 55">
              <a:extLst>
                <a:ext uri="{FF2B5EF4-FFF2-40B4-BE49-F238E27FC236}">
                  <a16:creationId xmlns:a16="http://schemas.microsoft.com/office/drawing/2014/main" id="{E3F41051-32BF-433A-A7D3-93E59F737DE7}"/>
                </a:ext>
              </a:extLst>
            </p:cNvPr>
            <p:cNvSpPr/>
            <p:nvPr/>
          </p:nvSpPr>
          <p:spPr>
            <a:xfrm>
              <a:off x="515936" y="997200"/>
              <a:ext cx="8928101" cy="1448822"/>
            </a:xfrm>
            <a:custGeom>
              <a:avLst/>
              <a:gdLst>
                <a:gd name="connsiteX0" fmla="*/ 0 w 8928101"/>
                <a:gd name="connsiteY0" fmla="*/ 112234 h 1728000"/>
                <a:gd name="connsiteX1" fmla="*/ 112234 w 8928101"/>
                <a:gd name="connsiteY1" fmla="*/ 0 h 1728000"/>
                <a:gd name="connsiteX2" fmla="*/ 8815867 w 8928101"/>
                <a:gd name="connsiteY2" fmla="*/ 0 h 1728000"/>
                <a:gd name="connsiteX3" fmla="*/ 8928101 w 8928101"/>
                <a:gd name="connsiteY3" fmla="*/ 112234 h 1728000"/>
                <a:gd name="connsiteX4" fmla="*/ 8928101 w 8928101"/>
                <a:gd name="connsiteY4" fmla="*/ 1615766 h 1728000"/>
                <a:gd name="connsiteX5" fmla="*/ 8815867 w 8928101"/>
                <a:gd name="connsiteY5" fmla="*/ 1728000 h 1728000"/>
                <a:gd name="connsiteX6" fmla="*/ 112234 w 8928101"/>
                <a:gd name="connsiteY6" fmla="*/ 1728000 h 1728000"/>
                <a:gd name="connsiteX7" fmla="*/ 0 w 8928101"/>
                <a:gd name="connsiteY7" fmla="*/ 1615766 h 1728000"/>
                <a:gd name="connsiteX8" fmla="*/ 0 w 8928101"/>
                <a:gd name="connsiteY8" fmla="*/ 112234 h 1728000"/>
                <a:gd name="connsiteX0" fmla="*/ 0 w 8928101"/>
                <a:gd name="connsiteY0" fmla="*/ 112234 h 1728000"/>
                <a:gd name="connsiteX1" fmla="*/ 112234 w 8928101"/>
                <a:gd name="connsiteY1" fmla="*/ 0 h 1728000"/>
                <a:gd name="connsiteX2" fmla="*/ 1177927 w 8928101"/>
                <a:gd name="connsiteY2" fmla="*/ 756 h 1728000"/>
                <a:gd name="connsiteX3" fmla="*/ 8815867 w 8928101"/>
                <a:gd name="connsiteY3" fmla="*/ 0 h 1728000"/>
                <a:gd name="connsiteX4" fmla="*/ 8928101 w 8928101"/>
                <a:gd name="connsiteY4" fmla="*/ 112234 h 1728000"/>
                <a:gd name="connsiteX5" fmla="*/ 8928101 w 8928101"/>
                <a:gd name="connsiteY5" fmla="*/ 1615766 h 1728000"/>
                <a:gd name="connsiteX6" fmla="*/ 8815867 w 8928101"/>
                <a:gd name="connsiteY6" fmla="*/ 1728000 h 1728000"/>
                <a:gd name="connsiteX7" fmla="*/ 112234 w 8928101"/>
                <a:gd name="connsiteY7" fmla="*/ 1728000 h 1728000"/>
                <a:gd name="connsiteX8" fmla="*/ 0 w 8928101"/>
                <a:gd name="connsiteY8" fmla="*/ 1615766 h 1728000"/>
                <a:gd name="connsiteX9" fmla="*/ 0 w 8928101"/>
                <a:gd name="connsiteY9" fmla="*/ 112234 h 1728000"/>
                <a:gd name="connsiteX0" fmla="*/ 1177927 w 8928101"/>
                <a:gd name="connsiteY0" fmla="*/ 756 h 1728000"/>
                <a:gd name="connsiteX1" fmla="*/ 8815867 w 8928101"/>
                <a:gd name="connsiteY1" fmla="*/ 0 h 1728000"/>
                <a:gd name="connsiteX2" fmla="*/ 8928101 w 8928101"/>
                <a:gd name="connsiteY2" fmla="*/ 112234 h 1728000"/>
                <a:gd name="connsiteX3" fmla="*/ 8928101 w 8928101"/>
                <a:gd name="connsiteY3" fmla="*/ 1615766 h 1728000"/>
                <a:gd name="connsiteX4" fmla="*/ 8815867 w 8928101"/>
                <a:gd name="connsiteY4" fmla="*/ 1728000 h 1728000"/>
                <a:gd name="connsiteX5" fmla="*/ 112234 w 8928101"/>
                <a:gd name="connsiteY5" fmla="*/ 1728000 h 1728000"/>
                <a:gd name="connsiteX6" fmla="*/ 0 w 8928101"/>
                <a:gd name="connsiteY6" fmla="*/ 1615766 h 1728000"/>
                <a:gd name="connsiteX7" fmla="*/ 0 w 8928101"/>
                <a:gd name="connsiteY7" fmla="*/ 112234 h 1728000"/>
                <a:gd name="connsiteX8" fmla="*/ 112234 w 8928101"/>
                <a:gd name="connsiteY8" fmla="*/ 0 h 1728000"/>
                <a:gd name="connsiteX9" fmla="*/ 1269367 w 8928101"/>
                <a:gd name="connsiteY9" fmla="*/ 92196 h 1728000"/>
                <a:gd name="connsiteX0" fmla="*/ 1177927 w 8928101"/>
                <a:gd name="connsiteY0" fmla="*/ 756 h 1728000"/>
                <a:gd name="connsiteX1" fmla="*/ 8815867 w 8928101"/>
                <a:gd name="connsiteY1" fmla="*/ 0 h 1728000"/>
                <a:gd name="connsiteX2" fmla="*/ 8928101 w 8928101"/>
                <a:gd name="connsiteY2" fmla="*/ 112234 h 1728000"/>
                <a:gd name="connsiteX3" fmla="*/ 8928101 w 8928101"/>
                <a:gd name="connsiteY3" fmla="*/ 1615766 h 1728000"/>
                <a:gd name="connsiteX4" fmla="*/ 8815867 w 8928101"/>
                <a:gd name="connsiteY4" fmla="*/ 1728000 h 1728000"/>
                <a:gd name="connsiteX5" fmla="*/ 112234 w 8928101"/>
                <a:gd name="connsiteY5" fmla="*/ 1728000 h 1728000"/>
                <a:gd name="connsiteX6" fmla="*/ 0 w 8928101"/>
                <a:gd name="connsiteY6" fmla="*/ 1615766 h 1728000"/>
                <a:gd name="connsiteX7" fmla="*/ 0 w 8928101"/>
                <a:gd name="connsiteY7" fmla="*/ 112234 h 1728000"/>
                <a:gd name="connsiteX8" fmla="*/ 112234 w 8928101"/>
                <a:gd name="connsiteY8" fmla="*/ 0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101" h="1728000">
                  <a:moveTo>
                    <a:pt x="1177927" y="756"/>
                  </a:moveTo>
                  <a:lnTo>
                    <a:pt x="8815867" y="0"/>
                  </a:lnTo>
                  <a:cubicBezTo>
                    <a:pt x="8877852" y="0"/>
                    <a:pt x="8928101" y="50249"/>
                    <a:pt x="8928101" y="112234"/>
                  </a:cubicBezTo>
                  <a:lnTo>
                    <a:pt x="8928101" y="1615766"/>
                  </a:lnTo>
                  <a:cubicBezTo>
                    <a:pt x="8928101" y="1677751"/>
                    <a:pt x="8877852" y="1728000"/>
                    <a:pt x="8815867" y="1728000"/>
                  </a:cubicBezTo>
                  <a:lnTo>
                    <a:pt x="112234" y="1728000"/>
                  </a:lnTo>
                  <a:cubicBezTo>
                    <a:pt x="50249" y="1728000"/>
                    <a:pt x="0" y="1677751"/>
                    <a:pt x="0" y="1615766"/>
                  </a:cubicBezTo>
                  <a:lnTo>
                    <a:pt x="0" y="112234"/>
                  </a:lnTo>
                  <a:cubicBezTo>
                    <a:pt x="0" y="50249"/>
                    <a:pt x="50249" y="0"/>
                    <a:pt x="112234" y="0"/>
                  </a:cubicBezTo>
                </a:path>
              </a:pathLst>
            </a:custGeom>
            <a:solidFill>
              <a:schemeClr val="bg1"/>
            </a:solidFill>
            <a:ln cap="rnd">
              <a:solidFill>
                <a:srgbClr val="3DAAB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2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では</a:t>
              </a:r>
              <a:r>
                <a:rPr lang="en-US" altLang="ja-JP" sz="1400" dirty="0">
                  <a:solidFill>
                    <a:schemeClr val="tx1">
                      <a:lumMod val="75000"/>
                      <a:lumOff val="25000"/>
                    </a:schemeClr>
                  </a:solidFill>
                </a:rPr>
                <a:t>1999</a:t>
              </a:r>
              <a:r>
                <a:rPr lang="ja-JP" altLang="en-US" sz="1400" dirty="0">
                  <a:solidFill>
                    <a:schemeClr val="tx1">
                      <a:lumMod val="75000"/>
                      <a:lumOff val="25000"/>
                    </a:schemeClr>
                  </a:solidFill>
                </a:rPr>
                <a:t>年より</a:t>
              </a:r>
              <a:r>
                <a:rPr lang="en-US" altLang="ja-JP" sz="1400" dirty="0">
                  <a:solidFill>
                    <a:schemeClr val="tx1">
                      <a:lumMod val="75000"/>
                      <a:lumOff val="25000"/>
                    </a:schemeClr>
                  </a:solidFill>
                </a:rPr>
                <a:t>Life Cycle Assessment(LCA)</a:t>
              </a:r>
              <a:r>
                <a:rPr lang="ja-JP" altLang="en-US" sz="1400" dirty="0">
                  <a:solidFill>
                    <a:schemeClr val="tx1">
                      <a:lumMod val="75000"/>
                      <a:lumOff val="25000"/>
                    </a:schemeClr>
                  </a:solidFill>
                </a:rPr>
                <a:t>に基づいた製品設計を行っており、地球環境を考慮した設計文化が根付いていますが、</a:t>
              </a:r>
              <a:r>
                <a:rPr lang="en-US" altLang="ja-JP" sz="1400" dirty="0">
                  <a:solidFill>
                    <a:schemeClr val="tx1">
                      <a:lumMod val="75000"/>
                      <a:lumOff val="25000"/>
                    </a:schemeClr>
                  </a:solidFill>
                </a:rPr>
                <a:t>Three goals</a:t>
              </a:r>
              <a:r>
                <a:rPr lang="ja-JP" altLang="en-US" sz="1400" dirty="0">
                  <a:solidFill>
                    <a:schemeClr val="tx1">
                      <a:lumMod val="75000"/>
                      <a:lumOff val="25000"/>
                    </a:schemeClr>
                  </a:solidFill>
                </a:rPr>
                <a:t>である“</a:t>
              </a:r>
              <a:r>
                <a:rPr lang="en-US" altLang="ja-JP" sz="1400" dirty="0">
                  <a:solidFill>
                    <a:schemeClr val="tx1">
                      <a:lumMod val="75000"/>
                      <a:lumOff val="25000"/>
                    </a:schemeClr>
                  </a:solidFill>
                </a:rPr>
                <a:t>Circular Economy”</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Net-Zero Emissions”</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6</a:t>
              </a:r>
              <a:r>
                <a:rPr lang="ja-JP" altLang="en-US" sz="1400" dirty="0">
                  <a:solidFill>
                    <a:schemeClr val="tx1">
                      <a:lumMod val="75000"/>
                      <a:lumOff val="25000"/>
                    </a:schemeClr>
                  </a:solidFill>
                </a:rPr>
                <a:t>つの貢献分野における“資源循環型エコシステムの創造”、“カーボンニュートラルの達成”に向けて、さらに踏み込んだ設計・開発の指針検討を開始しました。</a:t>
              </a:r>
            </a:p>
          </p:txBody>
        </p:sp>
        <p:sp>
          <p:nvSpPr>
            <p:cNvPr id="25" name="フリーフォーム: 図形 24">
              <a:extLst>
                <a:ext uri="{FF2B5EF4-FFF2-40B4-BE49-F238E27FC236}">
                  <a16:creationId xmlns:a16="http://schemas.microsoft.com/office/drawing/2014/main" id="{B1CFC8B3-FC2A-4DF3-8E3A-7D971F09F49C}"/>
                </a:ext>
              </a:extLst>
            </p:cNvPr>
            <p:cNvSpPr>
              <a:spLocks/>
            </p:cNvSpPr>
            <p:nvPr/>
          </p:nvSpPr>
          <p:spPr>
            <a:xfrm>
              <a:off x="648000" y="839928"/>
              <a:ext cx="349714" cy="253303"/>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rgbClr val="3DAAB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rgbClr val="3DAAB1"/>
                  </a:solidFill>
                  <a:effectLst>
                    <a:outerShdw blurRad="38100" dist="25400" dir="2700000" algn="tl" rotWithShape="0">
                      <a:schemeClr val="bg1">
                        <a:lumMod val="50000"/>
                        <a:alpha val="70000"/>
                      </a:schemeClr>
                    </a:outerShdw>
                  </a:effectLst>
                </a:rPr>
                <a:t>WHY</a:t>
              </a:r>
              <a:endParaRPr kumimoji="1" lang="ja-JP" altLang="en-US" sz="2000" b="1" dirty="0">
                <a:solidFill>
                  <a:srgbClr val="3DAAB1"/>
                </a:solidFill>
                <a:effectLst>
                  <a:outerShdw blurRad="38100" dist="25400" dir="2700000" algn="tl" rotWithShape="0">
                    <a:schemeClr val="bg1">
                      <a:lumMod val="50000"/>
                      <a:alpha val="70000"/>
                    </a:schemeClr>
                  </a:outerShdw>
                </a:effectLst>
              </a:endParaRPr>
            </a:p>
          </p:txBody>
        </p:sp>
      </p:grpSp>
      <p:pic>
        <p:nvPicPr>
          <p:cNvPr id="7" name="図 6">
            <a:extLst>
              <a:ext uri="{FF2B5EF4-FFF2-40B4-BE49-F238E27FC236}">
                <a16:creationId xmlns:a16="http://schemas.microsoft.com/office/drawing/2014/main" id="{EA6789CD-4694-580E-61ED-294819D979D1}"/>
              </a:ext>
            </a:extLst>
          </p:cNvPr>
          <p:cNvPicPr>
            <a:picLocks noChangeAspect="1"/>
          </p:cNvPicPr>
          <p:nvPr/>
        </p:nvPicPr>
        <p:blipFill>
          <a:blip r:embed="rId2"/>
          <a:stretch>
            <a:fillRect/>
          </a:stretch>
        </p:blipFill>
        <p:spPr>
          <a:xfrm>
            <a:off x="8509858" y="3578087"/>
            <a:ext cx="3204744" cy="1526583"/>
          </a:xfrm>
          <a:prstGeom prst="rect">
            <a:avLst/>
          </a:prstGeom>
        </p:spPr>
      </p:pic>
      <p:grpSp>
        <p:nvGrpSpPr>
          <p:cNvPr id="4" name="グループ化 3">
            <a:extLst>
              <a:ext uri="{FF2B5EF4-FFF2-40B4-BE49-F238E27FC236}">
                <a16:creationId xmlns:a16="http://schemas.microsoft.com/office/drawing/2014/main" id="{6908C051-7F90-284B-D3F9-FC02386337ED}"/>
              </a:ext>
            </a:extLst>
          </p:cNvPr>
          <p:cNvGrpSpPr/>
          <p:nvPr/>
        </p:nvGrpSpPr>
        <p:grpSpPr>
          <a:xfrm>
            <a:off x="9601347" y="1024769"/>
            <a:ext cx="1910016" cy="1484234"/>
            <a:chOff x="9771431" y="1024769"/>
            <a:chExt cx="1910016" cy="1484234"/>
          </a:xfrm>
        </p:grpSpPr>
        <p:sp>
          <p:nvSpPr>
            <p:cNvPr id="5" name="正方形/長方形 4">
              <a:extLst>
                <a:ext uri="{FF2B5EF4-FFF2-40B4-BE49-F238E27FC236}">
                  <a16:creationId xmlns:a16="http://schemas.microsoft.com/office/drawing/2014/main" id="{F7AC805A-DC8A-3371-9783-000A8348343D}"/>
                </a:ext>
              </a:extLst>
            </p:cNvPr>
            <p:cNvSpPr/>
            <p:nvPr/>
          </p:nvSpPr>
          <p:spPr>
            <a:xfrm>
              <a:off x="9885898" y="1024769"/>
              <a:ext cx="1681083" cy="14842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資源循環型</a:t>
              </a:r>
            </a:p>
            <a:p>
              <a:pPr algn="ctr"/>
              <a:r>
                <a:rPr kumimoji="1" lang="ja-JP" altLang="en-US" sz="1400" b="1" dirty="0">
                  <a:solidFill>
                    <a:schemeClr val="tx1">
                      <a:lumMod val="75000"/>
                      <a:lumOff val="25000"/>
                    </a:schemeClr>
                  </a:solidFill>
                </a:rPr>
                <a:t>エコシステムの創造</a:t>
              </a:r>
            </a:p>
            <a:p>
              <a:pPr algn="ctr">
                <a:spcBef>
                  <a:spcPts val="4200"/>
                </a:spcBef>
              </a:pPr>
              <a:r>
                <a:rPr kumimoji="1" lang="ja-JP" altLang="en-US" sz="1200" dirty="0">
                  <a:solidFill>
                    <a:schemeClr val="tx1">
                      <a:lumMod val="75000"/>
                      <a:lumOff val="25000"/>
                    </a:schemeClr>
                  </a:solidFill>
                </a:rPr>
                <a:t>バイオエコノミーや</a:t>
              </a:r>
              <a:endParaRPr kumimoji="1" lang="en-US" altLang="ja-JP" sz="1200" dirty="0">
                <a:solidFill>
                  <a:schemeClr val="tx1">
                    <a:lumMod val="75000"/>
                    <a:lumOff val="25000"/>
                  </a:schemeClr>
                </a:solidFill>
              </a:endParaRPr>
            </a:p>
            <a:p>
              <a:pPr algn="ctr"/>
              <a:r>
                <a:rPr kumimoji="1" lang="ja-JP" altLang="en-US" sz="1200" dirty="0">
                  <a:solidFill>
                    <a:schemeClr val="tx1">
                      <a:lumMod val="75000"/>
                      <a:lumOff val="25000"/>
                    </a:schemeClr>
                  </a:solidFill>
                </a:rPr>
                <a:t>資源循環システムの確立</a:t>
              </a:r>
            </a:p>
          </p:txBody>
        </p:sp>
        <p:grpSp>
          <p:nvGrpSpPr>
            <p:cNvPr id="6" name="グループ化 5">
              <a:extLst>
                <a:ext uri="{FF2B5EF4-FFF2-40B4-BE49-F238E27FC236}">
                  <a16:creationId xmlns:a16="http://schemas.microsoft.com/office/drawing/2014/main" id="{CEFE0DFC-0B0F-0BD1-354E-04B459A64B86}"/>
                </a:ext>
              </a:extLst>
            </p:cNvPr>
            <p:cNvGrpSpPr/>
            <p:nvPr/>
          </p:nvGrpSpPr>
          <p:grpSpPr>
            <a:xfrm>
              <a:off x="9771431" y="1606489"/>
              <a:ext cx="1910016" cy="360000"/>
              <a:chOff x="9521640" y="1389090"/>
              <a:chExt cx="1910016" cy="360000"/>
            </a:xfrm>
          </p:grpSpPr>
          <p:pic>
            <p:nvPicPr>
              <p:cNvPr id="8" name="図 7" descr="アイコン が含まれている画像&#10;&#10;自動的に生成された説明">
                <a:extLst>
                  <a:ext uri="{FF2B5EF4-FFF2-40B4-BE49-F238E27FC236}">
                    <a16:creationId xmlns:a16="http://schemas.microsoft.com/office/drawing/2014/main" id="{6788ECF7-4A98-CAC6-69E4-C8BED259BA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1640" y="1389090"/>
                <a:ext cx="360000" cy="360000"/>
              </a:xfrm>
              <a:prstGeom prst="rect">
                <a:avLst/>
              </a:prstGeom>
            </p:spPr>
          </p:pic>
          <p:pic>
            <p:nvPicPr>
              <p:cNvPr id="9" name="図 8" descr="ロゴ が含まれている画像&#10;&#10;自動的に生成された説明">
                <a:extLst>
                  <a:ext uri="{FF2B5EF4-FFF2-40B4-BE49-F238E27FC236}">
                    <a16:creationId xmlns:a16="http://schemas.microsoft.com/office/drawing/2014/main" id="{FAD79BE1-BD29-65E4-8FA4-A748EF32E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09144" y="1389090"/>
                <a:ext cx="360000" cy="360000"/>
              </a:xfrm>
              <a:prstGeom prst="rect">
                <a:avLst/>
              </a:prstGeom>
            </p:spPr>
          </p:pic>
          <p:pic>
            <p:nvPicPr>
              <p:cNvPr id="13" name="図 12" descr="グラフィカル ユーザー インターフェイス, アプリケーション, アイコン&#10;&#10;自動的に生成された説明">
                <a:extLst>
                  <a:ext uri="{FF2B5EF4-FFF2-40B4-BE49-F238E27FC236}">
                    <a16:creationId xmlns:a16="http://schemas.microsoft.com/office/drawing/2014/main" id="{DAF2E0E3-EA11-89C7-21E1-16FE8845D5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71656" y="1389090"/>
                <a:ext cx="360000" cy="360000"/>
              </a:xfrm>
              <a:prstGeom prst="rect">
                <a:avLst/>
              </a:prstGeom>
            </p:spPr>
          </p:pic>
          <p:pic>
            <p:nvPicPr>
              <p:cNvPr id="14" name="図 13" descr="アイコン が含まれている画像&#10;&#10;自動的に生成された説明">
                <a:extLst>
                  <a:ext uri="{FF2B5EF4-FFF2-40B4-BE49-F238E27FC236}">
                    <a16:creationId xmlns:a16="http://schemas.microsoft.com/office/drawing/2014/main" id="{12FF68CF-2174-EF2D-725D-9F7B525227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96648" y="1389090"/>
                <a:ext cx="360000" cy="360000"/>
              </a:xfrm>
              <a:prstGeom prst="rect">
                <a:avLst/>
              </a:prstGeom>
            </p:spPr>
          </p:pic>
          <p:pic>
            <p:nvPicPr>
              <p:cNvPr id="15" name="図 14" descr="ロゴ&#10;&#10;自動的に生成された説明">
                <a:extLst>
                  <a:ext uri="{FF2B5EF4-FFF2-40B4-BE49-F238E27FC236}">
                    <a16:creationId xmlns:a16="http://schemas.microsoft.com/office/drawing/2014/main" id="{AB33FC80-DA3C-ADC6-805A-490BAB4D2B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84152" y="1389090"/>
                <a:ext cx="360000" cy="360000"/>
              </a:xfrm>
              <a:prstGeom prst="rect">
                <a:avLst/>
              </a:prstGeom>
            </p:spPr>
          </p:pic>
        </p:grpSp>
      </p:grpSp>
    </p:spTree>
    <p:extLst>
      <p:ext uri="{BB962C8B-B14F-4D97-AF65-F5344CB8AC3E}">
        <p14:creationId xmlns:p14="http://schemas.microsoft.com/office/powerpoint/2010/main" val="431298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7DD3F-355A-2EA6-BEBB-2151B79EF76D}"/>
              </a:ext>
            </a:extLst>
          </p:cNvPr>
          <p:cNvSpPr>
            <a:spLocks noGrp="1"/>
          </p:cNvSpPr>
          <p:nvPr>
            <p:ph type="title"/>
          </p:nvPr>
        </p:nvSpPr>
        <p:spPr>
          <a:xfrm>
            <a:off x="622739" y="2948683"/>
            <a:ext cx="8038661" cy="749109"/>
          </a:xfrm>
        </p:spPr>
        <p:txBody>
          <a:bodyPr>
            <a:normAutofit fontScale="90000"/>
          </a:bodyPr>
          <a:lstStyle/>
          <a:p>
            <a:r>
              <a:rPr lang="ja-JP" altLang="en-US" sz="2700" dirty="0"/>
              <a:t>サステナビリティ貢献事例</a:t>
            </a:r>
            <a:br>
              <a:rPr lang="en-US" altLang="ja-JP" dirty="0"/>
            </a:br>
            <a:r>
              <a:rPr lang="ja-JP" altLang="en-US" dirty="0"/>
              <a:t>能力を発揮できる環境の実現</a:t>
            </a:r>
            <a:endParaRPr kumimoji="1" lang="ja-JP" altLang="en-US" dirty="0"/>
          </a:p>
        </p:txBody>
      </p:sp>
      <p:sp>
        <p:nvSpPr>
          <p:cNvPr id="3" name="スライド番号プレースホルダー 2">
            <a:extLst>
              <a:ext uri="{FF2B5EF4-FFF2-40B4-BE49-F238E27FC236}">
                <a16:creationId xmlns:a16="http://schemas.microsoft.com/office/drawing/2014/main" id="{FED5FDBC-1332-FB6A-4A6D-06DB2740CADF}"/>
              </a:ext>
            </a:extLst>
          </p:cNvPr>
          <p:cNvSpPr>
            <a:spLocks noGrp="1"/>
          </p:cNvSpPr>
          <p:nvPr>
            <p:ph type="sldNum" sz="quarter" idx="12"/>
          </p:nvPr>
        </p:nvSpPr>
        <p:spPr/>
        <p:txBody>
          <a:bodyPr/>
          <a:lstStyle/>
          <a:p>
            <a:fld id="{584EAAFE-CFE5-40AD-8E95-5BFF290DC5CF}" type="slidenum">
              <a:rPr kumimoji="1" lang="ja-JP" altLang="en-US" smtClean="0"/>
              <a:pPr/>
              <a:t>39</a:t>
            </a:fld>
            <a:endParaRPr kumimoji="1" lang="ja-JP" altLang="en-US"/>
          </a:p>
        </p:txBody>
      </p:sp>
    </p:spTree>
    <p:extLst>
      <p:ext uri="{BB962C8B-B14F-4D97-AF65-F5344CB8AC3E}">
        <p14:creationId xmlns:p14="http://schemas.microsoft.com/office/powerpoint/2010/main" val="70704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テキスト ボックス 635">
            <a:extLst>
              <a:ext uri="{FF2B5EF4-FFF2-40B4-BE49-F238E27FC236}">
                <a16:creationId xmlns:a16="http://schemas.microsoft.com/office/drawing/2014/main" id="{D9C0E6C4-9EDA-4BB8-A403-D1C9E668F31A}"/>
              </a:ext>
            </a:extLst>
          </p:cNvPr>
          <p:cNvSpPr txBox="1"/>
          <p:nvPr/>
        </p:nvSpPr>
        <p:spPr>
          <a:xfrm>
            <a:off x="519473" y="913275"/>
            <a:ext cx="3462807"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ja-JP" altLang="en-US"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グループ人員構成</a:t>
            </a:r>
            <a:r>
              <a:rPr kumimoji="1" lang="ja-JP" altLang="en-US"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a:t>
            </a:r>
            <a:r>
              <a:rPr kumimoji="1" lang="en-US" altLang="ja-JP"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2023</a:t>
            </a:r>
            <a:r>
              <a:rPr kumimoji="1" lang="ja-JP" altLang="en-US"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年</a:t>
            </a:r>
            <a:r>
              <a:rPr kumimoji="1" lang="en-US" altLang="ja-JP"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3</a:t>
            </a:r>
            <a:r>
              <a:rPr kumimoji="1" lang="ja-JP" altLang="en-US"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月末時点）</a:t>
            </a:r>
          </a:p>
        </p:txBody>
      </p:sp>
      <p:pic>
        <p:nvPicPr>
          <p:cNvPr id="5" name="図 4">
            <a:extLst>
              <a:ext uri="{FF2B5EF4-FFF2-40B4-BE49-F238E27FC236}">
                <a16:creationId xmlns:a16="http://schemas.microsoft.com/office/drawing/2014/main" id="{0D2AE89E-4D15-43BD-A5D1-75B24DC890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1691" y="2437700"/>
            <a:ext cx="6313004" cy="3388047"/>
          </a:xfrm>
          <a:prstGeom prst="rect">
            <a:avLst/>
          </a:prstGeom>
        </p:spPr>
      </p:pic>
      <p:graphicFrame>
        <p:nvGraphicFramePr>
          <p:cNvPr id="30" name="グラフ 29">
            <a:extLst>
              <a:ext uri="{FF2B5EF4-FFF2-40B4-BE49-F238E27FC236}">
                <a16:creationId xmlns:a16="http://schemas.microsoft.com/office/drawing/2014/main" id="{990EFA30-E24F-4E1B-926A-D6FC43C23788}"/>
              </a:ext>
            </a:extLst>
          </p:cNvPr>
          <p:cNvGraphicFramePr/>
          <p:nvPr>
            <p:extLst>
              <p:ext uri="{D42A27DB-BD31-4B8C-83A1-F6EECF244321}">
                <p14:modId xmlns:p14="http://schemas.microsoft.com/office/powerpoint/2010/main" val="1358926454"/>
              </p:ext>
            </p:extLst>
          </p:nvPr>
        </p:nvGraphicFramePr>
        <p:xfrm>
          <a:off x="375982" y="1148610"/>
          <a:ext cx="5514272" cy="5123520"/>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kumimoji="1" lang="ja-JP" altLang="en-US" dirty="0"/>
              <a:t>グローバルに事業を展開</a:t>
            </a:r>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13" name="四角形: 角を丸くする 12">
            <a:extLst>
              <a:ext uri="{FF2B5EF4-FFF2-40B4-BE49-F238E27FC236}">
                <a16:creationId xmlns:a16="http://schemas.microsoft.com/office/drawing/2014/main" id="{9A343A88-8EB5-48A4-92B5-BE98F1255578}"/>
              </a:ext>
            </a:extLst>
          </p:cNvPr>
          <p:cNvSpPr/>
          <p:nvPr/>
        </p:nvSpPr>
        <p:spPr>
          <a:xfrm>
            <a:off x="4487454" y="3772233"/>
            <a:ext cx="999418" cy="485239"/>
          </a:xfrm>
          <a:prstGeom prst="roundRect">
            <a:avLst/>
          </a:prstGeom>
          <a:solidFill>
            <a:schemeClr val="bg1"/>
          </a:solidFill>
          <a:ln w="3175">
            <a:solidFill>
              <a:schemeClr val="accent2">
                <a:lumMod val="60000"/>
                <a:lumOff val="40000"/>
              </a:schemeClr>
            </a:solidFill>
          </a:ln>
        </p:spPr>
        <p:txBody>
          <a:bodyPr wrap="none" lIns="72000" tIns="0" rIns="72000" bIns="0">
            <a:spAutoFit/>
          </a:bodyPr>
          <a:lstStyle/>
          <a:p>
            <a:pPr algn="ctr"/>
            <a:r>
              <a:rPr lang="zh-CN" altLang="en-US" sz="1050" dirty="0">
                <a:solidFill>
                  <a:schemeClr val="tx1">
                    <a:lumMod val="85000"/>
                    <a:lumOff val="15000"/>
                  </a:schemeClr>
                </a:solidFill>
              </a:rPr>
              <a:t>国内関係会社</a:t>
            </a:r>
          </a:p>
          <a:p>
            <a:pPr algn="ctr"/>
            <a:r>
              <a:rPr lang="en-US" altLang="ja-JP" b="1" dirty="0">
                <a:solidFill>
                  <a:schemeClr val="tx1">
                    <a:lumMod val="85000"/>
                    <a:lumOff val="15000"/>
                  </a:schemeClr>
                </a:solidFill>
              </a:rPr>
              <a:t>3</a:t>
            </a:r>
            <a:r>
              <a:rPr lang="en-US" altLang="zh-CN" b="1" dirty="0">
                <a:solidFill>
                  <a:schemeClr val="tx1">
                    <a:lumMod val="85000"/>
                    <a:lumOff val="15000"/>
                  </a:schemeClr>
                </a:solidFill>
              </a:rPr>
              <a:t>,776</a:t>
            </a:r>
            <a:r>
              <a:rPr lang="zh-CN" altLang="en-US" sz="1350" b="1" dirty="0">
                <a:solidFill>
                  <a:schemeClr val="tx1">
                    <a:lumMod val="85000"/>
                    <a:lumOff val="15000"/>
                  </a:schemeClr>
                </a:solidFill>
              </a:rPr>
              <a:t>人</a:t>
            </a:r>
          </a:p>
        </p:txBody>
      </p:sp>
      <p:sp>
        <p:nvSpPr>
          <p:cNvPr id="14" name="四角形: 角を丸くする 13">
            <a:extLst>
              <a:ext uri="{FF2B5EF4-FFF2-40B4-BE49-F238E27FC236}">
                <a16:creationId xmlns:a16="http://schemas.microsoft.com/office/drawing/2014/main" id="{A1AC0180-BE8C-4AA9-86D3-CC835FD4227C}"/>
              </a:ext>
            </a:extLst>
          </p:cNvPr>
          <p:cNvSpPr/>
          <p:nvPr/>
        </p:nvSpPr>
        <p:spPr>
          <a:xfrm>
            <a:off x="3206220" y="5096642"/>
            <a:ext cx="1063459" cy="485239"/>
          </a:xfrm>
          <a:prstGeom prst="roundRect">
            <a:avLst/>
          </a:prstGeom>
          <a:solidFill>
            <a:schemeClr val="bg1"/>
          </a:solidFill>
          <a:ln w="3175">
            <a:solidFill>
              <a:schemeClr val="accent5"/>
            </a:solidFill>
          </a:ln>
        </p:spPr>
        <p:txBody>
          <a:bodyPr wrap="none" lIns="72000" tIns="0" rIns="72000" bIns="0">
            <a:spAutoFit/>
          </a:bodyPr>
          <a:lstStyle/>
          <a:p>
            <a:pPr algn="ctr"/>
            <a:r>
              <a:rPr lang="ja-JP" altLang="en-US" sz="1050" dirty="0">
                <a:solidFill>
                  <a:schemeClr val="tx1">
                    <a:lumMod val="85000"/>
                    <a:lumOff val="15000"/>
                  </a:schemeClr>
                </a:solidFill>
              </a:rPr>
              <a:t>海外関係会社</a:t>
            </a:r>
          </a:p>
          <a:p>
            <a:pPr algn="ctr"/>
            <a:r>
              <a:rPr lang="en-US" altLang="ja-JP" b="1" dirty="0">
                <a:solidFill>
                  <a:schemeClr val="tx1">
                    <a:lumMod val="85000"/>
                    <a:lumOff val="15000"/>
                  </a:schemeClr>
                </a:solidFill>
              </a:rPr>
              <a:t>10,966</a:t>
            </a:r>
            <a:r>
              <a:rPr lang="ja-JP" altLang="en-US" sz="1350" b="1" dirty="0">
                <a:solidFill>
                  <a:schemeClr val="tx1">
                    <a:lumMod val="85000"/>
                    <a:lumOff val="15000"/>
                  </a:schemeClr>
                </a:solidFill>
              </a:rPr>
              <a:t>人</a:t>
            </a:r>
          </a:p>
        </p:txBody>
      </p:sp>
      <p:sp>
        <p:nvSpPr>
          <p:cNvPr id="34" name="四角形: 角を丸くする 33">
            <a:extLst>
              <a:ext uri="{FF2B5EF4-FFF2-40B4-BE49-F238E27FC236}">
                <a16:creationId xmlns:a16="http://schemas.microsoft.com/office/drawing/2014/main" id="{D50FF71F-8674-4523-BC02-0D298F185651}"/>
              </a:ext>
            </a:extLst>
          </p:cNvPr>
          <p:cNvSpPr/>
          <p:nvPr/>
        </p:nvSpPr>
        <p:spPr>
          <a:xfrm>
            <a:off x="3791328" y="2122671"/>
            <a:ext cx="938920" cy="485239"/>
          </a:xfrm>
          <a:prstGeom prst="roundRect">
            <a:avLst/>
          </a:prstGeom>
          <a:solidFill>
            <a:schemeClr val="bg1"/>
          </a:solidFill>
          <a:ln w="6350">
            <a:solidFill>
              <a:schemeClr val="accent6">
                <a:lumMod val="60000"/>
                <a:lumOff val="40000"/>
              </a:schemeClr>
            </a:solidFill>
          </a:ln>
        </p:spPr>
        <p:txBody>
          <a:bodyPr wrap="none" lIns="72000" tIns="0" rIns="72000" bIns="0">
            <a:spAutoFit/>
          </a:bodyPr>
          <a:lstStyle/>
          <a:p>
            <a:pPr algn="ctr"/>
            <a:r>
              <a:rPr lang="ja-JP" altLang="en-US" sz="1050" dirty="0">
                <a:solidFill>
                  <a:schemeClr val="tx1">
                    <a:lumMod val="85000"/>
                    <a:lumOff val="15000"/>
                  </a:schemeClr>
                </a:solidFill>
              </a:rPr>
              <a:t>横河電機</a:t>
            </a:r>
          </a:p>
          <a:p>
            <a:pPr algn="ctr"/>
            <a:r>
              <a:rPr lang="en-US" altLang="ja-JP" b="1" dirty="0">
                <a:solidFill>
                  <a:schemeClr val="tx1">
                    <a:lumMod val="85000"/>
                    <a:lumOff val="15000"/>
                  </a:schemeClr>
                </a:solidFill>
              </a:rPr>
              <a:t>2,342</a:t>
            </a:r>
            <a:r>
              <a:rPr lang="ja-JP" altLang="en-US" sz="1350" b="1" dirty="0">
                <a:solidFill>
                  <a:schemeClr val="tx1">
                    <a:lumMod val="85000"/>
                    <a:lumOff val="15000"/>
                  </a:schemeClr>
                </a:solidFill>
              </a:rPr>
              <a:t>人</a:t>
            </a:r>
          </a:p>
        </p:txBody>
      </p:sp>
      <p:sp>
        <p:nvSpPr>
          <p:cNvPr id="36" name="楕円 35">
            <a:extLst>
              <a:ext uri="{FF2B5EF4-FFF2-40B4-BE49-F238E27FC236}">
                <a16:creationId xmlns:a16="http://schemas.microsoft.com/office/drawing/2014/main" id="{D43FB3CB-68E9-405D-92D7-F8D41EEE4547}"/>
              </a:ext>
            </a:extLst>
          </p:cNvPr>
          <p:cNvSpPr>
            <a:spLocks noChangeAspect="1"/>
          </p:cNvSpPr>
          <p:nvPr/>
        </p:nvSpPr>
        <p:spPr>
          <a:xfrm>
            <a:off x="6433835" y="3839643"/>
            <a:ext cx="456603" cy="456603"/>
          </a:xfrm>
          <a:prstGeom prst="ellipse">
            <a:avLst/>
          </a:prstGeom>
          <a:solidFill>
            <a:schemeClr val="accent5">
              <a:lumMod val="60000"/>
              <a:lumOff val="40000"/>
              <a:alpha val="43000"/>
            </a:schemeClr>
          </a:solidFill>
          <a:ln w="3175">
            <a:solidFill>
              <a:schemeClr val="accent5"/>
            </a:solidFill>
          </a:ln>
        </p:spPr>
        <p:txBody>
          <a:bodyPr wrap="none" tIns="468000" anchor="ctr">
            <a:noAutofit/>
          </a:bodyPr>
          <a:lstStyle/>
          <a:p>
            <a:pPr lvl="0" algn="ctr">
              <a:lnSpc>
                <a:spcPct val="90000"/>
              </a:lnSpc>
            </a:pPr>
            <a:r>
              <a:rPr lang="ja-JP" altLang="en-US" sz="1400" dirty="0">
                <a:solidFill>
                  <a:schemeClr val="tx1">
                    <a:lumMod val="85000"/>
                    <a:lumOff val="15000"/>
                  </a:schemeClr>
                </a:solidFill>
              </a:rPr>
              <a:t>中東・</a:t>
            </a:r>
            <a:endParaRPr lang="en-US" altLang="ja-JP" sz="1400" dirty="0">
              <a:solidFill>
                <a:schemeClr val="tx1">
                  <a:lumMod val="85000"/>
                  <a:lumOff val="15000"/>
                </a:schemeClr>
              </a:solidFill>
            </a:endParaRPr>
          </a:p>
          <a:p>
            <a:pPr lvl="0" algn="ctr">
              <a:lnSpc>
                <a:spcPct val="90000"/>
              </a:lnSpc>
            </a:pPr>
            <a:r>
              <a:rPr lang="ja-JP" altLang="en-US" sz="1400" dirty="0">
                <a:solidFill>
                  <a:schemeClr val="tx1">
                    <a:lumMod val="85000"/>
                    <a:lumOff val="15000"/>
                  </a:schemeClr>
                </a:solidFill>
              </a:rPr>
              <a:t>アフリカ</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597</a:t>
            </a:r>
          </a:p>
        </p:txBody>
      </p:sp>
      <p:sp>
        <p:nvSpPr>
          <p:cNvPr id="38" name="楕円 37">
            <a:extLst>
              <a:ext uri="{FF2B5EF4-FFF2-40B4-BE49-F238E27FC236}">
                <a16:creationId xmlns:a16="http://schemas.microsoft.com/office/drawing/2014/main" id="{6A49A618-4F63-42DB-824D-7F01EFFFAB14}"/>
              </a:ext>
            </a:extLst>
          </p:cNvPr>
          <p:cNvSpPr>
            <a:spLocks noChangeAspect="1"/>
          </p:cNvSpPr>
          <p:nvPr/>
        </p:nvSpPr>
        <p:spPr>
          <a:xfrm>
            <a:off x="8333239" y="3069001"/>
            <a:ext cx="1307841" cy="1307841"/>
          </a:xfrm>
          <a:prstGeom prst="ellipse">
            <a:avLst/>
          </a:prstGeom>
          <a:solidFill>
            <a:schemeClr val="accent4">
              <a:lumMod val="60000"/>
              <a:lumOff val="40000"/>
              <a:alpha val="43000"/>
            </a:schemeClr>
          </a:solidFill>
          <a:ln w="3175">
            <a:solidFill>
              <a:schemeClr val="accent4"/>
            </a:solidFill>
          </a:ln>
        </p:spPr>
        <p:txBody>
          <a:bodyPr wrap="none" anchor="ctr">
            <a:noAutofit/>
          </a:bodyPr>
          <a:lstStyle/>
          <a:p>
            <a:pPr lvl="0" algn="ctr">
              <a:lnSpc>
                <a:spcPct val="90000"/>
              </a:lnSpc>
            </a:pPr>
            <a:r>
              <a:rPr lang="ja-JP" altLang="en-US" sz="1400" dirty="0">
                <a:solidFill>
                  <a:schemeClr val="tx1">
                    <a:lumMod val="85000"/>
                    <a:lumOff val="15000"/>
                  </a:schemeClr>
                </a:solidFill>
              </a:rPr>
              <a:t>日本</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1,243</a:t>
            </a:r>
          </a:p>
        </p:txBody>
      </p:sp>
      <p:sp>
        <p:nvSpPr>
          <p:cNvPr id="39" name="楕円 38">
            <a:extLst>
              <a:ext uri="{FF2B5EF4-FFF2-40B4-BE49-F238E27FC236}">
                <a16:creationId xmlns:a16="http://schemas.microsoft.com/office/drawing/2014/main" id="{91352461-1474-45FC-9ECA-DFDB64F1852F}"/>
              </a:ext>
            </a:extLst>
          </p:cNvPr>
          <p:cNvSpPr>
            <a:spLocks noChangeAspect="1"/>
          </p:cNvSpPr>
          <p:nvPr/>
        </p:nvSpPr>
        <p:spPr>
          <a:xfrm>
            <a:off x="7882019" y="4272732"/>
            <a:ext cx="637070" cy="637070"/>
          </a:xfrm>
          <a:prstGeom prst="ellipse">
            <a:avLst/>
          </a:prstGeom>
          <a:solidFill>
            <a:schemeClr val="accent5">
              <a:lumMod val="60000"/>
              <a:lumOff val="40000"/>
              <a:alpha val="43000"/>
            </a:schemeClr>
          </a:solidFill>
          <a:ln w="3175">
            <a:solidFill>
              <a:schemeClr val="accent5"/>
            </a:solidFill>
          </a:ln>
        </p:spPr>
        <p:txBody>
          <a:bodyPr wrap="none" lIns="90000" tIns="468000" anchor="ctr">
            <a:noAutofit/>
          </a:bodyPr>
          <a:lstStyle/>
          <a:p>
            <a:pPr algn="ctr">
              <a:lnSpc>
                <a:spcPct val="90000"/>
              </a:lnSpc>
            </a:pPr>
            <a:r>
              <a:rPr lang="ja-JP" altLang="en-US" sz="1400" dirty="0">
                <a:solidFill>
                  <a:schemeClr val="tx1">
                    <a:lumMod val="85000"/>
                    <a:lumOff val="15000"/>
                  </a:schemeClr>
                </a:solidFill>
              </a:rPr>
              <a:t>東南アジア</a:t>
            </a:r>
            <a:endParaRPr lang="en-US" altLang="ja-JP" sz="1400" dirty="0">
              <a:solidFill>
                <a:schemeClr val="tx1">
                  <a:lumMod val="85000"/>
                  <a:lumOff val="15000"/>
                </a:schemeClr>
              </a:solidFill>
            </a:endParaRPr>
          </a:p>
          <a:p>
            <a:pPr algn="ctr">
              <a:lnSpc>
                <a:spcPct val="90000"/>
              </a:lnSpc>
            </a:pPr>
            <a:r>
              <a:rPr lang="ja-JP" altLang="en-US" sz="1400" dirty="0">
                <a:solidFill>
                  <a:schemeClr val="tx1">
                    <a:lumMod val="85000"/>
                    <a:lumOff val="15000"/>
                  </a:schemeClr>
                </a:solidFill>
              </a:rPr>
              <a:t>・極東</a:t>
            </a:r>
            <a:endParaRPr lang="en-US" altLang="ja-JP" sz="1400" dirty="0">
              <a:solidFill>
                <a:schemeClr val="tx1">
                  <a:lumMod val="85000"/>
                  <a:lumOff val="15000"/>
                </a:schemeClr>
              </a:solidFill>
            </a:endParaRPr>
          </a:p>
          <a:p>
            <a:pPr algn="ctr">
              <a:lnSpc>
                <a:spcPct val="90000"/>
              </a:lnSpc>
            </a:pPr>
            <a:r>
              <a:rPr lang="en-US" altLang="ja-JP" sz="2400" b="1" dirty="0">
                <a:solidFill>
                  <a:schemeClr val="tx1">
                    <a:lumMod val="85000"/>
                    <a:lumOff val="15000"/>
                  </a:schemeClr>
                </a:solidFill>
              </a:rPr>
              <a:t>731</a:t>
            </a:r>
            <a:endParaRPr lang="ja-JP" altLang="en-US" sz="2400" b="1" dirty="0">
              <a:solidFill>
                <a:schemeClr val="tx1">
                  <a:lumMod val="85000"/>
                  <a:lumOff val="15000"/>
                </a:schemeClr>
              </a:solidFill>
            </a:endParaRPr>
          </a:p>
        </p:txBody>
      </p:sp>
      <p:sp>
        <p:nvSpPr>
          <p:cNvPr id="40" name="楕円 39">
            <a:extLst>
              <a:ext uri="{FF2B5EF4-FFF2-40B4-BE49-F238E27FC236}">
                <a16:creationId xmlns:a16="http://schemas.microsoft.com/office/drawing/2014/main" id="{D883B19B-CD2D-403A-A855-A3FB3876DE53}"/>
              </a:ext>
            </a:extLst>
          </p:cNvPr>
          <p:cNvSpPr>
            <a:spLocks noChangeAspect="1"/>
          </p:cNvSpPr>
          <p:nvPr/>
        </p:nvSpPr>
        <p:spPr>
          <a:xfrm>
            <a:off x="7361403" y="4175799"/>
            <a:ext cx="145678" cy="145678"/>
          </a:xfrm>
          <a:prstGeom prst="ellipse">
            <a:avLst/>
          </a:prstGeom>
          <a:solidFill>
            <a:schemeClr val="accent5">
              <a:lumMod val="60000"/>
              <a:lumOff val="40000"/>
              <a:alpha val="43000"/>
            </a:schemeClr>
          </a:solidFill>
          <a:ln w="3175">
            <a:solidFill>
              <a:schemeClr val="accent5"/>
            </a:solidFill>
          </a:ln>
        </p:spPr>
        <p:txBody>
          <a:bodyPr wrap="none" tIns="792000" anchor="ctr">
            <a:noAutofit/>
          </a:bodyPr>
          <a:lstStyle/>
          <a:p>
            <a:pPr lvl="0" algn="ctr">
              <a:lnSpc>
                <a:spcPct val="90000"/>
              </a:lnSpc>
            </a:pPr>
            <a:r>
              <a:rPr lang="ja-JP" altLang="en-US" sz="1400" dirty="0">
                <a:solidFill>
                  <a:schemeClr val="tx1">
                    <a:lumMod val="85000"/>
                    <a:lumOff val="15000"/>
                  </a:schemeClr>
                </a:solidFill>
              </a:rPr>
              <a:t>インド</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195</a:t>
            </a:r>
          </a:p>
        </p:txBody>
      </p:sp>
      <p:sp>
        <p:nvSpPr>
          <p:cNvPr id="42" name="楕円 41">
            <a:extLst>
              <a:ext uri="{FF2B5EF4-FFF2-40B4-BE49-F238E27FC236}">
                <a16:creationId xmlns:a16="http://schemas.microsoft.com/office/drawing/2014/main" id="{2A16DB81-8030-41F0-B18A-A9D7C2D408E7}"/>
              </a:ext>
            </a:extLst>
          </p:cNvPr>
          <p:cNvSpPr>
            <a:spLocks noChangeAspect="1"/>
          </p:cNvSpPr>
          <p:nvPr/>
        </p:nvSpPr>
        <p:spPr>
          <a:xfrm>
            <a:off x="11277195" y="4741642"/>
            <a:ext cx="106541" cy="106541"/>
          </a:xfrm>
          <a:prstGeom prst="ellipse">
            <a:avLst/>
          </a:prstGeom>
          <a:solidFill>
            <a:schemeClr val="accent5">
              <a:lumMod val="60000"/>
              <a:lumOff val="40000"/>
              <a:alpha val="43000"/>
            </a:schemeClr>
          </a:solidFill>
          <a:ln w="3175">
            <a:solidFill>
              <a:schemeClr val="accent5"/>
            </a:solidFill>
          </a:ln>
        </p:spPr>
        <p:txBody>
          <a:bodyPr wrap="none" tIns="0" bIns="540000" anchor="ctr">
            <a:noAutofit/>
          </a:bodyPr>
          <a:lstStyle/>
          <a:p>
            <a:pPr lvl="0" algn="ctr">
              <a:lnSpc>
                <a:spcPct val="90000"/>
              </a:lnSpc>
            </a:pPr>
            <a:r>
              <a:rPr lang="ja-JP" altLang="en-US" sz="1400" dirty="0">
                <a:solidFill>
                  <a:schemeClr val="tx1">
                    <a:lumMod val="85000"/>
                    <a:lumOff val="15000"/>
                  </a:schemeClr>
                </a:solidFill>
              </a:rPr>
              <a:t>中南米</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150</a:t>
            </a:r>
          </a:p>
        </p:txBody>
      </p:sp>
      <p:sp>
        <p:nvSpPr>
          <p:cNvPr id="43" name="楕円 42">
            <a:extLst>
              <a:ext uri="{FF2B5EF4-FFF2-40B4-BE49-F238E27FC236}">
                <a16:creationId xmlns:a16="http://schemas.microsoft.com/office/drawing/2014/main" id="{265914AD-AE7C-4837-AACE-A118D39D04FD}"/>
              </a:ext>
            </a:extLst>
          </p:cNvPr>
          <p:cNvSpPr>
            <a:spLocks noChangeAspect="1"/>
          </p:cNvSpPr>
          <p:nvPr/>
        </p:nvSpPr>
        <p:spPr>
          <a:xfrm>
            <a:off x="10369432" y="3476535"/>
            <a:ext cx="363108" cy="363108"/>
          </a:xfrm>
          <a:prstGeom prst="ellipse">
            <a:avLst/>
          </a:prstGeom>
          <a:solidFill>
            <a:schemeClr val="accent5">
              <a:lumMod val="60000"/>
              <a:lumOff val="40000"/>
              <a:alpha val="43000"/>
            </a:schemeClr>
          </a:solidFill>
          <a:ln w="3175">
            <a:solidFill>
              <a:schemeClr val="accent5"/>
            </a:solidFill>
          </a:ln>
        </p:spPr>
        <p:txBody>
          <a:bodyPr wrap="none" tIns="36000" bIns="216000" anchor="ctr">
            <a:noAutofit/>
          </a:bodyPr>
          <a:lstStyle/>
          <a:p>
            <a:pPr lvl="0" algn="ctr">
              <a:lnSpc>
                <a:spcPct val="90000"/>
              </a:lnSpc>
            </a:pPr>
            <a:r>
              <a:rPr lang="ja-JP" altLang="en-US" sz="1400" dirty="0">
                <a:solidFill>
                  <a:schemeClr val="tx1">
                    <a:lumMod val="85000"/>
                    <a:lumOff val="15000"/>
                  </a:schemeClr>
                </a:solidFill>
              </a:rPr>
              <a:t>北米</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445</a:t>
            </a:r>
          </a:p>
        </p:txBody>
      </p:sp>
      <p:sp>
        <p:nvSpPr>
          <p:cNvPr id="49" name="楕円 48">
            <a:extLst>
              <a:ext uri="{FF2B5EF4-FFF2-40B4-BE49-F238E27FC236}">
                <a16:creationId xmlns:a16="http://schemas.microsoft.com/office/drawing/2014/main" id="{2EDC5B76-52D4-48A2-A5D2-392CC9434D01}"/>
              </a:ext>
            </a:extLst>
          </p:cNvPr>
          <p:cNvSpPr>
            <a:spLocks noChangeAspect="1"/>
          </p:cNvSpPr>
          <p:nvPr/>
        </p:nvSpPr>
        <p:spPr>
          <a:xfrm>
            <a:off x="7514753" y="3607693"/>
            <a:ext cx="567492" cy="567492"/>
          </a:xfrm>
          <a:prstGeom prst="ellipse">
            <a:avLst/>
          </a:prstGeom>
          <a:solidFill>
            <a:schemeClr val="accent5">
              <a:lumMod val="60000"/>
              <a:lumOff val="40000"/>
              <a:alpha val="43000"/>
            </a:schemeClr>
          </a:solidFill>
          <a:ln w="3175">
            <a:solidFill>
              <a:schemeClr val="accent5"/>
            </a:solidFill>
          </a:ln>
        </p:spPr>
        <p:txBody>
          <a:bodyPr wrap="none" anchor="ctr">
            <a:noAutofit/>
          </a:bodyPr>
          <a:lstStyle/>
          <a:p>
            <a:pPr lvl="0" algn="ctr">
              <a:lnSpc>
                <a:spcPct val="90000"/>
              </a:lnSpc>
            </a:pPr>
            <a:r>
              <a:rPr lang="ja-JP" altLang="en-US" sz="1400" dirty="0">
                <a:solidFill>
                  <a:schemeClr val="tx1">
                    <a:lumMod val="85000"/>
                    <a:lumOff val="15000"/>
                  </a:schemeClr>
                </a:solidFill>
              </a:rPr>
              <a:t>中国</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749</a:t>
            </a:r>
          </a:p>
        </p:txBody>
      </p:sp>
      <p:sp>
        <p:nvSpPr>
          <p:cNvPr id="51" name="楕円 50">
            <a:extLst>
              <a:ext uri="{FF2B5EF4-FFF2-40B4-BE49-F238E27FC236}">
                <a16:creationId xmlns:a16="http://schemas.microsoft.com/office/drawing/2014/main" id="{839DEE04-F760-464B-BCDA-301538A45794}"/>
              </a:ext>
            </a:extLst>
          </p:cNvPr>
          <p:cNvSpPr>
            <a:spLocks noChangeAspect="1"/>
          </p:cNvSpPr>
          <p:nvPr/>
        </p:nvSpPr>
        <p:spPr>
          <a:xfrm>
            <a:off x="6590972" y="3265384"/>
            <a:ext cx="327232" cy="327232"/>
          </a:xfrm>
          <a:prstGeom prst="ellipse">
            <a:avLst/>
          </a:prstGeom>
          <a:solidFill>
            <a:schemeClr val="accent5">
              <a:lumMod val="60000"/>
              <a:lumOff val="40000"/>
              <a:alpha val="43000"/>
            </a:schemeClr>
          </a:solidFill>
          <a:ln w="3175">
            <a:solidFill>
              <a:schemeClr val="accent5"/>
            </a:solidFill>
          </a:ln>
        </p:spPr>
        <p:txBody>
          <a:bodyPr wrap="none" bIns="79200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lgn="ctr">
              <a:lnSpc>
                <a:spcPct val="90000"/>
              </a:lnSpc>
            </a:pPr>
            <a:r>
              <a:rPr lang="ja-JP" altLang="en-US" sz="1400" dirty="0">
                <a:solidFill>
                  <a:schemeClr val="tx1">
                    <a:lumMod val="85000"/>
                    <a:lumOff val="15000"/>
                  </a:schemeClr>
                </a:solidFill>
              </a:rPr>
              <a:t>欧州全域</a:t>
            </a:r>
            <a:endParaRPr lang="en-US" altLang="ja-JP" sz="1400" dirty="0">
              <a:solidFill>
                <a:schemeClr val="tx1">
                  <a:lumMod val="85000"/>
                  <a:lumOff val="15000"/>
                </a:schemeClr>
              </a:solidFill>
            </a:endParaRPr>
          </a:p>
          <a:p>
            <a:pPr lvl="0" algn="ctr">
              <a:lnSpc>
                <a:spcPct val="90000"/>
              </a:lnSpc>
            </a:pPr>
            <a:r>
              <a:rPr lang="en-US" altLang="ja-JP" sz="2400" b="1" dirty="0">
                <a:solidFill>
                  <a:schemeClr val="tx1">
                    <a:lumMod val="85000"/>
                    <a:lumOff val="15000"/>
                  </a:schemeClr>
                </a:solidFill>
              </a:rPr>
              <a:t>455</a:t>
            </a:r>
          </a:p>
        </p:txBody>
      </p:sp>
      <p:sp>
        <p:nvSpPr>
          <p:cNvPr id="635" name="テキスト ボックス 634">
            <a:extLst>
              <a:ext uri="{FF2B5EF4-FFF2-40B4-BE49-F238E27FC236}">
                <a16:creationId xmlns:a16="http://schemas.microsoft.com/office/drawing/2014/main" id="{98DD209D-3118-4186-87F7-500C568231E6}"/>
              </a:ext>
            </a:extLst>
          </p:cNvPr>
          <p:cNvSpPr txBox="1"/>
          <p:nvPr/>
        </p:nvSpPr>
        <p:spPr>
          <a:xfrm>
            <a:off x="6111401" y="913275"/>
            <a:ext cx="3441968"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en-US" altLang="zh-TW"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2022</a:t>
            </a:r>
            <a:r>
              <a:rPr kumimoji="1" lang="ja-JP" altLang="en-US"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年度　</a:t>
            </a:r>
            <a:r>
              <a:rPr kumimoji="1" lang="zh-TW" altLang="en-US"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地域別売上高</a:t>
            </a:r>
            <a:r>
              <a:rPr kumimoji="1" lang="zh-TW" altLang="en-US" sz="1100" b="1" i="0" u="none" strike="noStrike" kern="1200" cap="none" spc="0" normalizeH="0" baseline="0" noProof="0" dirty="0">
                <a:ln>
                  <a:noFill/>
                </a:ln>
                <a:solidFill>
                  <a:schemeClr val="tx1">
                    <a:lumMod val="85000"/>
                    <a:lumOff val="15000"/>
                  </a:schemeClr>
                </a:solidFill>
                <a:effectLst/>
                <a:uLnTx/>
                <a:uFillTx/>
                <a:latin typeface="Arial"/>
                <a:ea typeface="Meiryo UI"/>
                <a:cs typeface="+mn-cs"/>
              </a:rPr>
              <a:t>（億円）</a:t>
            </a:r>
            <a:endParaRPr kumimoji="1" lang="zh-TW" altLang="en-US" b="1" i="0" u="none" strike="noStrike" kern="1200" cap="none" spc="0" normalizeH="0" baseline="0" noProof="0" dirty="0">
              <a:ln>
                <a:noFill/>
              </a:ln>
              <a:solidFill>
                <a:schemeClr val="tx1">
                  <a:lumMod val="85000"/>
                  <a:lumOff val="15000"/>
                </a:schemeClr>
              </a:solidFill>
              <a:effectLst/>
              <a:uLnTx/>
              <a:uFillTx/>
              <a:latin typeface="Arial"/>
              <a:ea typeface="Meiryo UI"/>
              <a:cs typeface="+mn-cs"/>
            </a:endParaRPr>
          </a:p>
        </p:txBody>
      </p:sp>
      <p:sp>
        <p:nvSpPr>
          <p:cNvPr id="25" name="テキスト ボックス 24">
            <a:extLst>
              <a:ext uri="{FF2B5EF4-FFF2-40B4-BE49-F238E27FC236}">
                <a16:creationId xmlns:a16="http://schemas.microsoft.com/office/drawing/2014/main" id="{85B467A3-0563-49E7-8D4B-78370CEECD3B}"/>
              </a:ext>
            </a:extLst>
          </p:cNvPr>
          <p:cNvSpPr txBox="1"/>
          <p:nvPr/>
        </p:nvSpPr>
        <p:spPr>
          <a:xfrm>
            <a:off x="8299269" y="1647788"/>
            <a:ext cx="1547218" cy="800219"/>
          </a:xfrm>
          <a:prstGeom prst="rect">
            <a:avLst/>
          </a:prstGeom>
          <a:noFill/>
        </p:spPr>
        <p:txBody>
          <a:bodyPr wrap="none">
            <a:spAutoFit/>
          </a:bodyPr>
          <a:lstStyle/>
          <a:p>
            <a:pPr algn="ctr"/>
            <a:r>
              <a:rPr lang="ja-JP" altLang="en-US" b="1" dirty="0">
                <a:solidFill>
                  <a:schemeClr val="tx1">
                    <a:lumMod val="85000"/>
                    <a:lumOff val="15000"/>
                  </a:schemeClr>
                </a:solidFill>
              </a:rPr>
              <a:t>連結売上高</a:t>
            </a:r>
          </a:p>
          <a:p>
            <a:pPr algn="ctr"/>
            <a:r>
              <a:rPr lang="en-US" altLang="ja-JP" sz="2800" b="1" dirty="0">
                <a:solidFill>
                  <a:schemeClr val="tx1">
                    <a:lumMod val="85000"/>
                    <a:lumOff val="15000"/>
                  </a:schemeClr>
                </a:solidFill>
              </a:rPr>
              <a:t>4,565</a:t>
            </a:r>
            <a:r>
              <a:rPr lang="ja-JP" altLang="en-US" b="1" dirty="0">
                <a:solidFill>
                  <a:schemeClr val="tx1">
                    <a:lumMod val="85000"/>
                    <a:lumOff val="15000"/>
                  </a:schemeClr>
                </a:solidFill>
              </a:rPr>
              <a:t>億円</a:t>
            </a:r>
          </a:p>
        </p:txBody>
      </p:sp>
    </p:spTree>
    <p:extLst>
      <p:ext uri="{BB962C8B-B14F-4D97-AF65-F5344CB8AC3E}">
        <p14:creationId xmlns:p14="http://schemas.microsoft.com/office/powerpoint/2010/main" val="96962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#20 </a:t>
            </a:r>
            <a:r>
              <a:rPr kumimoji="1" lang="ja-JP" altLang="en-US" dirty="0"/>
              <a:t>働く場所を自律的に選択できる働き方への転換</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grpSp>
        <p:nvGrpSpPr>
          <p:cNvPr id="11" name="グループ化 10">
            <a:extLst>
              <a:ext uri="{FF2B5EF4-FFF2-40B4-BE49-F238E27FC236}">
                <a16:creationId xmlns:a16="http://schemas.microsoft.com/office/drawing/2014/main" id="{9467514B-1BFA-4C31-874F-85D515B8607D}"/>
              </a:ext>
            </a:extLst>
          </p:cNvPr>
          <p:cNvGrpSpPr/>
          <p:nvPr/>
        </p:nvGrpSpPr>
        <p:grpSpPr>
          <a:xfrm>
            <a:off x="515936" y="2910482"/>
            <a:ext cx="4428000" cy="3148238"/>
            <a:chOff x="515936" y="2910482"/>
            <a:chExt cx="4428000" cy="3148238"/>
          </a:xfrm>
        </p:grpSpPr>
        <p:sp>
          <p:nvSpPr>
            <p:cNvPr id="18" name="楕円 55">
              <a:extLst>
                <a:ext uri="{FF2B5EF4-FFF2-40B4-BE49-F238E27FC236}">
                  <a16:creationId xmlns:a16="http://schemas.microsoft.com/office/drawing/2014/main" id="{FC3568D6-5BCE-4148-861B-6D45E5D21B7C}"/>
                </a:ext>
              </a:extLst>
            </p:cNvPr>
            <p:cNvSpPr/>
            <p:nvPr/>
          </p:nvSpPr>
          <p:spPr>
            <a:xfrm>
              <a:off x="515936" y="3068637"/>
              <a:ext cx="4428000" cy="2990083"/>
            </a:xfrm>
            <a:custGeom>
              <a:avLst/>
              <a:gdLst>
                <a:gd name="connsiteX0" fmla="*/ 0 w 4428000"/>
                <a:gd name="connsiteY0" fmla="*/ 114261 h 2988000"/>
                <a:gd name="connsiteX1" fmla="*/ 114261 w 4428000"/>
                <a:gd name="connsiteY1" fmla="*/ 0 h 2988000"/>
                <a:gd name="connsiteX2" fmla="*/ 4313739 w 4428000"/>
                <a:gd name="connsiteY2" fmla="*/ 0 h 2988000"/>
                <a:gd name="connsiteX3" fmla="*/ 4428000 w 4428000"/>
                <a:gd name="connsiteY3" fmla="*/ 114261 h 2988000"/>
                <a:gd name="connsiteX4" fmla="*/ 4428000 w 4428000"/>
                <a:gd name="connsiteY4" fmla="*/ 2873739 h 2988000"/>
                <a:gd name="connsiteX5" fmla="*/ 4313739 w 4428000"/>
                <a:gd name="connsiteY5" fmla="*/ 2988000 h 2988000"/>
                <a:gd name="connsiteX6" fmla="*/ 114261 w 4428000"/>
                <a:gd name="connsiteY6" fmla="*/ 2988000 h 2988000"/>
                <a:gd name="connsiteX7" fmla="*/ 0 w 4428000"/>
                <a:gd name="connsiteY7" fmla="*/ 2873739 h 2988000"/>
                <a:gd name="connsiteX8" fmla="*/ 0 w 4428000"/>
                <a:gd name="connsiteY8" fmla="*/ 114261 h 2988000"/>
                <a:gd name="connsiteX0" fmla="*/ 0 w 4428000"/>
                <a:gd name="connsiteY0" fmla="*/ 116344 h 2990083"/>
                <a:gd name="connsiteX1" fmla="*/ 114261 w 4428000"/>
                <a:gd name="connsiteY1" fmla="*/ 2083 h 2990083"/>
                <a:gd name="connsiteX2" fmla="*/ 1357314 w 4428000"/>
                <a:gd name="connsiteY2" fmla="*/ 0 h 2990083"/>
                <a:gd name="connsiteX3" fmla="*/ 4313739 w 4428000"/>
                <a:gd name="connsiteY3" fmla="*/ 2083 h 2990083"/>
                <a:gd name="connsiteX4" fmla="*/ 4428000 w 4428000"/>
                <a:gd name="connsiteY4" fmla="*/ 116344 h 2990083"/>
                <a:gd name="connsiteX5" fmla="*/ 4428000 w 4428000"/>
                <a:gd name="connsiteY5" fmla="*/ 2875822 h 2990083"/>
                <a:gd name="connsiteX6" fmla="*/ 4313739 w 4428000"/>
                <a:gd name="connsiteY6" fmla="*/ 2990083 h 2990083"/>
                <a:gd name="connsiteX7" fmla="*/ 114261 w 4428000"/>
                <a:gd name="connsiteY7" fmla="*/ 2990083 h 2990083"/>
                <a:gd name="connsiteX8" fmla="*/ 0 w 4428000"/>
                <a:gd name="connsiteY8" fmla="*/ 2875822 h 2990083"/>
                <a:gd name="connsiteX9" fmla="*/ 0 w 4428000"/>
                <a:gd name="connsiteY9" fmla="*/ 116344 h 2990083"/>
                <a:gd name="connsiteX0" fmla="*/ 1357314 w 4428000"/>
                <a:gd name="connsiteY0" fmla="*/ 0 h 2990083"/>
                <a:gd name="connsiteX1" fmla="*/ 4313739 w 4428000"/>
                <a:gd name="connsiteY1" fmla="*/ 2083 h 2990083"/>
                <a:gd name="connsiteX2" fmla="*/ 4428000 w 4428000"/>
                <a:gd name="connsiteY2" fmla="*/ 116344 h 2990083"/>
                <a:gd name="connsiteX3" fmla="*/ 4428000 w 4428000"/>
                <a:gd name="connsiteY3" fmla="*/ 2875822 h 2990083"/>
                <a:gd name="connsiteX4" fmla="*/ 4313739 w 4428000"/>
                <a:gd name="connsiteY4" fmla="*/ 2990083 h 2990083"/>
                <a:gd name="connsiteX5" fmla="*/ 114261 w 4428000"/>
                <a:gd name="connsiteY5" fmla="*/ 2990083 h 2990083"/>
                <a:gd name="connsiteX6" fmla="*/ 0 w 4428000"/>
                <a:gd name="connsiteY6" fmla="*/ 2875822 h 2990083"/>
                <a:gd name="connsiteX7" fmla="*/ 0 w 4428000"/>
                <a:gd name="connsiteY7" fmla="*/ 116344 h 2990083"/>
                <a:gd name="connsiteX8" fmla="*/ 114261 w 4428000"/>
                <a:gd name="connsiteY8" fmla="*/ 2083 h 2990083"/>
                <a:gd name="connsiteX9" fmla="*/ 1448754 w 4428000"/>
                <a:gd name="connsiteY9" fmla="*/ 91440 h 2990083"/>
                <a:gd name="connsiteX0" fmla="*/ 1357314 w 4428000"/>
                <a:gd name="connsiteY0" fmla="*/ 0 h 2990083"/>
                <a:gd name="connsiteX1" fmla="*/ 4313739 w 4428000"/>
                <a:gd name="connsiteY1" fmla="*/ 2083 h 2990083"/>
                <a:gd name="connsiteX2" fmla="*/ 4428000 w 4428000"/>
                <a:gd name="connsiteY2" fmla="*/ 116344 h 2990083"/>
                <a:gd name="connsiteX3" fmla="*/ 4428000 w 4428000"/>
                <a:gd name="connsiteY3" fmla="*/ 2875822 h 2990083"/>
                <a:gd name="connsiteX4" fmla="*/ 4313739 w 4428000"/>
                <a:gd name="connsiteY4" fmla="*/ 2990083 h 2990083"/>
                <a:gd name="connsiteX5" fmla="*/ 114261 w 4428000"/>
                <a:gd name="connsiteY5" fmla="*/ 2990083 h 2990083"/>
                <a:gd name="connsiteX6" fmla="*/ 0 w 4428000"/>
                <a:gd name="connsiteY6" fmla="*/ 2875822 h 2990083"/>
                <a:gd name="connsiteX7" fmla="*/ 0 w 4428000"/>
                <a:gd name="connsiteY7" fmla="*/ 116344 h 2990083"/>
                <a:gd name="connsiteX8" fmla="*/ 114261 w 4428000"/>
                <a:gd name="connsiteY8" fmla="*/ 2083 h 299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8000" h="2990083">
                  <a:moveTo>
                    <a:pt x="1357314" y="0"/>
                  </a:moveTo>
                  <a:lnTo>
                    <a:pt x="4313739" y="2083"/>
                  </a:lnTo>
                  <a:cubicBezTo>
                    <a:pt x="4376844" y="2083"/>
                    <a:pt x="4428000" y="53239"/>
                    <a:pt x="4428000" y="116344"/>
                  </a:cubicBezTo>
                  <a:lnTo>
                    <a:pt x="4428000" y="2875822"/>
                  </a:lnTo>
                  <a:cubicBezTo>
                    <a:pt x="4428000" y="2938927"/>
                    <a:pt x="4376844" y="2990083"/>
                    <a:pt x="4313739" y="2990083"/>
                  </a:cubicBezTo>
                  <a:lnTo>
                    <a:pt x="114261" y="2990083"/>
                  </a:lnTo>
                  <a:cubicBezTo>
                    <a:pt x="51156" y="2990083"/>
                    <a:pt x="0" y="2938927"/>
                    <a:pt x="0" y="2875822"/>
                  </a:cubicBezTo>
                  <a:lnTo>
                    <a:pt x="0" y="116344"/>
                  </a:lnTo>
                  <a:cubicBezTo>
                    <a:pt x="0" y="53239"/>
                    <a:pt x="51156" y="2083"/>
                    <a:pt x="114261" y="2083"/>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 rtlCol="0" anchor="t"/>
            <a:lstStyle/>
            <a:p>
              <a:pPr algn="just">
                <a:lnSpc>
                  <a:spcPct val="120000"/>
                </a:lnSpc>
              </a:pPr>
              <a:r>
                <a:rPr lang="ja-JP" altLang="en-US" sz="1400" dirty="0">
                  <a:solidFill>
                    <a:schemeClr val="tx1">
                      <a:lumMod val="75000"/>
                      <a:lumOff val="25000"/>
                    </a:schemeClr>
                  </a:solidFill>
                </a:rPr>
                <a:t>これまでの出社を前提とした働き方から、働く場所を自律的に選択できる働き方へと転換する、グループ全体の方針を定めました。</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は、ニューノーマルに対応した働き方を推進し、社員一人ひとりが能力を発揮できる環境の実現を引き続き目指していきます。</a:t>
              </a:r>
              <a:endParaRPr lang="en-US" altLang="ja-JP" sz="1400" dirty="0">
                <a:solidFill>
                  <a:schemeClr val="tx1">
                    <a:lumMod val="75000"/>
                    <a:lumOff val="25000"/>
                  </a:schemeClr>
                </a:solidFill>
              </a:endParaRPr>
            </a:p>
            <a:p>
              <a:pPr algn="just">
                <a:lnSpc>
                  <a:spcPct val="120000"/>
                </a:lnSpc>
              </a:pPr>
              <a:r>
                <a:rPr kumimoji="1" lang="ja-JP" altLang="en-US" sz="1400" dirty="0">
                  <a:solidFill>
                    <a:schemeClr val="tx1">
                      <a:lumMod val="75000"/>
                      <a:lumOff val="25000"/>
                    </a:schemeClr>
                  </a:solidFill>
                </a:rPr>
                <a:t>また、生産性向上を目的に</a:t>
              </a:r>
              <a:r>
                <a:rPr kumimoji="1" lang="en-US" altLang="ja-JP" sz="1400" dirty="0">
                  <a:solidFill>
                    <a:schemeClr val="tx1">
                      <a:lumMod val="75000"/>
                      <a:lumOff val="25000"/>
                    </a:schemeClr>
                  </a:solidFill>
                </a:rPr>
                <a:t>IT</a:t>
              </a:r>
              <a:r>
                <a:rPr kumimoji="1" lang="ja-JP" altLang="en-US" sz="1400" dirty="0">
                  <a:solidFill>
                    <a:schemeClr val="tx1">
                      <a:lumMod val="75000"/>
                      <a:lumOff val="25000"/>
                    </a:schemeClr>
                  </a:solidFill>
                </a:rPr>
                <a:t>インフラの整備、デジタルワークスタイルの導入などの</a:t>
              </a:r>
              <a:r>
                <a:rPr kumimoji="1" lang="en-US" altLang="ja-JP" sz="1400" dirty="0">
                  <a:solidFill>
                    <a:schemeClr val="tx1">
                      <a:lumMod val="75000"/>
                      <a:lumOff val="25000"/>
                    </a:schemeClr>
                  </a:solidFill>
                </a:rPr>
                <a:t>Internal DX</a:t>
              </a:r>
              <a:r>
                <a:rPr kumimoji="1" lang="ja-JP" altLang="en-US" sz="1400" dirty="0">
                  <a:solidFill>
                    <a:schemeClr val="tx1">
                      <a:lumMod val="75000"/>
                      <a:lumOff val="25000"/>
                    </a:schemeClr>
                  </a:solidFill>
                </a:rPr>
                <a:t>を推進しています。</a:t>
              </a:r>
              <a:endParaRPr lang="ja-JP" altLang="en-US" sz="1400" dirty="0">
                <a:solidFill>
                  <a:schemeClr val="tx1">
                    <a:lumMod val="75000"/>
                    <a:lumOff val="25000"/>
                  </a:schemeClr>
                </a:solidFill>
              </a:endParaRPr>
            </a:p>
          </p:txBody>
        </p:sp>
        <p:sp>
          <p:nvSpPr>
            <p:cNvPr id="43" name="フリーフォーム: 図形 42">
              <a:extLst>
                <a:ext uri="{FF2B5EF4-FFF2-40B4-BE49-F238E27FC236}">
                  <a16:creationId xmlns:a16="http://schemas.microsoft.com/office/drawing/2014/main" id="{6CBF5F8F-24A6-480D-979B-72DA9B5FAD13}"/>
                </a:ext>
              </a:extLst>
            </p:cNvPr>
            <p:cNvSpPr>
              <a:spLocks/>
            </p:cNvSpPr>
            <p:nvPr/>
          </p:nvSpPr>
          <p:spPr>
            <a:xfrm>
              <a:off x="648000" y="2910482"/>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grpSp>
        <p:nvGrpSpPr>
          <p:cNvPr id="27" name="グループ化 26">
            <a:extLst>
              <a:ext uri="{FF2B5EF4-FFF2-40B4-BE49-F238E27FC236}">
                <a16:creationId xmlns:a16="http://schemas.microsoft.com/office/drawing/2014/main" id="{C5CE591D-4101-49D3-8A9F-6A1A35A9B4B2}"/>
              </a:ext>
            </a:extLst>
          </p:cNvPr>
          <p:cNvGrpSpPr/>
          <p:nvPr/>
        </p:nvGrpSpPr>
        <p:grpSpPr>
          <a:xfrm>
            <a:off x="9824016" y="1024769"/>
            <a:ext cx="1464678" cy="1668900"/>
            <a:chOff x="9994101" y="1024769"/>
            <a:chExt cx="1464678" cy="1668900"/>
          </a:xfrm>
        </p:grpSpPr>
        <p:sp>
          <p:nvSpPr>
            <p:cNvPr id="28" name="正方形/長方形 27">
              <a:extLst>
                <a:ext uri="{FF2B5EF4-FFF2-40B4-BE49-F238E27FC236}">
                  <a16:creationId xmlns:a16="http://schemas.microsoft.com/office/drawing/2014/main" id="{A6CCEDBC-A24C-4416-A23D-DE7942DF2AD9}"/>
                </a:ext>
              </a:extLst>
            </p:cNvPr>
            <p:cNvSpPr/>
            <p:nvPr/>
          </p:nvSpPr>
          <p:spPr>
            <a:xfrm>
              <a:off x="9994101" y="1024769"/>
              <a:ext cx="1464678"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能力を発揮できる</a:t>
              </a:r>
            </a:p>
            <a:p>
              <a:pPr algn="ctr"/>
              <a:r>
                <a:rPr kumimoji="1" lang="ja-JP" altLang="en-US" sz="1400" b="1" dirty="0">
                  <a:solidFill>
                    <a:schemeClr val="tx1">
                      <a:lumMod val="75000"/>
                      <a:lumOff val="25000"/>
                    </a:schemeClr>
                  </a:solidFill>
                </a:rPr>
                <a:t>環境の実現</a:t>
              </a:r>
            </a:p>
            <a:p>
              <a:pPr algn="ctr">
                <a:spcBef>
                  <a:spcPts val="4200"/>
                </a:spcBef>
              </a:pPr>
              <a:r>
                <a:rPr kumimoji="1" lang="ja-JP" altLang="en-US" sz="1200" dirty="0">
                  <a:solidFill>
                    <a:schemeClr val="tx1">
                      <a:lumMod val="75000"/>
                      <a:lumOff val="25000"/>
                    </a:schemeClr>
                  </a:solidFill>
                </a:rPr>
                <a:t>一人ひとりが尊重され</a:t>
              </a:r>
            </a:p>
            <a:p>
              <a:pPr algn="ctr"/>
              <a:r>
                <a:rPr kumimoji="1" lang="ja-JP" altLang="en-US" sz="1200" dirty="0">
                  <a:solidFill>
                    <a:schemeClr val="tx1">
                      <a:lumMod val="75000"/>
                      <a:lumOff val="25000"/>
                    </a:schemeClr>
                  </a:solidFill>
                </a:rPr>
                <a:t>平等であり活躍できる</a:t>
              </a:r>
            </a:p>
            <a:p>
              <a:pPr algn="ctr"/>
              <a:r>
                <a:rPr kumimoji="1" lang="ja-JP" altLang="en-US" sz="1200" dirty="0">
                  <a:solidFill>
                    <a:schemeClr val="tx1">
                      <a:lumMod val="75000"/>
                      <a:lumOff val="25000"/>
                    </a:schemeClr>
                  </a:solidFill>
                </a:rPr>
                <a:t>環境の整備</a:t>
              </a:r>
            </a:p>
          </p:txBody>
        </p:sp>
        <p:grpSp>
          <p:nvGrpSpPr>
            <p:cNvPr id="29" name="グループ化 28">
              <a:extLst>
                <a:ext uri="{FF2B5EF4-FFF2-40B4-BE49-F238E27FC236}">
                  <a16:creationId xmlns:a16="http://schemas.microsoft.com/office/drawing/2014/main" id="{0E248868-81A5-4EDA-80A6-60A9E56B4EC9}"/>
                </a:ext>
              </a:extLst>
            </p:cNvPr>
            <p:cNvGrpSpPr/>
            <p:nvPr/>
          </p:nvGrpSpPr>
          <p:grpSpPr>
            <a:xfrm>
              <a:off x="10351686" y="1601342"/>
              <a:ext cx="749508" cy="360000"/>
              <a:chOff x="8284299" y="3968244"/>
              <a:chExt cx="749508" cy="360000"/>
            </a:xfrm>
          </p:grpSpPr>
          <p:pic>
            <p:nvPicPr>
              <p:cNvPr id="38" name="図 37" descr="アイコン&#10;&#10;自動的に生成された説明">
                <a:extLst>
                  <a:ext uri="{FF2B5EF4-FFF2-40B4-BE49-F238E27FC236}">
                    <a16:creationId xmlns:a16="http://schemas.microsoft.com/office/drawing/2014/main" id="{10AF8C16-EB22-448E-A52F-6355D8F937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45" name="図 44" descr="アイコン が含まれている画像&#10;&#10;自動的に生成された説明">
                <a:extLst>
                  <a:ext uri="{FF2B5EF4-FFF2-40B4-BE49-F238E27FC236}">
                    <a16:creationId xmlns:a16="http://schemas.microsoft.com/office/drawing/2014/main" id="{FDC350A1-1391-479F-87A7-76A3C1C641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grpSp>
      <p:grpSp>
        <p:nvGrpSpPr>
          <p:cNvPr id="12" name="グループ化 11">
            <a:extLst>
              <a:ext uri="{FF2B5EF4-FFF2-40B4-BE49-F238E27FC236}">
                <a16:creationId xmlns:a16="http://schemas.microsoft.com/office/drawing/2014/main" id="{CFABAC8A-0EEA-468A-9E57-0A111D63A7DC}"/>
              </a:ext>
            </a:extLst>
          </p:cNvPr>
          <p:cNvGrpSpPr/>
          <p:nvPr/>
        </p:nvGrpSpPr>
        <p:grpSpPr>
          <a:xfrm>
            <a:off x="5056682" y="2910482"/>
            <a:ext cx="6624000" cy="3148537"/>
            <a:chOff x="5056682" y="2910482"/>
            <a:chExt cx="6624000" cy="3148537"/>
          </a:xfrm>
        </p:grpSpPr>
        <p:sp>
          <p:nvSpPr>
            <p:cNvPr id="26" name="楕円 55">
              <a:extLst>
                <a:ext uri="{FF2B5EF4-FFF2-40B4-BE49-F238E27FC236}">
                  <a16:creationId xmlns:a16="http://schemas.microsoft.com/office/drawing/2014/main" id="{2B662488-73AA-4CE7-B2D7-F06F92626C8B}"/>
                </a:ext>
              </a:extLst>
            </p:cNvPr>
            <p:cNvSpPr/>
            <p:nvPr/>
          </p:nvSpPr>
          <p:spPr>
            <a:xfrm>
              <a:off x="5056682" y="3069202"/>
              <a:ext cx="6624000" cy="2989817"/>
            </a:xfrm>
            <a:custGeom>
              <a:avLst/>
              <a:gdLst>
                <a:gd name="connsiteX0" fmla="*/ 0 w 6624000"/>
                <a:gd name="connsiteY0" fmla="*/ 111094 h 2988000"/>
                <a:gd name="connsiteX1" fmla="*/ 111094 w 6624000"/>
                <a:gd name="connsiteY1" fmla="*/ 0 h 2988000"/>
                <a:gd name="connsiteX2" fmla="*/ 6512906 w 6624000"/>
                <a:gd name="connsiteY2" fmla="*/ 0 h 2988000"/>
                <a:gd name="connsiteX3" fmla="*/ 6624000 w 6624000"/>
                <a:gd name="connsiteY3" fmla="*/ 111094 h 2988000"/>
                <a:gd name="connsiteX4" fmla="*/ 6624000 w 6624000"/>
                <a:gd name="connsiteY4" fmla="*/ 2876906 h 2988000"/>
                <a:gd name="connsiteX5" fmla="*/ 6512906 w 6624000"/>
                <a:gd name="connsiteY5" fmla="*/ 2988000 h 2988000"/>
                <a:gd name="connsiteX6" fmla="*/ 111094 w 6624000"/>
                <a:gd name="connsiteY6" fmla="*/ 2988000 h 2988000"/>
                <a:gd name="connsiteX7" fmla="*/ 0 w 6624000"/>
                <a:gd name="connsiteY7" fmla="*/ 2876906 h 2988000"/>
                <a:gd name="connsiteX8" fmla="*/ 0 w 6624000"/>
                <a:gd name="connsiteY8" fmla="*/ 111094 h 2988000"/>
                <a:gd name="connsiteX0" fmla="*/ 0 w 6624000"/>
                <a:gd name="connsiteY0" fmla="*/ 112911 h 2989817"/>
                <a:gd name="connsiteX1" fmla="*/ 111094 w 6624000"/>
                <a:gd name="connsiteY1" fmla="*/ 1817 h 2989817"/>
                <a:gd name="connsiteX2" fmla="*/ 1190393 w 6624000"/>
                <a:gd name="connsiteY2" fmla="*/ 0 h 2989817"/>
                <a:gd name="connsiteX3" fmla="*/ 6512906 w 6624000"/>
                <a:gd name="connsiteY3" fmla="*/ 1817 h 2989817"/>
                <a:gd name="connsiteX4" fmla="*/ 6624000 w 6624000"/>
                <a:gd name="connsiteY4" fmla="*/ 112911 h 2989817"/>
                <a:gd name="connsiteX5" fmla="*/ 6624000 w 6624000"/>
                <a:gd name="connsiteY5" fmla="*/ 2878723 h 2989817"/>
                <a:gd name="connsiteX6" fmla="*/ 6512906 w 6624000"/>
                <a:gd name="connsiteY6" fmla="*/ 2989817 h 2989817"/>
                <a:gd name="connsiteX7" fmla="*/ 111094 w 6624000"/>
                <a:gd name="connsiteY7" fmla="*/ 2989817 h 2989817"/>
                <a:gd name="connsiteX8" fmla="*/ 0 w 6624000"/>
                <a:gd name="connsiteY8" fmla="*/ 2878723 h 2989817"/>
                <a:gd name="connsiteX9" fmla="*/ 0 w 6624000"/>
                <a:gd name="connsiteY9" fmla="*/ 112911 h 2989817"/>
                <a:gd name="connsiteX0" fmla="*/ 1190393 w 6624000"/>
                <a:gd name="connsiteY0" fmla="*/ 0 h 2989817"/>
                <a:gd name="connsiteX1" fmla="*/ 6512906 w 6624000"/>
                <a:gd name="connsiteY1" fmla="*/ 1817 h 2989817"/>
                <a:gd name="connsiteX2" fmla="*/ 6624000 w 6624000"/>
                <a:gd name="connsiteY2" fmla="*/ 112911 h 2989817"/>
                <a:gd name="connsiteX3" fmla="*/ 6624000 w 6624000"/>
                <a:gd name="connsiteY3" fmla="*/ 2878723 h 2989817"/>
                <a:gd name="connsiteX4" fmla="*/ 6512906 w 6624000"/>
                <a:gd name="connsiteY4" fmla="*/ 2989817 h 2989817"/>
                <a:gd name="connsiteX5" fmla="*/ 111094 w 6624000"/>
                <a:gd name="connsiteY5" fmla="*/ 2989817 h 2989817"/>
                <a:gd name="connsiteX6" fmla="*/ 0 w 6624000"/>
                <a:gd name="connsiteY6" fmla="*/ 2878723 h 2989817"/>
                <a:gd name="connsiteX7" fmla="*/ 0 w 6624000"/>
                <a:gd name="connsiteY7" fmla="*/ 112911 h 2989817"/>
                <a:gd name="connsiteX8" fmla="*/ 111094 w 6624000"/>
                <a:gd name="connsiteY8" fmla="*/ 1817 h 2989817"/>
                <a:gd name="connsiteX9" fmla="*/ 1281833 w 6624000"/>
                <a:gd name="connsiteY9" fmla="*/ 91440 h 2989817"/>
                <a:gd name="connsiteX0" fmla="*/ 1190393 w 6624000"/>
                <a:gd name="connsiteY0" fmla="*/ 0 h 2989817"/>
                <a:gd name="connsiteX1" fmla="*/ 6512906 w 6624000"/>
                <a:gd name="connsiteY1" fmla="*/ 1817 h 2989817"/>
                <a:gd name="connsiteX2" fmla="*/ 6624000 w 6624000"/>
                <a:gd name="connsiteY2" fmla="*/ 112911 h 2989817"/>
                <a:gd name="connsiteX3" fmla="*/ 6624000 w 6624000"/>
                <a:gd name="connsiteY3" fmla="*/ 2878723 h 2989817"/>
                <a:gd name="connsiteX4" fmla="*/ 6512906 w 6624000"/>
                <a:gd name="connsiteY4" fmla="*/ 2989817 h 2989817"/>
                <a:gd name="connsiteX5" fmla="*/ 111094 w 6624000"/>
                <a:gd name="connsiteY5" fmla="*/ 2989817 h 2989817"/>
                <a:gd name="connsiteX6" fmla="*/ 0 w 6624000"/>
                <a:gd name="connsiteY6" fmla="*/ 2878723 h 2989817"/>
                <a:gd name="connsiteX7" fmla="*/ 0 w 6624000"/>
                <a:gd name="connsiteY7" fmla="*/ 112911 h 2989817"/>
                <a:gd name="connsiteX8" fmla="*/ 111094 w 6624000"/>
                <a:gd name="connsiteY8" fmla="*/ 1817 h 298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4000" h="2989817">
                  <a:moveTo>
                    <a:pt x="1190393" y="0"/>
                  </a:moveTo>
                  <a:lnTo>
                    <a:pt x="6512906" y="1817"/>
                  </a:lnTo>
                  <a:cubicBezTo>
                    <a:pt x="6574262" y="1817"/>
                    <a:pt x="6624000" y="51555"/>
                    <a:pt x="6624000" y="112911"/>
                  </a:cubicBezTo>
                  <a:lnTo>
                    <a:pt x="6624000" y="2878723"/>
                  </a:lnTo>
                  <a:cubicBezTo>
                    <a:pt x="6624000" y="2940079"/>
                    <a:pt x="6574262" y="2989817"/>
                    <a:pt x="6512906" y="2989817"/>
                  </a:cubicBezTo>
                  <a:lnTo>
                    <a:pt x="111094" y="2989817"/>
                  </a:lnTo>
                  <a:cubicBezTo>
                    <a:pt x="49738" y="2989817"/>
                    <a:pt x="0" y="2940079"/>
                    <a:pt x="0" y="2878723"/>
                  </a:cubicBezTo>
                  <a:lnTo>
                    <a:pt x="0" y="112911"/>
                  </a:lnTo>
                  <a:cubicBezTo>
                    <a:pt x="0" y="51555"/>
                    <a:pt x="49738" y="1817"/>
                    <a:pt x="111094" y="1817"/>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88000" rIns="2520000" rtlCol="0" anchor="t"/>
            <a:lstStyle/>
            <a:p>
              <a:pPr algn="just">
                <a:lnSpc>
                  <a:spcPct val="120000"/>
                </a:lnSpc>
              </a:pPr>
              <a:r>
                <a:rPr lang="ja-JP" altLang="en-US" sz="1400" dirty="0">
                  <a:solidFill>
                    <a:schemeClr val="tx1">
                      <a:lumMod val="75000"/>
                      <a:lumOff val="25000"/>
                    </a:schemeClr>
                  </a:solidFill>
                </a:rPr>
                <a:t>横河電機では国内に限定して居住地に制限を設けない「遠隔地勤務制度」を</a:t>
              </a:r>
              <a:r>
                <a:rPr lang="en-US" altLang="ja-JP" sz="1400" dirty="0">
                  <a:solidFill>
                    <a:schemeClr val="tx1">
                      <a:lumMod val="75000"/>
                      <a:lumOff val="25000"/>
                    </a:schemeClr>
                  </a:solidFill>
                </a:rPr>
                <a:t>2021</a:t>
              </a:r>
              <a:r>
                <a:rPr lang="ja-JP" altLang="en-US" sz="1400" dirty="0">
                  <a:solidFill>
                    <a:schemeClr val="tx1">
                      <a:lumMod val="75000"/>
                      <a:lumOff val="25000"/>
                    </a:schemeClr>
                  </a:solidFill>
                </a:rPr>
                <a:t>年</a:t>
              </a:r>
              <a:r>
                <a:rPr lang="en-US" altLang="ja-JP" sz="1400" dirty="0">
                  <a:solidFill>
                    <a:schemeClr val="tx1">
                      <a:lumMod val="75000"/>
                      <a:lumOff val="25000"/>
                    </a:schemeClr>
                  </a:solidFill>
                </a:rPr>
                <a:t>4</a:t>
              </a:r>
              <a:r>
                <a:rPr lang="ja-JP" altLang="en-US" sz="1400" dirty="0">
                  <a:solidFill>
                    <a:schemeClr val="tx1">
                      <a:lumMod val="75000"/>
                      <a:lumOff val="25000"/>
                    </a:schemeClr>
                  </a:solidFill>
                </a:rPr>
                <a:t>月から導入しました。一定の条件を満たせば、通勤圏外に居住し、テレワークで勤務することができます。制度を利用している社員からは、「公私ともども非常に充実した生活を送ることができ、遠隔地勤務の有難さを実感しています」との声や、「地方で働ける会社への転職を考えていましたが、遠隔地勤務制度のおかげで転職することなく、現在は自分のやりたい仕事ができています」といった声が届いています。</a:t>
              </a:r>
            </a:p>
          </p:txBody>
        </p:sp>
        <p:sp>
          <p:nvSpPr>
            <p:cNvPr id="44" name="フリーフォーム: 図形 43">
              <a:extLst>
                <a:ext uri="{FF2B5EF4-FFF2-40B4-BE49-F238E27FC236}">
                  <a16:creationId xmlns:a16="http://schemas.microsoft.com/office/drawing/2014/main" id="{31E121F2-4E7E-4B9F-A88C-B807BB1F6FA5}"/>
                </a:ext>
              </a:extLst>
            </p:cNvPr>
            <p:cNvSpPr>
              <a:spLocks/>
            </p:cNvSpPr>
            <p:nvPr/>
          </p:nvSpPr>
          <p:spPr>
            <a:xfrm>
              <a:off x="5177096" y="2910482"/>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nvGrpSpPr>
            <p:cNvPr id="9" name="グループ化 8">
              <a:extLst>
                <a:ext uri="{FF2B5EF4-FFF2-40B4-BE49-F238E27FC236}">
                  <a16:creationId xmlns:a16="http://schemas.microsoft.com/office/drawing/2014/main" id="{49C7CA21-41F1-4CA7-8D41-FD3CCEA49D79}"/>
                </a:ext>
              </a:extLst>
            </p:cNvPr>
            <p:cNvGrpSpPr>
              <a:grpSpLocks noChangeAspect="1"/>
            </p:cNvGrpSpPr>
            <p:nvPr/>
          </p:nvGrpSpPr>
          <p:grpSpPr>
            <a:xfrm>
              <a:off x="9545961" y="3369039"/>
              <a:ext cx="1718655" cy="2556000"/>
              <a:chOff x="8641360" y="3169456"/>
              <a:chExt cx="1798262" cy="2674394"/>
            </a:xfrm>
          </p:grpSpPr>
          <p:pic>
            <p:nvPicPr>
              <p:cNvPr id="46" name="図 45" descr="屋外, 草, 男, 立つ が含まれている画像&#10;&#10;自動的に生成された説明">
                <a:extLst>
                  <a:ext uri="{FF2B5EF4-FFF2-40B4-BE49-F238E27FC236}">
                    <a16:creationId xmlns:a16="http://schemas.microsoft.com/office/drawing/2014/main" id="{61579360-0DFB-423E-927C-66DDBEC938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1360" y="3169456"/>
                <a:ext cx="1798262" cy="2520501"/>
              </a:xfrm>
              <a:prstGeom prst="rect">
                <a:avLst/>
              </a:prstGeom>
            </p:spPr>
          </p:pic>
          <p:sp>
            <p:nvSpPr>
              <p:cNvPr id="47" name="正方形/長方形 46">
                <a:extLst>
                  <a:ext uri="{FF2B5EF4-FFF2-40B4-BE49-F238E27FC236}">
                    <a16:creationId xmlns:a16="http://schemas.microsoft.com/office/drawing/2014/main" id="{A266077B-9829-47EE-B101-0E172534A709}"/>
                  </a:ext>
                </a:extLst>
              </p:cNvPr>
              <p:cNvSpPr/>
              <p:nvPr/>
            </p:nvSpPr>
            <p:spPr>
              <a:xfrm>
                <a:off x="8641360" y="5736128"/>
                <a:ext cx="106118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遠隔地勤務制度の利用社員</a:t>
                </a:r>
              </a:p>
            </p:txBody>
          </p:sp>
        </p:grpSp>
      </p:grpSp>
      <p:grpSp>
        <p:nvGrpSpPr>
          <p:cNvPr id="10" name="グループ化 9">
            <a:extLst>
              <a:ext uri="{FF2B5EF4-FFF2-40B4-BE49-F238E27FC236}">
                <a16:creationId xmlns:a16="http://schemas.microsoft.com/office/drawing/2014/main" id="{F2B37DDD-1A7D-4F27-ABC2-FB1B5909C90D}"/>
              </a:ext>
            </a:extLst>
          </p:cNvPr>
          <p:cNvGrpSpPr/>
          <p:nvPr/>
        </p:nvGrpSpPr>
        <p:grpSpPr>
          <a:xfrm>
            <a:off x="515936" y="842400"/>
            <a:ext cx="8928101" cy="1603622"/>
            <a:chOff x="515936" y="842400"/>
            <a:chExt cx="8928101" cy="1603622"/>
          </a:xfrm>
        </p:grpSpPr>
        <p:sp>
          <p:nvSpPr>
            <p:cNvPr id="20" name="楕円 55">
              <a:extLst>
                <a:ext uri="{FF2B5EF4-FFF2-40B4-BE49-F238E27FC236}">
                  <a16:creationId xmlns:a16="http://schemas.microsoft.com/office/drawing/2014/main" id="{E3F41051-32BF-433A-A7D3-93E59F737DE7}"/>
                </a:ext>
              </a:extLst>
            </p:cNvPr>
            <p:cNvSpPr/>
            <p:nvPr/>
          </p:nvSpPr>
          <p:spPr>
            <a:xfrm>
              <a:off x="515936" y="997200"/>
              <a:ext cx="8928101" cy="1448822"/>
            </a:xfrm>
            <a:custGeom>
              <a:avLst/>
              <a:gdLst>
                <a:gd name="connsiteX0" fmla="*/ 0 w 8928101"/>
                <a:gd name="connsiteY0" fmla="*/ 112234 h 1728000"/>
                <a:gd name="connsiteX1" fmla="*/ 112234 w 8928101"/>
                <a:gd name="connsiteY1" fmla="*/ 0 h 1728000"/>
                <a:gd name="connsiteX2" fmla="*/ 8815867 w 8928101"/>
                <a:gd name="connsiteY2" fmla="*/ 0 h 1728000"/>
                <a:gd name="connsiteX3" fmla="*/ 8928101 w 8928101"/>
                <a:gd name="connsiteY3" fmla="*/ 112234 h 1728000"/>
                <a:gd name="connsiteX4" fmla="*/ 8928101 w 8928101"/>
                <a:gd name="connsiteY4" fmla="*/ 1615766 h 1728000"/>
                <a:gd name="connsiteX5" fmla="*/ 8815867 w 8928101"/>
                <a:gd name="connsiteY5" fmla="*/ 1728000 h 1728000"/>
                <a:gd name="connsiteX6" fmla="*/ 112234 w 8928101"/>
                <a:gd name="connsiteY6" fmla="*/ 1728000 h 1728000"/>
                <a:gd name="connsiteX7" fmla="*/ 0 w 8928101"/>
                <a:gd name="connsiteY7" fmla="*/ 1615766 h 1728000"/>
                <a:gd name="connsiteX8" fmla="*/ 0 w 8928101"/>
                <a:gd name="connsiteY8" fmla="*/ 112234 h 1728000"/>
                <a:gd name="connsiteX0" fmla="*/ 0 w 8928101"/>
                <a:gd name="connsiteY0" fmla="*/ 112234 h 1728000"/>
                <a:gd name="connsiteX1" fmla="*/ 112234 w 8928101"/>
                <a:gd name="connsiteY1" fmla="*/ 0 h 1728000"/>
                <a:gd name="connsiteX2" fmla="*/ 1177927 w 8928101"/>
                <a:gd name="connsiteY2" fmla="*/ 756 h 1728000"/>
                <a:gd name="connsiteX3" fmla="*/ 8815867 w 8928101"/>
                <a:gd name="connsiteY3" fmla="*/ 0 h 1728000"/>
                <a:gd name="connsiteX4" fmla="*/ 8928101 w 8928101"/>
                <a:gd name="connsiteY4" fmla="*/ 112234 h 1728000"/>
                <a:gd name="connsiteX5" fmla="*/ 8928101 w 8928101"/>
                <a:gd name="connsiteY5" fmla="*/ 1615766 h 1728000"/>
                <a:gd name="connsiteX6" fmla="*/ 8815867 w 8928101"/>
                <a:gd name="connsiteY6" fmla="*/ 1728000 h 1728000"/>
                <a:gd name="connsiteX7" fmla="*/ 112234 w 8928101"/>
                <a:gd name="connsiteY7" fmla="*/ 1728000 h 1728000"/>
                <a:gd name="connsiteX8" fmla="*/ 0 w 8928101"/>
                <a:gd name="connsiteY8" fmla="*/ 1615766 h 1728000"/>
                <a:gd name="connsiteX9" fmla="*/ 0 w 8928101"/>
                <a:gd name="connsiteY9" fmla="*/ 112234 h 1728000"/>
                <a:gd name="connsiteX0" fmla="*/ 1177927 w 8928101"/>
                <a:gd name="connsiteY0" fmla="*/ 756 h 1728000"/>
                <a:gd name="connsiteX1" fmla="*/ 8815867 w 8928101"/>
                <a:gd name="connsiteY1" fmla="*/ 0 h 1728000"/>
                <a:gd name="connsiteX2" fmla="*/ 8928101 w 8928101"/>
                <a:gd name="connsiteY2" fmla="*/ 112234 h 1728000"/>
                <a:gd name="connsiteX3" fmla="*/ 8928101 w 8928101"/>
                <a:gd name="connsiteY3" fmla="*/ 1615766 h 1728000"/>
                <a:gd name="connsiteX4" fmla="*/ 8815867 w 8928101"/>
                <a:gd name="connsiteY4" fmla="*/ 1728000 h 1728000"/>
                <a:gd name="connsiteX5" fmla="*/ 112234 w 8928101"/>
                <a:gd name="connsiteY5" fmla="*/ 1728000 h 1728000"/>
                <a:gd name="connsiteX6" fmla="*/ 0 w 8928101"/>
                <a:gd name="connsiteY6" fmla="*/ 1615766 h 1728000"/>
                <a:gd name="connsiteX7" fmla="*/ 0 w 8928101"/>
                <a:gd name="connsiteY7" fmla="*/ 112234 h 1728000"/>
                <a:gd name="connsiteX8" fmla="*/ 112234 w 8928101"/>
                <a:gd name="connsiteY8" fmla="*/ 0 h 1728000"/>
                <a:gd name="connsiteX9" fmla="*/ 1269367 w 8928101"/>
                <a:gd name="connsiteY9" fmla="*/ 92196 h 1728000"/>
                <a:gd name="connsiteX0" fmla="*/ 1177927 w 8928101"/>
                <a:gd name="connsiteY0" fmla="*/ 756 h 1728000"/>
                <a:gd name="connsiteX1" fmla="*/ 8815867 w 8928101"/>
                <a:gd name="connsiteY1" fmla="*/ 0 h 1728000"/>
                <a:gd name="connsiteX2" fmla="*/ 8928101 w 8928101"/>
                <a:gd name="connsiteY2" fmla="*/ 112234 h 1728000"/>
                <a:gd name="connsiteX3" fmla="*/ 8928101 w 8928101"/>
                <a:gd name="connsiteY3" fmla="*/ 1615766 h 1728000"/>
                <a:gd name="connsiteX4" fmla="*/ 8815867 w 8928101"/>
                <a:gd name="connsiteY4" fmla="*/ 1728000 h 1728000"/>
                <a:gd name="connsiteX5" fmla="*/ 112234 w 8928101"/>
                <a:gd name="connsiteY5" fmla="*/ 1728000 h 1728000"/>
                <a:gd name="connsiteX6" fmla="*/ 0 w 8928101"/>
                <a:gd name="connsiteY6" fmla="*/ 1615766 h 1728000"/>
                <a:gd name="connsiteX7" fmla="*/ 0 w 8928101"/>
                <a:gd name="connsiteY7" fmla="*/ 112234 h 1728000"/>
                <a:gd name="connsiteX8" fmla="*/ 112234 w 8928101"/>
                <a:gd name="connsiteY8" fmla="*/ 0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101" h="1728000">
                  <a:moveTo>
                    <a:pt x="1177927" y="756"/>
                  </a:moveTo>
                  <a:lnTo>
                    <a:pt x="8815867" y="0"/>
                  </a:lnTo>
                  <a:cubicBezTo>
                    <a:pt x="8877852" y="0"/>
                    <a:pt x="8928101" y="50249"/>
                    <a:pt x="8928101" y="112234"/>
                  </a:cubicBezTo>
                  <a:lnTo>
                    <a:pt x="8928101" y="1615766"/>
                  </a:lnTo>
                  <a:cubicBezTo>
                    <a:pt x="8928101" y="1677751"/>
                    <a:pt x="8877852" y="1728000"/>
                    <a:pt x="8815867" y="1728000"/>
                  </a:cubicBezTo>
                  <a:lnTo>
                    <a:pt x="112234" y="1728000"/>
                  </a:lnTo>
                  <a:cubicBezTo>
                    <a:pt x="50249" y="1728000"/>
                    <a:pt x="0" y="1677751"/>
                    <a:pt x="0" y="1615766"/>
                  </a:cubicBezTo>
                  <a:lnTo>
                    <a:pt x="0" y="112234"/>
                  </a:lnTo>
                  <a:cubicBezTo>
                    <a:pt x="0" y="50249"/>
                    <a:pt x="50249" y="0"/>
                    <a:pt x="112234" y="0"/>
                  </a:cubicBezTo>
                </a:path>
              </a:pathLst>
            </a:custGeom>
            <a:solidFill>
              <a:schemeClr val="bg1"/>
            </a:solidFill>
            <a:ln cap="rnd">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rtlCol="0" anchor="t"/>
            <a:lstStyle/>
            <a:p>
              <a:pPr algn="just">
                <a:lnSpc>
                  <a:spcPct val="120000"/>
                </a:lnSpc>
              </a:pPr>
              <a:r>
                <a:rPr kumimoji="1" lang="ja-JP" altLang="en-US" sz="1400" b="1" dirty="0">
                  <a:solidFill>
                    <a:schemeClr val="tx1">
                      <a:lumMod val="75000"/>
                      <a:lumOff val="25000"/>
                    </a:schemeClr>
                  </a:solidFill>
                </a:rPr>
                <a:t>社員のワークライフバランスとエンゲージメントの向上を目指して</a:t>
              </a:r>
              <a:endParaRPr kumimoji="1" lang="en-US" altLang="ja-JP" sz="1400" baseline="30000" dirty="0">
                <a:solidFill>
                  <a:schemeClr val="tx1">
                    <a:lumMod val="75000"/>
                    <a:lumOff val="25000"/>
                  </a:schemeClr>
                </a:solidFill>
              </a:endParaRPr>
            </a:p>
            <a:p>
              <a:pPr algn="just">
                <a:lnSpc>
                  <a:spcPct val="120000"/>
                </a:lnSpc>
              </a:pPr>
              <a:r>
                <a:rPr lang="ja-JP" altLang="en-US" sz="1400" dirty="0">
                  <a:solidFill>
                    <a:schemeClr val="tx1">
                      <a:lumMod val="75000"/>
                      <a:lumOff val="25000"/>
                    </a:schemeClr>
                  </a:solidFill>
                </a:rPr>
                <a:t>社員のワーク・ライフバランスの実現や時間／場所にとらわれない多様で柔軟な働き方を実現することは、社員のエンゲージメントの向上や優秀な人財の確保などの観点からも重要です。また、効率的に成果が出せる場所を社員が自ら考え選択することは、業務プロセスを効率化し生産性の向上にも寄与すると考えられます。</a:t>
              </a:r>
              <a:endParaRPr kumimoji="1" lang="ja-JP" altLang="en-US" sz="1400" dirty="0"/>
            </a:p>
            <a:p>
              <a:pPr algn="just">
                <a:lnSpc>
                  <a:spcPct val="120000"/>
                </a:lnSpc>
              </a:pPr>
              <a:endParaRPr lang="ja-JP" altLang="en-US" sz="1400" dirty="0">
                <a:solidFill>
                  <a:schemeClr val="tx1">
                    <a:lumMod val="75000"/>
                    <a:lumOff val="25000"/>
                  </a:schemeClr>
                </a:solidFill>
              </a:endParaRPr>
            </a:p>
          </p:txBody>
        </p:sp>
        <p:sp>
          <p:nvSpPr>
            <p:cNvPr id="25" name="フリーフォーム: 図形 24">
              <a:extLst>
                <a:ext uri="{FF2B5EF4-FFF2-40B4-BE49-F238E27FC236}">
                  <a16:creationId xmlns:a16="http://schemas.microsoft.com/office/drawing/2014/main" id="{B1CFC8B3-FC2A-4DF3-8E3A-7D971F09F49C}"/>
                </a:ext>
              </a:extLst>
            </p:cNvPr>
            <p:cNvSpPr>
              <a:spLocks/>
            </p:cNvSpPr>
            <p:nvPr/>
          </p:nvSpPr>
          <p:spPr>
            <a:xfrm>
              <a:off x="648000" y="84240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279772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p:txBody>
          <a:bodyPr/>
          <a:lstStyle/>
          <a:p>
            <a:r>
              <a:rPr kumimoji="1" lang="en-US" altLang="ja-JP" dirty="0"/>
              <a:t>#21 </a:t>
            </a:r>
            <a:r>
              <a:rPr kumimoji="1" lang="ja-JP" altLang="en-US" dirty="0"/>
              <a:t>人財育成に注力するための施設</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grpSp>
        <p:nvGrpSpPr>
          <p:cNvPr id="7" name="グループ化 6">
            <a:extLst>
              <a:ext uri="{FF2B5EF4-FFF2-40B4-BE49-F238E27FC236}">
                <a16:creationId xmlns:a16="http://schemas.microsoft.com/office/drawing/2014/main" id="{7B372650-6690-4C58-8B4C-5ABAA824BE68}"/>
              </a:ext>
            </a:extLst>
          </p:cNvPr>
          <p:cNvGrpSpPr/>
          <p:nvPr/>
        </p:nvGrpSpPr>
        <p:grpSpPr>
          <a:xfrm>
            <a:off x="515937" y="3016113"/>
            <a:ext cx="4644000" cy="3038453"/>
            <a:chOff x="515937" y="3016113"/>
            <a:chExt cx="4644000" cy="3038453"/>
          </a:xfrm>
        </p:grpSpPr>
        <p:sp>
          <p:nvSpPr>
            <p:cNvPr id="11" name="楕円 55">
              <a:extLst>
                <a:ext uri="{FF2B5EF4-FFF2-40B4-BE49-F238E27FC236}">
                  <a16:creationId xmlns:a16="http://schemas.microsoft.com/office/drawing/2014/main" id="{DBC5F3EA-3D43-4C5C-A7A1-B63FD0099418}"/>
                </a:ext>
              </a:extLst>
            </p:cNvPr>
            <p:cNvSpPr/>
            <p:nvPr/>
          </p:nvSpPr>
          <p:spPr>
            <a:xfrm>
              <a:off x="515937" y="3174566"/>
              <a:ext cx="4644000" cy="2880000"/>
            </a:xfrm>
            <a:custGeom>
              <a:avLst/>
              <a:gdLst>
                <a:gd name="connsiteX0" fmla="*/ 0 w 4644000"/>
                <a:gd name="connsiteY0" fmla="*/ 105900 h 3024000"/>
                <a:gd name="connsiteX1" fmla="*/ 105900 w 4644000"/>
                <a:gd name="connsiteY1" fmla="*/ 0 h 3024000"/>
                <a:gd name="connsiteX2" fmla="*/ 4538100 w 4644000"/>
                <a:gd name="connsiteY2" fmla="*/ 0 h 3024000"/>
                <a:gd name="connsiteX3" fmla="*/ 4644000 w 4644000"/>
                <a:gd name="connsiteY3" fmla="*/ 105900 h 3024000"/>
                <a:gd name="connsiteX4" fmla="*/ 4644000 w 4644000"/>
                <a:gd name="connsiteY4" fmla="*/ 2918100 h 3024000"/>
                <a:gd name="connsiteX5" fmla="*/ 4538100 w 4644000"/>
                <a:gd name="connsiteY5" fmla="*/ 3024000 h 3024000"/>
                <a:gd name="connsiteX6" fmla="*/ 105900 w 4644000"/>
                <a:gd name="connsiteY6" fmla="*/ 3024000 h 3024000"/>
                <a:gd name="connsiteX7" fmla="*/ 0 w 4644000"/>
                <a:gd name="connsiteY7" fmla="*/ 2918100 h 3024000"/>
                <a:gd name="connsiteX8" fmla="*/ 0 w 4644000"/>
                <a:gd name="connsiteY8" fmla="*/ 105900 h 3024000"/>
                <a:gd name="connsiteX0" fmla="*/ 0 w 4644000"/>
                <a:gd name="connsiteY0" fmla="*/ 107986 h 3026086"/>
                <a:gd name="connsiteX1" fmla="*/ 105900 w 4644000"/>
                <a:gd name="connsiteY1" fmla="*/ 2086 h 3026086"/>
                <a:gd name="connsiteX2" fmla="*/ 1330326 w 4644000"/>
                <a:gd name="connsiteY2" fmla="*/ 0 h 3026086"/>
                <a:gd name="connsiteX3" fmla="*/ 4538100 w 4644000"/>
                <a:gd name="connsiteY3" fmla="*/ 2086 h 3026086"/>
                <a:gd name="connsiteX4" fmla="*/ 4644000 w 4644000"/>
                <a:gd name="connsiteY4" fmla="*/ 107986 h 3026086"/>
                <a:gd name="connsiteX5" fmla="*/ 4644000 w 4644000"/>
                <a:gd name="connsiteY5" fmla="*/ 2920186 h 3026086"/>
                <a:gd name="connsiteX6" fmla="*/ 4538100 w 4644000"/>
                <a:gd name="connsiteY6" fmla="*/ 3026086 h 3026086"/>
                <a:gd name="connsiteX7" fmla="*/ 105900 w 4644000"/>
                <a:gd name="connsiteY7" fmla="*/ 3026086 h 3026086"/>
                <a:gd name="connsiteX8" fmla="*/ 0 w 4644000"/>
                <a:gd name="connsiteY8" fmla="*/ 2920186 h 3026086"/>
                <a:gd name="connsiteX9" fmla="*/ 0 w 4644000"/>
                <a:gd name="connsiteY9" fmla="*/ 107986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 name="connsiteX9" fmla="*/ 1421766 w 4644000"/>
                <a:gd name="connsiteY9" fmla="*/ 91440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4000" h="3026086">
                  <a:moveTo>
                    <a:pt x="1330326" y="0"/>
                  </a:moveTo>
                  <a:lnTo>
                    <a:pt x="4538100" y="2086"/>
                  </a:lnTo>
                  <a:cubicBezTo>
                    <a:pt x="4596587" y="2086"/>
                    <a:pt x="4644000" y="49499"/>
                    <a:pt x="4644000" y="107986"/>
                  </a:cubicBezTo>
                  <a:lnTo>
                    <a:pt x="4644000" y="2920186"/>
                  </a:lnTo>
                  <a:cubicBezTo>
                    <a:pt x="4644000" y="2978673"/>
                    <a:pt x="4596587" y="3026086"/>
                    <a:pt x="4538100" y="3026086"/>
                  </a:cubicBezTo>
                  <a:lnTo>
                    <a:pt x="105900" y="3026086"/>
                  </a:lnTo>
                  <a:cubicBezTo>
                    <a:pt x="47413" y="3026086"/>
                    <a:pt x="0" y="2978673"/>
                    <a:pt x="0" y="2920186"/>
                  </a:cubicBezTo>
                  <a:lnTo>
                    <a:pt x="0" y="107986"/>
                  </a:lnTo>
                  <a:cubicBezTo>
                    <a:pt x="0" y="49499"/>
                    <a:pt x="47413" y="2086"/>
                    <a:pt x="105900" y="2086"/>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620000" rtlCol="0" anchor="t"/>
            <a:lstStyle/>
            <a:p>
              <a:pPr algn="just">
                <a:lnSpc>
                  <a:spcPct val="110000"/>
                </a:lnSpc>
              </a:pPr>
              <a:r>
                <a:rPr lang="ja-JP" altLang="en-US" sz="1400" dirty="0">
                  <a:solidFill>
                    <a:schemeClr val="tx1">
                      <a:lumMod val="75000"/>
                      <a:lumOff val="25000"/>
                    </a:schemeClr>
                  </a:solidFill>
                </a:rPr>
                <a:t>ラーニングセンターのデザインコンセプトは「</a:t>
              </a:r>
              <a:r>
                <a:rPr lang="en-US" altLang="ja-JP" sz="1400" dirty="0">
                  <a:solidFill>
                    <a:schemeClr val="tx1">
                      <a:lumMod val="75000"/>
                      <a:lumOff val="25000"/>
                    </a:schemeClr>
                  </a:solidFill>
                </a:rPr>
                <a:t>YOKOGAWA Campus</a:t>
              </a:r>
              <a:r>
                <a:rPr lang="ja-JP" altLang="en-US" sz="1400" dirty="0">
                  <a:solidFill>
                    <a:schemeClr val="tx1">
                      <a:lumMod val="75000"/>
                      <a:lumOff val="25000"/>
                    </a:schemeClr>
                  </a:solidFill>
                </a:rPr>
                <a:t>」とし、</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大学のキャンパスのように、</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集中して学んだり、</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コミュニケーションを</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とったりできる場を</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目指しています。</a:t>
              </a:r>
              <a:endParaRPr lang="ja-JP" altLang="en-US" sz="1400" u="sng" dirty="0">
                <a:solidFill>
                  <a:schemeClr val="tx1">
                    <a:lumMod val="75000"/>
                    <a:lumOff val="25000"/>
                  </a:schemeClr>
                </a:solidFill>
              </a:endParaRPr>
            </a:p>
          </p:txBody>
        </p:sp>
        <p:sp>
          <p:nvSpPr>
            <p:cNvPr id="12" name="フリーフォーム: 図形 11">
              <a:extLst>
                <a:ext uri="{FF2B5EF4-FFF2-40B4-BE49-F238E27FC236}">
                  <a16:creationId xmlns:a16="http://schemas.microsoft.com/office/drawing/2014/main" id="{D9EABB9F-76E0-4058-B653-38DFD4CB8D09}"/>
                </a:ext>
              </a:extLst>
            </p:cNvPr>
            <p:cNvSpPr>
              <a:spLocks/>
            </p:cNvSpPr>
            <p:nvPr/>
          </p:nvSpPr>
          <p:spPr>
            <a:xfrm>
              <a:off x="648000" y="3016113"/>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nvGrpSpPr>
            <p:cNvPr id="20" name="グループ化 19">
              <a:extLst>
                <a:ext uri="{FF2B5EF4-FFF2-40B4-BE49-F238E27FC236}">
                  <a16:creationId xmlns:a16="http://schemas.microsoft.com/office/drawing/2014/main" id="{6677CF75-DA1A-47EE-9208-8DD6BF8EA1A4}"/>
                </a:ext>
              </a:extLst>
            </p:cNvPr>
            <p:cNvGrpSpPr/>
            <p:nvPr/>
          </p:nvGrpSpPr>
          <p:grpSpPr>
            <a:xfrm>
              <a:off x="2108005" y="3777614"/>
              <a:ext cx="2944487" cy="2213256"/>
              <a:chOff x="2108005" y="3742714"/>
              <a:chExt cx="2944487" cy="2213256"/>
            </a:xfrm>
          </p:grpSpPr>
          <p:pic>
            <p:nvPicPr>
              <p:cNvPr id="14" name="図 13">
                <a:extLst>
                  <a:ext uri="{FF2B5EF4-FFF2-40B4-BE49-F238E27FC236}">
                    <a16:creationId xmlns:a16="http://schemas.microsoft.com/office/drawing/2014/main" id="{A689E98F-444A-4CC6-81DB-2C7803711B6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2817" b="96479" l="3912" r="95844">
                            <a14:foregroundMark x1="14670" y1="29225" x2="29829" y2="23944"/>
                            <a14:foregroundMark x1="29829" y1="23944" x2="25917" y2="47887"/>
                            <a14:foregroundMark x1="25917" y1="47887" x2="20782" y2="50352"/>
                            <a14:foregroundMark x1="6357" y1="28521" x2="8802" y2="60915"/>
                            <a14:foregroundMark x1="8802" y1="60915" x2="8802" y2="60915"/>
                            <a14:foregroundMark x1="6112" y1="28169" x2="43765" y2="18662"/>
                            <a14:foregroundMark x1="17604" y1="24648" x2="34230" y2="16901"/>
                            <a14:foregroundMark x1="34230" y1="16901" x2="49633" y2="32394"/>
                            <a14:foregroundMark x1="49633" y1="32394" x2="50611" y2="43310"/>
                            <a14:foregroundMark x1="58435" y1="15845" x2="74817" y2="29577"/>
                            <a14:foregroundMark x1="74817" y1="29577" x2="71638" y2="22887"/>
                            <a14:foregroundMark x1="57213" y1="14085" x2="79707" y2="8451"/>
                            <a14:foregroundMark x1="79707" y1="8451" x2="94132" y2="29225"/>
                            <a14:foregroundMark x1="94132" y1="29225" x2="78973" y2="24648"/>
                            <a14:foregroundMark x1="78973" y1="24648" x2="90220" y2="21127"/>
                            <a14:foregroundMark x1="57213" y1="14789" x2="87775" y2="4930"/>
                            <a14:foregroundMark x1="53301" y1="15845" x2="82396" y2="4225"/>
                            <a14:foregroundMark x1="54768" y1="17606" x2="54523" y2="42254"/>
                            <a14:foregroundMark x1="54523" y1="42254" x2="54279" y2="35915"/>
                            <a14:foregroundMark x1="41076" y1="22887" x2="65037" y2="23944"/>
                            <a14:foregroundMark x1="35941" y1="20070" x2="45966" y2="18662"/>
                            <a14:foregroundMark x1="36919" y1="15845" x2="46210" y2="17606"/>
                            <a14:foregroundMark x1="35208" y1="18662" x2="47433" y2="14789"/>
                            <a14:foregroundMark x1="6846" y1="62676" x2="23472" y2="57042"/>
                            <a14:foregroundMark x1="37408" y1="67606" x2="60636" y2="59859"/>
                            <a14:foregroundMark x1="40587" y1="80282" x2="58435" y2="71127"/>
                            <a14:foregroundMark x1="36186" y1="91901" x2="61369" y2="78521"/>
                            <a14:foregroundMark x1="31785" y1="62676" x2="34474" y2="86268"/>
                            <a14:foregroundMark x1="34474" y1="86268" x2="33252" y2="81690"/>
                            <a14:foregroundMark x1="30073" y1="63732" x2="32518" y2="91901"/>
                            <a14:foregroundMark x1="30807" y1="94718" x2="44988" y2="92254"/>
                            <a14:foregroundMark x1="52998" y1="90609" x2="75795" y2="80986"/>
                            <a14:foregroundMark x1="47433" y1="92958" x2="50873" y2="91506"/>
                            <a14:foregroundMark x1="70416" y1="53169" x2="78484" y2="74296"/>
                            <a14:foregroundMark x1="78484" y1="74296" x2="77751" y2="80282"/>
                            <a14:foregroundMark x1="61125" y1="49296" x2="69438" y2="51761"/>
                            <a14:foregroundMark x1="64548" y1="44366" x2="92176" y2="35563"/>
                            <a14:foregroundMark x1="94621" y1="26761" x2="96088" y2="32042"/>
                            <a14:foregroundMark x1="87042" y1="33803" x2="95110" y2="33803"/>
                            <a14:foregroundMark x1="8068" y1="26761" x2="25672" y2="22887"/>
                            <a14:foregroundMark x1="13692" y1="25704" x2="24694" y2="20070"/>
                            <a14:foregroundMark x1="5623" y1="27113" x2="6846" y2="33099"/>
                            <a14:foregroundMark x1="5623" y1="28169" x2="22738" y2="21127"/>
                            <a14:foregroundMark x1="5134" y1="29225" x2="7579" y2="48944"/>
                            <a14:foregroundMark x1="3912" y1="32042" x2="7579" y2="60915"/>
                            <a14:foregroundMark x1="4401" y1="28521" x2="24694" y2="25000"/>
                            <a14:foregroundMark x1="40342" y1="15845" x2="65770" y2="12324"/>
                            <a14:foregroundMark x1="28851" y1="62324" x2="32029" y2="85563"/>
                            <a14:foregroundMark x1="32029" y1="85563" x2="31296" y2="96479"/>
                            <a14:foregroundMark x1="28606" y1="64789" x2="30807" y2="95423"/>
                            <a14:foregroundMark x1="83619" y1="5282" x2="83619" y2="5282"/>
                            <a14:foregroundMark x1="37408" y1="96127" x2="37408" y2="96127"/>
                            <a14:backgroundMark x1="47922" y1="98239" x2="66015" y2="97887"/>
                            <a14:backgroundMark x1="66015" y1="97887" x2="66993" y2="98592"/>
                            <a14:backgroundMark x1="62836" y1="3169" x2="70171" y2="1408"/>
                            <a14:backgroundMark x1="71638" y1="1408" x2="73594" y2="1408"/>
                            <a14:backgroundMark x1="74328" y1="1408" x2="74328" y2="1408"/>
                            <a14:backgroundMark x1="77751" y1="1761" x2="77751" y2="1761"/>
                            <a14:backgroundMark x1="79218" y1="0" x2="79218" y2="0"/>
                          </a14:backgroundRemoval>
                        </a14:imgEffect>
                      </a14:imgLayer>
                    </a14:imgProps>
                  </a:ext>
                  <a:ext uri="{28A0092B-C50C-407E-A947-70E740481C1C}">
                    <a14:useLocalDpi xmlns:a14="http://schemas.microsoft.com/office/drawing/2010/main"/>
                  </a:ext>
                </a:extLst>
              </a:blip>
              <a:srcRect l="3997" r="3624"/>
              <a:stretch/>
            </p:blipFill>
            <p:spPr>
              <a:xfrm>
                <a:off x="2108005" y="3742714"/>
                <a:ext cx="2944487" cy="2213256"/>
              </a:xfrm>
              <a:prstGeom prst="rect">
                <a:avLst/>
              </a:prstGeom>
            </p:spPr>
          </p:pic>
          <p:sp>
            <p:nvSpPr>
              <p:cNvPr id="19" name="正方形/長方形 18">
                <a:extLst>
                  <a:ext uri="{FF2B5EF4-FFF2-40B4-BE49-F238E27FC236}">
                    <a16:creationId xmlns:a16="http://schemas.microsoft.com/office/drawing/2014/main" id="{5B5713F6-B5D9-4749-802A-60D239CAFEE1}"/>
                  </a:ext>
                </a:extLst>
              </p:cNvPr>
              <p:cNvSpPr/>
              <p:nvPr/>
            </p:nvSpPr>
            <p:spPr>
              <a:xfrm>
                <a:off x="3860589" y="5805311"/>
                <a:ext cx="617156"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ラーニングセンター</a:t>
                </a:r>
              </a:p>
            </p:txBody>
          </p:sp>
        </p:grpSp>
      </p:grpSp>
      <p:grpSp>
        <p:nvGrpSpPr>
          <p:cNvPr id="13" name="グループ化 12">
            <a:extLst>
              <a:ext uri="{FF2B5EF4-FFF2-40B4-BE49-F238E27FC236}">
                <a16:creationId xmlns:a16="http://schemas.microsoft.com/office/drawing/2014/main" id="{EC4EE905-8248-47C1-AC5C-9FBB8267F63C}"/>
              </a:ext>
            </a:extLst>
          </p:cNvPr>
          <p:cNvGrpSpPr/>
          <p:nvPr/>
        </p:nvGrpSpPr>
        <p:grpSpPr>
          <a:xfrm>
            <a:off x="5311082" y="3014164"/>
            <a:ext cx="6372000" cy="3038813"/>
            <a:chOff x="5311082" y="3014164"/>
            <a:chExt cx="6372000" cy="3038813"/>
          </a:xfrm>
        </p:grpSpPr>
        <p:sp>
          <p:nvSpPr>
            <p:cNvPr id="5" name="楕円 55">
              <a:extLst>
                <a:ext uri="{FF2B5EF4-FFF2-40B4-BE49-F238E27FC236}">
                  <a16:creationId xmlns:a16="http://schemas.microsoft.com/office/drawing/2014/main" id="{5B714A34-8AA3-4C78-B69A-033AA4F59199}"/>
                </a:ext>
              </a:extLst>
            </p:cNvPr>
            <p:cNvSpPr/>
            <p:nvPr/>
          </p:nvSpPr>
          <p:spPr>
            <a:xfrm>
              <a:off x="5311082" y="3172977"/>
              <a:ext cx="6372000" cy="2880000"/>
            </a:xfrm>
            <a:custGeom>
              <a:avLst/>
              <a:gdLst>
                <a:gd name="connsiteX0" fmla="*/ 0 w 6372000"/>
                <a:gd name="connsiteY0" fmla="*/ 112251 h 3024000"/>
                <a:gd name="connsiteX1" fmla="*/ 112251 w 6372000"/>
                <a:gd name="connsiteY1" fmla="*/ 0 h 3024000"/>
                <a:gd name="connsiteX2" fmla="*/ 6259749 w 6372000"/>
                <a:gd name="connsiteY2" fmla="*/ 0 h 3024000"/>
                <a:gd name="connsiteX3" fmla="*/ 6372000 w 6372000"/>
                <a:gd name="connsiteY3" fmla="*/ 112251 h 3024000"/>
                <a:gd name="connsiteX4" fmla="*/ 6372000 w 6372000"/>
                <a:gd name="connsiteY4" fmla="*/ 2911749 h 3024000"/>
                <a:gd name="connsiteX5" fmla="*/ 6259749 w 6372000"/>
                <a:gd name="connsiteY5" fmla="*/ 3024000 h 3024000"/>
                <a:gd name="connsiteX6" fmla="*/ 112251 w 6372000"/>
                <a:gd name="connsiteY6" fmla="*/ 3024000 h 3024000"/>
                <a:gd name="connsiteX7" fmla="*/ 0 w 6372000"/>
                <a:gd name="connsiteY7" fmla="*/ 2911749 h 3024000"/>
                <a:gd name="connsiteX8" fmla="*/ 0 w 6372000"/>
                <a:gd name="connsiteY8" fmla="*/ 112251 h 3024000"/>
                <a:gd name="connsiteX0" fmla="*/ 0 w 6372000"/>
                <a:gd name="connsiteY0" fmla="*/ 113976 h 3025725"/>
                <a:gd name="connsiteX1" fmla="*/ 112251 w 6372000"/>
                <a:gd name="connsiteY1" fmla="*/ 1725 h 3025725"/>
                <a:gd name="connsiteX2" fmla="*/ 1200843 w 6372000"/>
                <a:gd name="connsiteY2" fmla="*/ 0 h 3025725"/>
                <a:gd name="connsiteX3" fmla="*/ 6259749 w 6372000"/>
                <a:gd name="connsiteY3" fmla="*/ 1725 h 3025725"/>
                <a:gd name="connsiteX4" fmla="*/ 6372000 w 6372000"/>
                <a:gd name="connsiteY4" fmla="*/ 113976 h 3025725"/>
                <a:gd name="connsiteX5" fmla="*/ 6372000 w 6372000"/>
                <a:gd name="connsiteY5" fmla="*/ 2913474 h 3025725"/>
                <a:gd name="connsiteX6" fmla="*/ 6259749 w 6372000"/>
                <a:gd name="connsiteY6" fmla="*/ 3025725 h 3025725"/>
                <a:gd name="connsiteX7" fmla="*/ 112251 w 6372000"/>
                <a:gd name="connsiteY7" fmla="*/ 3025725 h 3025725"/>
                <a:gd name="connsiteX8" fmla="*/ 0 w 6372000"/>
                <a:gd name="connsiteY8" fmla="*/ 2913474 h 3025725"/>
                <a:gd name="connsiteX9" fmla="*/ 0 w 6372000"/>
                <a:gd name="connsiteY9" fmla="*/ 113976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 name="connsiteX9" fmla="*/ 1292283 w 6372000"/>
                <a:gd name="connsiteY9" fmla="*/ 91440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2000" h="3025725">
                  <a:moveTo>
                    <a:pt x="1200843" y="0"/>
                  </a:moveTo>
                  <a:lnTo>
                    <a:pt x="6259749" y="1725"/>
                  </a:lnTo>
                  <a:cubicBezTo>
                    <a:pt x="6321744" y="1725"/>
                    <a:pt x="6372000" y="51981"/>
                    <a:pt x="6372000" y="113976"/>
                  </a:cubicBezTo>
                  <a:lnTo>
                    <a:pt x="6372000" y="2913474"/>
                  </a:lnTo>
                  <a:cubicBezTo>
                    <a:pt x="6372000" y="2975469"/>
                    <a:pt x="6321744" y="3025725"/>
                    <a:pt x="6259749" y="3025725"/>
                  </a:cubicBezTo>
                  <a:lnTo>
                    <a:pt x="112251" y="3025725"/>
                  </a:lnTo>
                  <a:cubicBezTo>
                    <a:pt x="50256" y="3025725"/>
                    <a:pt x="0" y="2975469"/>
                    <a:pt x="0" y="2913474"/>
                  </a:cubicBezTo>
                  <a:lnTo>
                    <a:pt x="0" y="113976"/>
                  </a:lnTo>
                  <a:cubicBezTo>
                    <a:pt x="0" y="51981"/>
                    <a:pt x="50256" y="1725"/>
                    <a:pt x="112251" y="1725"/>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3420000" rtlCol="0" anchor="t"/>
            <a:lstStyle/>
            <a:p>
              <a:pPr marL="234000" indent="-234000" algn="just">
                <a:lnSpc>
                  <a:spcPct val="110000"/>
                </a:lnSpc>
                <a:spcBef>
                  <a:spcPts val="1200"/>
                </a:spcBef>
                <a:buClr>
                  <a:schemeClr val="accent6"/>
                </a:buClr>
                <a:buFont typeface="Wingdings" panose="05000000000000000000" pitchFamily="2" charset="2"/>
                <a:buChar char="u"/>
              </a:pPr>
              <a:r>
                <a:rPr lang="en-US" altLang="ja-JP" sz="1400" b="1" dirty="0">
                  <a:solidFill>
                    <a:schemeClr val="tx1">
                      <a:lumMod val="75000"/>
                      <a:lumOff val="25000"/>
                    </a:schemeClr>
                  </a:solidFill>
                </a:rPr>
                <a:t>1F</a:t>
              </a:r>
            </a:p>
            <a:p>
              <a:pPr marL="234000" algn="just">
                <a:lnSpc>
                  <a:spcPct val="110000"/>
                </a:lnSpc>
              </a:pPr>
              <a:r>
                <a:rPr lang="ja-JP" altLang="en-US" sz="1200" dirty="0">
                  <a:solidFill>
                    <a:schemeClr val="tx1">
                      <a:lumMod val="75000"/>
                      <a:lumOff val="25000"/>
                    </a:schemeClr>
                  </a:solidFill>
                </a:rPr>
                <a:t>ウェルカムスペースとして社外の方との</a:t>
              </a:r>
              <a:endParaRPr lang="en-US" altLang="ja-JP" sz="1200" dirty="0">
                <a:solidFill>
                  <a:schemeClr val="tx1">
                    <a:lumMod val="75000"/>
                    <a:lumOff val="25000"/>
                  </a:schemeClr>
                </a:solidFill>
              </a:endParaRPr>
            </a:p>
            <a:p>
              <a:pPr marL="234000" algn="just">
                <a:lnSpc>
                  <a:spcPct val="110000"/>
                </a:lnSpc>
              </a:pPr>
              <a:r>
                <a:rPr lang="ja-JP" altLang="en-US" sz="1200" dirty="0">
                  <a:solidFill>
                    <a:schemeClr val="tx1">
                      <a:lumMod val="75000"/>
                      <a:lumOff val="25000"/>
                    </a:schemeClr>
                  </a:solidFill>
                </a:rPr>
                <a:t>プロジェクト活動や採用活動で活用</a:t>
              </a:r>
              <a:endParaRPr lang="en-US" altLang="ja-JP" sz="1200" u="sng" dirty="0">
                <a:solidFill>
                  <a:schemeClr val="tx1">
                    <a:lumMod val="75000"/>
                    <a:lumOff val="25000"/>
                  </a:schemeClr>
                </a:solidFill>
              </a:endParaRPr>
            </a:p>
            <a:p>
              <a:pPr marL="234000" indent="-234000" algn="just">
                <a:lnSpc>
                  <a:spcPct val="110000"/>
                </a:lnSpc>
                <a:spcBef>
                  <a:spcPts val="600"/>
                </a:spcBef>
                <a:buClr>
                  <a:schemeClr val="accent6"/>
                </a:buClr>
                <a:buFont typeface="Wingdings" panose="05000000000000000000" pitchFamily="2" charset="2"/>
                <a:buChar char="u"/>
              </a:pPr>
              <a:r>
                <a:rPr lang="en-US" altLang="ja-JP" sz="1400" b="1" dirty="0">
                  <a:solidFill>
                    <a:schemeClr val="tx1">
                      <a:lumMod val="75000"/>
                      <a:lumOff val="25000"/>
                    </a:schemeClr>
                  </a:solidFill>
                </a:rPr>
                <a:t>2F</a:t>
              </a:r>
            </a:p>
            <a:p>
              <a:pPr marL="234000" algn="just">
                <a:lnSpc>
                  <a:spcPct val="110000"/>
                </a:lnSpc>
              </a:pPr>
              <a:r>
                <a:rPr lang="ja-JP" altLang="en-US" sz="1200" dirty="0">
                  <a:solidFill>
                    <a:schemeClr val="tx1">
                      <a:lumMod val="75000"/>
                      <a:lumOff val="25000"/>
                    </a:schemeClr>
                  </a:solidFill>
                </a:rPr>
                <a:t>オープンな雰囲気で脳を刺激するような明るい色調の内装とし、発想力が必要な内容の研修やワークショップで活用</a:t>
              </a:r>
              <a:endParaRPr lang="en-US" altLang="ja-JP" sz="1200" u="sng" dirty="0">
                <a:solidFill>
                  <a:schemeClr val="tx1">
                    <a:lumMod val="75000"/>
                    <a:lumOff val="25000"/>
                  </a:schemeClr>
                </a:solidFill>
              </a:endParaRPr>
            </a:p>
            <a:p>
              <a:pPr marL="234000" marR="0" lvl="0" indent="-234000" algn="just" defTabSz="457200" rtl="0" eaLnBrk="1" fontAlgn="auto" latinLnBrk="0" hangingPunct="1">
                <a:lnSpc>
                  <a:spcPct val="110000"/>
                </a:lnSpc>
                <a:spcBef>
                  <a:spcPts val="600"/>
                </a:spcBef>
                <a:spcAft>
                  <a:spcPts val="0"/>
                </a:spcAft>
                <a:buClr>
                  <a:schemeClr val="accent6"/>
                </a:buClr>
                <a:buSzTx/>
                <a:buFont typeface="Wingdings" panose="05000000000000000000" pitchFamily="2" charset="2"/>
                <a:buChar char="u"/>
                <a:tabLst/>
                <a:defRPr/>
              </a:pPr>
              <a:r>
                <a:rPr kumimoji="0" lang="en-US" altLang="ja-JP" sz="1400" b="1" i="0" u="none" strike="noStrike" kern="1200" cap="none" spc="0" normalizeH="0" baseline="0" noProof="0" dirty="0">
                  <a:ln>
                    <a:noFill/>
                  </a:ln>
                  <a:solidFill>
                    <a:schemeClr val="tx1">
                      <a:lumMod val="75000"/>
                      <a:lumOff val="25000"/>
                    </a:schemeClr>
                  </a:solidFill>
                  <a:effectLst/>
                  <a:uLnTx/>
                  <a:uFillTx/>
                  <a:latin typeface="Arial"/>
                  <a:ea typeface="Meiryo UI"/>
                  <a:cs typeface="+mn-cs"/>
                </a:rPr>
                <a:t>3F</a:t>
              </a:r>
            </a:p>
            <a:p>
              <a:pPr marL="234000" marR="0" lvl="0" indent="0" algn="just" defTabSz="457200" rtl="0" eaLnBrk="1" fontAlgn="auto" latinLnBrk="0" hangingPunct="1">
                <a:lnSpc>
                  <a:spcPct val="11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chemeClr val="tx1">
                      <a:lumMod val="75000"/>
                      <a:lumOff val="25000"/>
                    </a:schemeClr>
                  </a:solidFill>
                  <a:effectLst/>
                  <a:uLnTx/>
                  <a:uFillTx/>
                  <a:latin typeface="Arial"/>
                  <a:ea typeface="Meiryo UI"/>
                  <a:cs typeface="+mn-cs"/>
                </a:rPr>
                <a:t>集中しやすい落ち着きのある内装とし、心を落ち着けて集中するような研修やワークショップでの活用</a:t>
              </a:r>
              <a:endParaRPr kumimoji="0" lang="ja-JP" altLang="en-US" sz="1200" b="0" i="0" u="sng" strike="noStrike" kern="1200" cap="none" spc="0" normalizeH="0" baseline="0" noProof="0" dirty="0">
                <a:ln>
                  <a:noFill/>
                </a:ln>
                <a:solidFill>
                  <a:schemeClr val="tx1">
                    <a:lumMod val="75000"/>
                    <a:lumOff val="25000"/>
                  </a:schemeClr>
                </a:solidFill>
                <a:effectLst/>
                <a:uLnTx/>
                <a:uFillTx/>
                <a:latin typeface="Arial"/>
                <a:ea typeface="Meiryo UI"/>
                <a:cs typeface="+mn-cs"/>
              </a:endParaRPr>
            </a:p>
          </p:txBody>
        </p:sp>
        <p:sp>
          <p:nvSpPr>
            <p:cNvPr id="6" name="フリーフォーム: 図形 5">
              <a:extLst>
                <a:ext uri="{FF2B5EF4-FFF2-40B4-BE49-F238E27FC236}">
                  <a16:creationId xmlns:a16="http://schemas.microsoft.com/office/drawing/2014/main" id="{C003674C-4714-4C7B-B508-FEF3B03D387F}"/>
                </a:ext>
              </a:extLst>
            </p:cNvPr>
            <p:cNvSpPr>
              <a:spLocks/>
            </p:cNvSpPr>
            <p:nvPr/>
          </p:nvSpPr>
          <p:spPr>
            <a:xfrm>
              <a:off x="5431495" y="3014164"/>
              <a:ext cx="299752"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nvGrpSpPr>
            <p:cNvPr id="26" name="グループ化 25">
              <a:extLst>
                <a:ext uri="{FF2B5EF4-FFF2-40B4-BE49-F238E27FC236}">
                  <a16:creationId xmlns:a16="http://schemas.microsoft.com/office/drawing/2014/main" id="{7B47DC1F-5755-486B-B06A-A5535AB4B542}"/>
                </a:ext>
              </a:extLst>
            </p:cNvPr>
            <p:cNvGrpSpPr>
              <a:grpSpLocks noChangeAspect="1"/>
            </p:cNvGrpSpPr>
            <p:nvPr/>
          </p:nvGrpSpPr>
          <p:grpSpPr>
            <a:xfrm>
              <a:off x="8377337" y="4866377"/>
              <a:ext cx="1620000" cy="1092994"/>
              <a:chOff x="8507780" y="4761676"/>
              <a:chExt cx="1440000" cy="971552"/>
            </a:xfrm>
          </p:grpSpPr>
          <p:pic>
            <p:nvPicPr>
              <p:cNvPr id="18" name="図 17">
                <a:extLst>
                  <a:ext uri="{FF2B5EF4-FFF2-40B4-BE49-F238E27FC236}">
                    <a16:creationId xmlns:a16="http://schemas.microsoft.com/office/drawing/2014/main" id="{7B6AAD55-A172-4A15-A33A-B00C742D5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07780" y="4761676"/>
                <a:ext cx="1440000" cy="864000"/>
              </a:xfrm>
              <a:prstGeom prst="rect">
                <a:avLst/>
              </a:prstGeom>
            </p:spPr>
          </p:pic>
          <p:sp>
            <p:nvSpPr>
              <p:cNvPr id="25" name="正方形/長方形 24">
                <a:extLst>
                  <a:ext uri="{FF2B5EF4-FFF2-40B4-BE49-F238E27FC236}">
                    <a16:creationId xmlns:a16="http://schemas.microsoft.com/office/drawing/2014/main" id="{62983381-DFAA-4D09-A8CF-A8CC6EC92C72}"/>
                  </a:ext>
                </a:extLst>
              </p:cNvPr>
              <p:cNvSpPr/>
              <p:nvPr/>
            </p:nvSpPr>
            <p:spPr>
              <a:xfrm>
                <a:off x="8549725" y="5637475"/>
                <a:ext cx="671124" cy="95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ラーニングセンター </a:t>
                </a:r>
                <a:r>
                  <a:rPr lang="en-US" altLang="ja-JP" sz="700" dirty="0">
                    <a:solidFill>
                      <a:schemeClr val="tx1">
                        <a:lumMod val="75000"/>
                        <a:lumOff val="25000"/>
                      </a:schemeClr>
                    </a:solidFill>
                    <a:latin typeface="+mn-ea"/>
                  </a:rPr>
                  <a:t>3F</a:t>
                </a:r>
                <a:endParaRPr lang="ja-JP" altLang="en-US" sz="700" dirty="0">
                  <a:solidFill>
                    <a:schemeClr val="tx1">
                      <a:lumMod val="75000"/>
                      <a:lumOff val="25000"/>
                    </a:schemeClr>
                  </a:solidFill>
                  <a:latin typeface="+mn-ea"/>
                </a:endParaRPr>
              </a:p>
            </p:txBody>
          </p:sp>
        </p:grpSp>
        <p:grpSp>
          <p:nvGrpSpPr>
            <p:cNvPr id="28" name="グループ化 27">
              <a:extLst>
                <a:ext uri="{FF2B5EF4-FFF2-40B4-BE49-F238E27FC236}">
                  <a16:creationId xmlns:a16="http://schemas.microsoft.com/office/drawing/2014/main" id="{AB1E6C42-1B47-4BEC-A00E-35711E88E53E}"/>
                </a:ext>
              </a:extLst>
            </p:cNvPr>
            <p:cNvGrpSpPr>
              <a:grpSpLocks noChangeAspect="1"/>
            </p:cNvGrpSpPr>
            <p:nvPr/>
          </p:nvGrpSpPr>
          <p:grpSpPr>
            <a:xfrm>
              <a:off x="9881575" y="4162430"/>
              <a:ext cx="1620000" cy="1098756"/>
              <a:chOff x="9884136" y="3839905"/>
              <a:chExt cx="1440000" cy="976674"/>
            </a:xfrm>
          </p:grpSpPr>
          <p:pic>
            <p:nvPicPr>
              <p:cNvPr id="17" name="図 16">
                <a:extLst>
                  <a:ext uri="{FF2B5EF4-FFF2-40B4-BE49-F238E27FC236}">
                    <a16:creationId xmlns:a16="http://schemas.microsoft.com/office/drawing/2014/main" id="{6B2A91B9-5D62-491A-9180-891E44A2DA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884136" y="3839905"/>
                <a:ext cx="1440000" cy="864000"/>
              </a:xfrm>
              <a:prstGeom prst="rect">
                <a:avLst/>
              </a:prstGeom>
              <a:noFill/>
              <a:ln>
                <a:noFill/>
              </a:ln>
            </p:spPr>
          </p:pic>
          <p:sp>
            <p:nvSpPr>
              <p:cNvPr id="24" name="正方形/長方形 23">
                <a:extLst>
                  <a:ext uri="{FF2B5EF4-FFF2-40B4-BE49-F238E27FC236}">
                    <a16:creationId xmlns:a16="http://schemas.microsoft.com/office/drawing/2014/main" id="{71E58F76-4B09-42B6-85F7-9409CFE4F97F}"/>
                  </a:ext>
                </a:extLst>
              </p:cNvPr>
              <p:cNvSpPr/>
              <p:nvPr/>
            </p:nvSpPr>
            <p:spPr>
              <a:xfrm>
                <a:off x="10611066" y="4720826"/>
                <a:ext cx="671124" cy="95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ラーニングセンター </a:t>
                </a:r>
                <a:r>
                  <a:rPr lang="en-US" altLang="ja-JP" sz="700" dirty="0">
                    <a:solidFill>
                      <a:schemeClr val="tx1">
                        <a:lumMod val="75000"/>
                        <a:lumOff val="25000"/>
                      </a:schemeClr>
                    </a:solidFill>
                    <a:latin typeface="+mn-ea"/>
                  </a:rPr>
                  <a:t>2F</a:t>
                </a:r>
                <a:endParaRPr lang="ja-JP" altLang="en-US" sz="700" dirty="0">
                  <a:solidFill>
                    <a:schemeClr val="tx1">
                      <a:lumMod val="75000"/>
                      <a:lumOff val="25000"/>
                    </a:schemeClr>
                  </a:solidFill>
                  <a:latin typeface="+mn-ea"/>
                </a:endParaRPr>
              </a:p>
            </p:txBody>
          </p:sp>
        </p:grpSp>
        <p:grpSp>
          <p:nvGrpSpPr>
            <p:cNvPr id="27" name="グループ化 26">
              <a:extLst>
                <a:ext uri="{FF2B5EF4-FFF2-40B4-BE49-F238E27FC236}">
                  <a16:creationId xmlns:a16="http://schemas.microsoft.com/office/drawing/2014/main" id="{BC90B56A-B838-44E7-B5FD-0CD1363E0F33}"/>
                </a:ext>
              </a:extLst>
            </p:cNvPr>
            <p:cNvGrpSpPr>
              <a:grpSpLocks noChangeAspect="1"/>
            </p:cNvGrpSpPr>
            <p:nvPr/>
          </p:nvGrpSpPr>
          <p:grpSpPr>
            <a:xfrm>
              <a:off x="8377337" y="3466384"/>
              <a:ext cx="1620000" cy="1090854"/>
              <a:chOff x="8507780" y="3443897"/>
              <a:chExt cx="1440000" cy="969647"/>
            </a:xfrm>
          </p:grpSpPr>
          <p:pic>
            <p:nvPicPr>
              <p:cNvPr id="16" name="図 15">
                <a:extLst>
                  <a:ext uri="{FF2B5EF4-FFF2-40B4-BE49-F238E27FC236}">
                    <a16:creationId xmlns:a16="http://schemas.microsoft.com/office/drawing/2014/main" id="{2501B572-9DC4-4E51-960D-0BB22C139C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07780" y="3443897"/>
                <a:ext cx="1440000" cy="864000"/>
              </a:xfrm>
              <a:prstGeom prst="rect">
                <a:avLst/>
              </a:prstGeom>
            </p:spPr>
          </p:pic>
          <p:sp>
            <p:nvSpPr>
              <p:cNvPr id="23" name="正方形/長方形 22">
                <a:extLst>
                  <a:ext uri="{FF2B5EF4-FFF2-40B4-BE49-F238E27FC236}">
                    <a16:creationId xmlns:a16="http://schemas.microsoft.com/office/drawing/2014/main" id="{C4752766-DE90-4729-BAFF-020D6E07BF3C}"/>
                  </a:ext>
                </a:extLst>
              </p:cNvPr>
              <p:cNvSpPr/>
              <p:nvPr/>
            </p:nvSpPr>
            <p:spPr>
              <a:xfrm>
                <a:off x="8549725" y="4317791"/>
                <a:ext cx="671124" cy="95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gn="ctr">
                  <a:defRPr/>
                </a:pPr>
                <a:r>
                  <a:rPr lang="ja-JP" altLang="en-US" sz="700" dirty="0">
                    <a:solidFill>
                      <a:schemeClr val="tx1">
                        <a:lumMod val="75000"/>
                        <a:lumOff val="25000"/>
                      </a:schemeClr>
                    </a:solidFill>
                    <a:latin typeface="+mn-ea"/>
                  </a:rPr>
                  <a:t>ラーニングセンター </a:t>
                </a:r>
                <a:r>
                  <a:rPr lang="en-US" altLang="ja-JP" sz="700" dirty="0">
                    <a:solidFill>
                      <a:schemeClr val="tx1">
                        <a:lumMod val="75000"/>
                        <a:lumOff val="25000"/>
                      </a:schemeClr>
                    </a:solidFill>
                    <a:latin typeface="+mn-ea"/>
                  </a:rPr>
                  <a:t>1F</a:t>
                </a:r>
                <a:endParaRPr lang="ja-JP" altLang="en-US" sz="700" dirty="0">
                  <a:solidFill>
                    <a:schemeClr val="tx1">
                      <a:lumMod val="75000"/>
                      <a:lumOff val="25000"/>
                    </a:schemeClr>
                  </a:solidFill>
                  <a:latin typeface="+mn-ea"/>
                </a:endParaRPr>
              </a:p>
            </p:txBody>
          </p:sp>
        </p:grpSp>
      </p:grpSp>
      <p:grpSp>
        <p:nvGrpSpPr>
          <p:cNvPr id="51" name="グループ化 50">
            <a:extLst>
              <a:ext uri="{FF2B5EF4-FFF2-40B4-BE49-F238E27FC236}">
                <a16:creationId xmlns:a16="http://schemas.microsoft.com/office/drawing/2014/main" id="{7269C1B8-8D0F-436B-89E6-F3227746129D}"/>
              </a:ext>
            </a:extLst>
          </p:cNvPr>
          <p:cNvGrpSpPr/>
          <p:nvPr/>
        </p:nvGrpSpPr>
        <p:grpSpPr>
          <a:xfrm>
            <a:off x="9824016" y="1024769"/>
            <a:ext cx="1464678" cy="1668900"/>
            <a:chOff x="9994101" y="1024769"/>
            <a:chExt cx="1464678" cy="1668900"/>
          </a:xfrm>
        </p:grpSpPr>
        <p:sp>
          <p:nvSpPr>
            <p:cNvPr id="38" name="正方形/長方形 37">
              <a:extLst>
                <a:ext uri="{FF2B5EF4-FFF2-40B4-BE49-F238E27FC236}">
                  <a16:creationId xmlns:a16="http://schemas.microsoft.com/office/drawing/2014/main" id="{5E8CCB98-AF61-4815-82C8-B66C1234911E}"/>
                </a:ext>
              </a:extLst>
            </p:cNvPr>
            <p:cNvSpPr/>
            <p:nvPr/>
          </p:nvSpPr>
          <p:spPr>
            <a:xfrm>
              <a:off x="9994101" y="1024769"/>
              <a:ext cx="1464678"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能力を発揮できる</a:t>
              </a:r>
            </a:p>
            <a:p>
              <a:pPr algn="ctr"/>
              <a:r>
                <a:rPr kumimoji="1" lang="ja-JP" altLang="en-US" sz="1400" b="1" dirty="0">
                  <a:solidFill>
                    <a:schemeClr val="tx1">
                      <a:lumMod val="75000"/>
                      <a:lumOff val="25000"/>
                    </a:schemeClr>
                  </a:solidFill>
                </a:rPr>
                <a:t>環境の実現</a:t>
              </a:r>
            </a:p>
            <a:p>
              <a:pPr algn="ctr">
                <a:spcBef>
                  <a:spcPts val="4200"/>
                </a:spcBef>
              </a:pPr>
              <a:r>
                <a:rPr kumimoji="1" lang="ja-JP" altLang="en-US" sz="1200" dirty="0">
                  <a:solidFill>
                    <a:schemeClr val="tx1">
                      <a:lumMod val="75000"/>
                      <a:lumOff val="25000"/>
                    </a:schemeClr>
                  </a:solidFill>
                </a:rPr>
                <a:t>一人ひとりが尊重され</a:t>
              </a:r>
            </a:p>
            <a:p>
              <a:pPr algn="ctr"/>
              <a:r>
                <a:rPr kumimoji="1" lang="ja-JP" altLang="en-US" sz="1200" dirty="0">
                  <a:solidFill>
                    <a:schemeClr val="tx1">
                      <a:lumMod val="75000"/>
                      <a:lumOff val="25000"/>
                    </a:schemeClr>
                  </a:solidFill>
                </a:rPr>
                <a:t>平等であり活躍できる</a:t>
              </a:r>
            </a:p>
            <a:p>
              <a:pPr algn="ctr"/>
              <a:r>
                <a:rPr kumimoji="1" lang="ja-JP" altLang="en-US" sz="1200" dirty="0">
                  <a:solidFill>
                    <a:schemeClr val="tx1">
                      <a:lumMod val="75000"/>
                      <a:lumOff val="25000"/>
                    </a:schemeClr>
                  </a:solidFill>
                </a:rPr>
                <a:t>環境の整備</a:t>
              </a:r>
            </a:p>
          </p:txBody>
        </p:sp>
        <p:grpSp>
          <p:nvGrpSpPr>
            <p:cNvPr id="47" name="グループ化 46">
              <a:extLst>
                <a:ext uri="{FF2B5EF4-FFF2-40B4-BE49-F238E27FC236}">
                  <a16:creationId xmlns:a16="http://schemas.microsoft.com/office/drawing/2014/main" id="{6A659C7A-0F0F-4F7E-B42B-01BE3AA0B7E4}"/>
                </a:ext>
              </a:extLst>
            </p:cNvPr>
            <p:cNvGrpSpPr/>
            <p:nvPr/>
          </p:nvGrpSpPr>
          <p:grpSpPr>
            <a:xfrm>
              <a:off x="10351686" y="1601342"/>
              <a:ext cx="749508" cy="360000"/>
              <a:chOff x="8284299" y="3968244"/>
              <a:chExt cx="749508" cy="360000"/>
            </a:xfrm>
          </p:grpSpPr>
          <p:pic>
            <p:nvPicPr>
              <p:cNvPr id="49" name="図 48" descr="アイコン&#10;&#10;自動的に生成された説明">
                <a:extLst>
                  <a:ext uri="{FF2B5EF4-FFF2-40B4-BE49-F238E27FC236}">
                    <a16:creationId xmlns:a16="http://schemas.microsoft.com/office/drawing/2014/main" id="{86E2350F-3C1F-4D23-A2D6-CE2122A21A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50" name="図 49" descr="アイコン が含まれている画像&#10;&#10;自動的に生成された説明">
                <a:extLst>
                  <a:ext uri="{FF2B5EF4-FFF2-40B4-BE49-F238E27FC236}">
                    <a16:creationId xmlns:a16="http://schemas.microsoft.com/office/drawing/2014/main" id="{F773C79F-5221-45E8-99CF-A74CA395CA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grpSp>
      <p:grpSp>
        <p:nvGrpSpPr>
          <p:cNvPr id="9" name="グループ化 8">
            <a:extLst>
              <a:ext uri="{FF2B5EF4-FFF2-40B4-BE49-F238E27FC236}">
                <a16:creationId xmlns:a16="http://schemas.microsoft.com/office/drawing/2014/main" id="{923B59BF-8F30-4405-A919-D8DBA9771981}"/>
              </a:ext>
            </a:extLst>
          </p:cNvPr>
          <p:cNvGrpSpPr/>
          <p:nvPr/>
        </p:nvGrpSpPr>
        <p:grpSpPr>
          <a:xfrm>
            <a:off x="515937" y="843210"/>
            <a:ext cx="8928000" cy="2025990"/>
            <a:chOff x="515937" y="843210"/>
            <a:chExt cx="8928000" cy="2025990"/>
          </a:xfrm>
        </p:grpSpPr>
        <p:sp>
          <p:nvSpPr>
            <p:cNvPr id="8" name="楕円 55">
              <a:extLst>
                <a:ext uri="{FF2B5EF4-FFF2-40B4-BE49-F238E27FC236}">
                  <a16:creationId xmlns:a16="http://schemas.microsoft.com/office/drawing/2014/main" id="{04704BD8-876A-44EB-B779-95EA81CF3C53}"/>
                </a:ext>
              </a:extLst>
            </p:cNvPr>
            <p:cNvSpPr/>
            <p:nvPr/>
          </p:nvSpPr>
          <p:spPr>
            <a:xfrm>
              <a:off x="515937" y="995212"/>
              <a:ext cx="8928000" cy="1873988"/>
            </a:xfrm>
            <a:custGeom>
              <a:avLst/>
              <a:gdLst>
                <a:gd name="connsiteX0" fmla="*/ 0 w 9288000"/>
                <a:gd name="connsiteY0" fmla="*/ 90444 h 1728000"/>
                <a:gd name="connsiteX1" fmla="*/ 90444 w 9288000"/>
                <a:gd name="connsiteY1" fmla="*/ 0 h 1728000"/>
                <a:gd name="connsiteX2" fmla="*/ 9197556 w 9288000"/>
                <a:gd name="connsiteY2" fmla="*/ 0 h 1728000"/>
                <a:gd name="connsiteX3" fmla="*/ 9288000 w 9288000"/>
                <a:gd name="connsiteY3" fmla="*/ 90444 h 1728000"/>
                <a:gd name="connsiteX4" fmla="*/ 9288000 w 9288000"/>
                <a:gd name="connsiteY4" fmla="*/ 1637556 h 1728000"/>
                <a:gd name="connsiteX5" fmla="*/ 9197556 w 9288000"/>
                <a:gd name="connsiteY5" fmla="*/ 1728000 h 1728000"/>
                <a:gd name="connsiteX6" fmla="*/ 90444 w 9288000"/>
                <a:gd name="connsiteY6" fmla="*/ 1728000 h 1728000"/>
                <a:gd name="connsiteX7" fmla="*/ 0 w 9288000"/>
                <a:gd name="connsiteY7" fmla="*/ 1637556 h 1728000"/>
                <a:gd name="connsiteX8" fmla="*/ 0 w 9288000"/>
                <a:gd name="connsiteY8" fmla="*/ 90444 h 1728000"/>
                <a:gd name="connsiteX0" fmla="*/ 0 w 9288000"/>
                <a:gd name="connsiteY0" fmla="*/ 91275 h 1728831"/>
                <a:gd name="connsiteX1" fmla="*/ 90444 w 9288000"/>
                <a:gd name="connsiteY1" fmla="*/ 831 h 1728831"/>
                <a:gd name="connsiteX2" fmla="*/ 1181101 w 9288000"/>
                <a:gd name="connsiteY2" fmla="*/ 0 h 1728831"/>
                <a:gd name="connsiteX3" fmla="*/ 9197556 w 9288000"/>
                <a:gd name="connsiteY3" fmla="*/ 831 h 1728831"/>
                <a:gd name="connsiteX4" fmla="*/ 9288000 w 9288000"/>
                <a:gd name="connsiteY4" fmla="*/ 91275 h 1728831"/>
                <a:gd name="connsiteX5" fmla="*/ 9288000 w 9288000"/>
                <a:gd name="connsiteY5" fmla="*/ 1638387 h 1728831"/>
                <a:gd name="connsiteX6" fmla="*/ 9197556 w 9288000"/>
                <a:gd name="connsiteY6" fmla="*/ 1728831 h 1728831"/>
                <a:gd name="connsiteX7" fmla="*/ 90444 w 9288000"/>
                <a:gd name="connsiteY7" fmla="*/ 1728831 h 1728831"/>
                <a:gd name="connsiteX8" fmla="*/ 0 w 9288000"/>
                <a:gd name="connsiteY8" fmla="*/ 1638387 h 1728831"/>
                <a:gd name="connsiteX9" fmla="*/ 0 w 9288000"/>
                <a:gd name="connsiteY9" fmla="*/ 91275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9" fmla="*/ 1272541 w 9288000"/>
                <a:gd name="connsiteY9" fmla="*/ 91440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203850 w 9288000"/>
                <a:gd name="connsiteY0" fmla="*/ 0 h 1730667"/>
                <a:gd name="connsiteX1" fmla="*/ 9197556 w 9288000"/>
                <a:gd name="connsiteY1" fmla="*/ 2667 h 1730667"/>
                <a:gd name="connsiteX2" fmla="*/ 9288000 w 9288000"/>
                <a:gd name="connsiteY2" fmla="*/ 93111 h 1730667"/>
                <a:gd name="connsiteX3" fmla="*/ 9288000 w 9288000"/>
                <a:gd name="connsiteY3" fmla="*/ 1640223 h 1730667"/>
                <a:gd name="connsiteX4" fmla="*/ 9197556 w 9288000"/>
                <a:gd name="connsiteY4" fmla="*/ 1730667 h 1730667"/>
                <a:gd name="connsiteX5" fmla="*/ 90444 w 9288000"/>
                <a:gd name="connsiteY5" fmla="*/ 1730667 h 1730667"/>
                <a:gd name="connsiteX6" fmla="*/ 0 w 9288000"/>
                <a:gd name="connsiteY6" fmla="*/ 1640223 h 1730667"/>
                <a:gd name="connsiteX7" fmla="*/ 0 w 9288000"/>
                <a:gd name="connsiteY7" fmla="*/ 93111 h 1730667"/>
                <a:gd name="connsiteX8" fmla="*/ 111082 w 9288000"/>
                <a:gd name="connsiteY8" fmla="*/ 4133 h 173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8000" h="1730667">
                  <a:moveTo>
                    <a:pt x="1203850" y="0"/>
                  </a:moveTo>
                  <a:lnTo>
                    <a:pt x="9197556" y="2667"/>
                  </a:lnTo>
                  <a:cubicBezTo>
                    <a:pt x="9247507" y="2667"/>
                    <a:pt x="9288000" y="43160"/>
                    <a:pt x="9288000" y="93111"/>
                  </a:cubicBezTo>
                  <a:lnTo>
                    <a:pt x="9288000" y="1640223"/>
                  </a:lnTo>
                  <a:cubicBezTo>
                    <a:pt x="9288000" y="1690174"/>
                    <a:pt x="9247507" y="1730667"/>
                    <a:pt x="9197556" y="1730667"/>
                  </a:cubicBezTo>
                  <a:lnTo>
                    <a:pt x="90444" y="1730667"/>
                  </a:lnTo>
                  <a:cubicBezTo>
                    <a:pt x="40493" y="1730667"/>
                    <a:pt x="0" y="1690174"/>
                    <a:pt x="0" y="1640223"/>
                  </a:cubicBezTo>
                  <a:lnTo>
                    <a:pt x="0" y="93111"/>
                  </a:lnTo>
                  <a:cubicBezTo>
                    <a:pt x="0" y="43160"/>
                    <a:pt x="26206" y="4133"/>
                    <a:pt x="111082" y="4133"/>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52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グループでは、企業が成長を続けるためには人財力の強化が必要と考え、</a:t>
              </a:r>
              <a:r>
                <a:rPr kumimoji="1" lang="ja-JP" altLang="en-US" sz="1400" dirty="0">
                  <a:solidFill>
                    <a:schemeClr val="tx1">
                      <a:lumMod val="75000"/>
                      <a:lumOff val="25000"/>
                    </a:schemeClr>
                  </a:solidFill>
                </a:rPr>
                <a:t>社員のための</a:t>
              </a:r>
              <a:r>
                <a:rPr kumimoji="1" lang="en-US" altLang="ja-JP" sz="1400" dirty="0">
                  <a:solidFill>
                    <a:schemeClr val="tx1">
                      <a:lumMod val="75000"/>
                      <a:lumOff val="25000"/>
                    </a:schemeClr>
                  </a:solidFill>
                </a:rPr>
                <a:t>e-</a:t>
              </a:r>
              <a:r>
                <a:rPr kumimoji="1" lang="ja-JP" altLang="en-US" sz="1400" dirty="0">
                  <a:solidFill>
                    <a:schemeClr val="tx1">
                      <a:lumMod val="75000"/>
                      <a:lumOff val="25000"/>
                    </a:schemeClr>
                  </a:solidFill>
                </a:rPr>
                <a:t>ラーニングを中心とした多数の講座から成る </a:t>
              </a:r>
              <a:r>
                <a:rPr kumimoji="1" lang="en-US" altLang="ja-JP" sz="1400" dirty="0">
                  <a:solidFill>
                    <a:schemeClr val="tx1">
                      <a:lumMod val="75000"/>
                      <a:lumOff val="25000"/>
                    </a:schemeClr>
                  </a:solidFill>
                </a:rPr>
                <a:t>YOKOGAWA University</a:t>
              </a:r>
              <a:r>
                <a:rPr kumimoji="1" lang="ja-JP" altLang="en-US" sz="1400" dirty="0">
                  <a:solidFill>
                    <a:schemeClr val="tx1">
                      <a:lumMod val="75000"/>
                      <a:lumOff val="25000"/>
                    </a:schemeClr>
                  </a:solidFill>
                </a:rPr>
                <a:t>を設置し、 </a:t>
              </a:r>
              <a:r>
                <a:rPr lang="ja-JP" altLang="en-US" sz="1400" dirty="0">
                  <a:solidFill>
                    <a:schemeClr val="tx1">
                      <a:lumMod val="75000"/>
                      <a:lumOff val="25000"/>
                    </a:schemeClr>
                  </a:solidFill>
                </a:rPr>
                <a:t>社員の能動的な学習を支援しています。</a:t>
              </a:r>
              <a:endParaRPr kumimoji="1"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合わせてリアルの学びの場を持つことは、企業にとって大きな意味があると考え、</a:t>
              </a:r>
              <a:r>
                <a:rPr lang="en-US" altLang="ja-JP" sz="1400" dirty="0">
                  <a:solidFill>
                    <a:schemeClr val="tx1">
                      <a:lumMod val="75000"/>
                      <a:lumOff val="25000"/>
                    </a:schemeClr>
                  </a:solidFill>
                </a:rPr>
                <a:t>2021</a:t>
              </a:r>
              <a:r>
                <a:rPr lang="ja-JP" altLang="en-US" sz="1400" dirty="0">
                  <a:solidFill>
                    <a:schemeClr val="tx1">
                      <a:lumMod val="75000"/>
                      <a:lumOff val="25000"/>
                    </a:schemeClr>
                  </a:solidFill>
                </a:rPr>
                <a:t>年に「ラーニングセンター」をにオープンしました。</a:t>
              </a:r>
              <a:r>
                <a:rPr lang="en-US" altLang="ja-JP" sz="1400" dirty="0">
                  <a:solidFill>
                    <a:schemeClr val="tx1">
                      <a:lumMod val="75000"/>
                      <a:lumOff val="25000"/>
                    </a:schemeClr>
                  </a:solidFill>
                </a:rPr>
                <a:t>e</a:t>
              </a:r>
              <a:r>
                <a:rPr lang="ja-JP" altLang="en-US" sz="1400" dirty="0">
                  <a:solidFill>
                    <a:schemeClr val="tx1">
                      <a:lumMod val="75000"/>
                      <a:lumOff val="25000"/>
                    </a:schemeClr>
                  </a:solidFill>
                </a:rPr>
                <a:t>－ラーニングに加えこのような開放的なリアルの学びの場を活用することで、社会全体の課題解決に向けての学び合いを促進することを狙っています。本施設は、社内における様々な組織横断プロジェクトをはじめ、社外の様々なステークホルダーとの</a:t>
              </a:r>
              <a:r>
                <a:rPr lang="en-US" altLang="ja-JP" sz="1400" dirty="0">
                  <a:solidFill>
                    <a:schemeClr val="tx1">
                      <a:lumMod val="75000"/>
                      <a:lumOff val="25000"/>
                    </a:schemeClr>
                  </a:solidFill>
                </a:rPr>
                <a:t>co-innovation</a:t>
              </a:r>
              <a:r>
                <a:rPr lang="ja-JP" altLang="en-US" sz="1400" dirty="0">
                  <a:solidFill>
                    <a:schemeClr val="tx1">
                      <a:lumMod val="75000"/>
                      <a:lumOff val="25000"/>
                    </a:schemeClr>
                  </a:solidFill>
                </a:rPr>
                <a:t>活動でも活用していきます。</a:t>
              </a:r>
              <a:endParaRPr kumimoji="1" lang="en-US" altLang="ja-JP" sz="1400" dirty="0">
                <a:solidFill>
                  <a:schemeClr val="tx1">
                    <a:lumMod val="75000"/>
                    <a:lumOff val="25000"/>
                  </a:schemeClr>
                </a:solidFill>
              </a:endParaRPr>
            </a:p>
            <a:p>
              <a:pPr algn="just">
                <a:lnSpc>
                  <a:spcPct val="110000"/>
                </a:lnSpc>
              </a:pPr>
              <a:endParaRPr lang="ja-JP" altLang="en-US" sz="1400" strike="sngStrike" dirty="0">
                <a:solidFill>
                  <a:schemeClr val="tx1">
                    <a:lumMod val="75000"/>
                    <a:lumOff val="25000"/>
                  </a:schemeClr>
                </a:solidFill>
              </a:endParaRPr>
            </a:p>
          </p:txBody>
        </p:sp>
        <p:sp>
          <p:nvSpPr>
            <p:cNvPr id="32" name="フリーフォーム: 図形 31">
              <a:extLst>
                <a:ext uri="{FF2B5EF4-FFF2-40B4-BE49-F238E27FC236}">
                  <a16:creationId xmlns:a16="http://schemas.microsoft.com/office/drawing/2014/main" id="{18634201-A097-4D87-BEFA-825E883963F0}"/>
                </a:ext>
              </a:extLst>
            </p:cNvPr>
            <p:cNvSpPr>
              <a:spLocks/>
            </p:cNvSpPr>
            <p:nvPr/>
          </p:nvSpPr>
          <p:spPr>
            <a:xfrm>
              <a:off x="648000" y="843210"/>
              <a:ext cx="324000" cy="250831"/>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spTree>
    <p:extLst>
      <p:ext uri="{BB962C8B-B14F-4D97-AF65-F5344CB8AC3E}">
        <p14:creationId xmlns:p14="http://schemas.microsoft.com/office/powerpoint/2010/main" val="207796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55">
            <a:extLst>
              <a:ext uri="{FF2B5EF4-FFF2-40B4-BE49-F238E27FC236}">
                <a16:creationId xmlns:a16="http://schemas.microsoft.com/office/drawing/2014/main" id="{5B714A34-8AA3-4C78-B69A-033AA4F59199}"/>
              </a:ext>
            </a:extLst>
          </p:cNvPr>
          <p:cNvSpPr/>
          <p:nvPr/>
        </p:nvSpPr>
        <p:spPr>
          <a:xfrm>
            <a:off x="510929" y="2887184"/>
            <a:ext cx="5230796" cy="3191399"/>
          </a:xfrm>
          <a:custGeom>
            <a:avLst/>
            <a:gdLst>
              <a:gd name="connsiteX0" fmla="*/ 0 w 6372000"/>
              <a:gd name="connsiteY0" fmla="*/ 112251 h 3024000"/>
              <a:gd name="connsiteX1" fmla="*/ 112251 w 6372000"/>
              <a:gd name="connsiteY1" fmla="*/ 0 h 3024000"/>
              <a:gd name="connsiteX2" fmla="*/ 6259749 w 6372000"/>
              <a:gd name="connsiteY2" fmla="*/ 0 h 3024000"/>
              <a:gd name="connsiteX3" fmla="*/ 6372000 w 6372000"/>
              <a:gd name="connsiteY3" fmla="*/ 112251 h 3024000"/>
              <a:gd name="connsiteX4" fmla="*/ 6372000 w 6372000"/>
              <a:gd name="connsiteY4" fmla="*/ 2911749 h 3024000"/>
              <a:gd name="connsiteX5" fmla="*/ 6259749 w 6372000"/>
              <a:gd name="connsiteY5" fmla="*/ 3024000 h 3024000"/>
              <a:gd name="connsiteX6" fmla="*/ 112251 w 6372000"/>
              <a:gd name="connsiteY6" fmla="*/ 3024000 h 3024000"/>
              <a:gd name="connsiteX7" fmla="*/ 0 w 6372000"/>
              <a:gd name="connsiteY7" fmla="*/ 2911749 h 3024000"/>
              <a:gd name="connsiteX8" fmla="*/ 0 w 6372000"/>
              <a:gd name="connsiteY8" fmla="*/ 112251 h 3024000"/>
              <a:gd name="connsiteX0" fmla="*/ 0 w 6372000"/>
              <a:gd name="connsiteY0" fmla="*/ 113976 h 3025725"/>
              <a:gd name="connsiteX1" fmla="*/ 112251 w 6372000"/>
              <a:gd name="connsiteY1" fmla="*/ 1725 h 3025725"/>
              <a:gd name="connsiteX2" fmla="*/ 1200843 w 6372000"/>
              <a:gd name="connsiteY2" fmla="*/ 0 h 3025725"/>
              <a:gd name="connsiteX3" fmla="*/ 6259749 w 6372000"/>
              <a:gd name="connsiteY3" fmla="*/ 1725 h 3025725"/>
              <a:gd name="connsiteX4" fmla="*/ 6372000 w 6372000"/>
              <a:gd name="connsiteY4" fmla="*/ 113976 h 3025725"/>
              <a:gd name="connsiteX5" fmla="*/ 6372000 w 6372000"/>
              <a:gd name="connsiteY5" fmla="*/ 2913474 h 3025725"/>
              <a:gd name="connsiteX6" fmla="*/ 6259749 w 6372000"/>
              <a:gd name="connsiteY6" fmla="*/ 3025725 h 3025725"/>
              <a:gd name="connsiteX7" fmla="*/ 112251 w 6372000"/>
              <a:gd name="connsiteY7" fmla="*/ 3025725 h 3025725"/>
              <a:gd name="connsiteX8" fmla="*/ 0 w 6372000"/>
              <a:gd name="connsiteY8" fmla="*/ 2913474 h 3025725"/>
              <a:gd name="connsiteX9" fmla="*/ 0 w 6372000"/>
              <a:gd name="connsiteY9" fmla="*/ 113976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 name="connsiteX9" fmla="*/ 1292283 w 6372000"/>
              <a:gd name="connsiteY9" fmla="*/ 91440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2000" h="3025725">
                <a:moveTo>
                  <a:pt x="1200843" y="0"/>
                </a:moveTo>
                <a:lnTo>
                  <a:pt x="6259749" y="1725"/>
                </a:lnTo>
                <a:cubicBezTo>
                  <a:pt x="6321744" y="1725"/>
                  <a:pt x="6372000" y="51981"/>
                  <a:pt x="6372000" y="113976"/>
                </a:cubicBezTo>
                <a:lnTo>
                  <a:pt x="6372000" y="2913474"/>
                </a:lnTo>
                <a:cubicBezTo>
                  <a:pt x="6372000" y="2975469"/>
                  <a:pt x="6321744" y="3025725"/>
                  <a:pt x="6259749" y="3025725"/>
                </a:cubicBezTo>
                <a:lnTo>
                  <a:pt x="112251" y="3025725"/>
                </a:lnTo>
                <a:cubicBezTo>
                  <a:pt x="50256" y="3025725"/>
                  <a:pt x="0" y="2975469"/>
                  <a:pt x="0" y="2913474"/>
                </a:cubicBezTo>
                <a:lnTo>
                  <a:pt x="0" y="113976"/>
                </a:lnTo>
                <a:cubicBezTo>
                  <a:pt x="0" y="51981"/>
                  <a:pt x="50256" y="1725"/>
                  <a:pt x="112251" y="1725"/>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marL="234000" indent="-234000" algn="just">
              <a:lnSpc>
                <a:spcPct val="110000"/>
              </a:lnSpc>
              <a:spcBef>
                <a:spcPts val="1200"/>
              </a:spcBef>
              <a:buClr>
                <a:schemeClr val="accent6"/>
              </a:buClr>
              <a:buFont typeface="Wingdings" panose="05000000000000000000" pitchFamily="2" charset="2"/>
              <a:buChar char="u"/>
            </a:pPr>
            <a:r>
              <a:rPr lang="en-US" altLang="ja-JP" sz="1400" b="1" dirty="0">
                <a:solidFill>
                  <a:schemeClr val="tx1">
                    <a:lumMod val="75000"/>
                    <a:lumOff val="25000"/>
                  </a:schemeClr>
                </a:solidFill>
              </a:rPr>
              <a:t>“Co-!n”</a:t>
            </a:r>
          </a:p>
          <a:p>
            <a:pPr marL="234000" algn="just">
              <a:lnSpc>
                <a:spcPct val="110000"/>
              </a:lnSpc>
            </a:pP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システムは、部署横断活動を活発化させる評価制度についての議論をきっかけとして誕生しました。「職場を今まで以上に活性化させたい」という強い意志を持った有志による提案をもとに、ブロックチェーン技術を活用したシステムを構築しました。認知されにくい活動を可視化し認め合える環境のひとつになっています。“</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という名称には「、</a:t>
            </a:r>
            <a:r>
              <a:rPr lang="en-US" altLang="ja-JP" sz="1400" dirty="0">
                <a:solidFill>
                  <a:schemeClr val="tx1">
                    <a:lumMod val="75000"/>
                    <a:lumOff val="25000"/>
                  </a:schemeClr>
                </a:solidFill>
              </a:rPr>
              <a:t>Coin</a:t>
            </a:r>
            <a:r>
              <a:rPr lang="ja-JP" altLang="en-US" sz="1400" dirty="0">
                <a:solidFill>
                  <a:schemeClr val="tx1">
                    <a:lumMod val="75000"/>
                    <a:lumOff val="25000"/>
                  </a:schemeClr>
                </a:solidFill>
              </a:rPr>
              <a:t>（トークン）で “！（” 楽しさやワクワク感）を感じながら</a:t>
            </a:r>
            <a:r>
              <a:rPr lang="en-US" altLang="ja-JP" sz="1400" dirty="0">
                <a:solidFill>
                  <a:schemeClr val="tx1">
                    <a:lumMod val="75000"/>
                    <a:lumOff val="25000"/>
                  </a:schemeClr>
                </a:solidFill>
              </a:rPr>
              <a:t>Co-Innovation</a:t>
            </a:r>
            <a:r>
              <a:rPr lang="ja-JP" altLang="en-US" sz="1400" dirty="0">
                <a:solidFill>
                  <a:schemeClr val="tx1">
                    <a:lumMod val="75000"/>
                    <a:lumOff val="25000"/>
                  </a:schemeClr>
                </a:solidFill>
              </a:rPr>
              <a:t>しよう」という想いが込められています。</a:t>
            </a:r>
            <a:endParaRPr lang="en-US" altLang="ja-JP" sz="1400" u="sng" dirty="0">
              <a:solidFill>
                <a:schemeClr val="tx1">
                  <a:lumMod val="75000"/>
                  <a:lumOff val="25000"/>
                </a:schemeClr>
              </a:solidFill>
            </a:endParaRPr>
          </a:p>
          <a:p>
            <a:pPr marL="234000" indent="-234000" algn="just">
              <a:lnSpc>
                <a:spcPct val="110000"/>
              </a:lnSpc>
              <a:spcBef>
                <a:spcPts val="600"/>
              </a:spcBef>
              <a:buClr>
                <a:schemeClr val="accent6"/>
              </a:buClr>
              <a:buFont typeface="Wingdings" panose="05000000000000000000" pitchFamily="2" charset="2"/>
              <a:buChar char="u"/>
            </a:pPr>
            <a:r>
              <a:rPr lang="en-US" altLang="ja-JP" sz="1400" b="1" dirty="0">
                <a:solidFill>
                  <a:schemeClr val="tx1">
                    <a:lumMod val="75000"/>
                    <a:lumOff val="25000"/>
                  </a:schemeClr>
                </a:solidFill>
              </a:rPr>
              <a:t>SDGs</a:t>
            </a:r>
            <a:r>
              <a:rPr lang="ja-JP" altLang="en-US" sz="1400" b="1" dirty="0">
                <a:solidFill>
                  <a:schemeClr val="tx1">
                    <a:lumMod val="75000"/>
                    <a:lumOff val="25000"/>
                  </a:schemeClr>
                </a:solidFill>
              </a:rPr>
              <a:t>に貢献</a:t>
            </a:r>
            <a:endParaRPr lang="en-US" altLang="ja-JP" sz="1400" b="1" dirty="0">
              <a:solidFill>
                <a:schemeClr val="tx1">
                  <a:lumMod val="75000"/>
                  <a:lumOff val="25000"/>
                </a:schemeClr>
              </a:solidFill>
            </a:endParaRPr>
          </a:p>
          <a:p>
            <a:pPr marL="234000" algn="just">
              <a:lnSpc>
                <a:spcPct val="110000"/>
              </a:lnSpc>
            </a:pPr>
            <a:r>
              <a:rPr lang="ja-JP" altLang="en-US" sz="1400" dirty="0">
                <a:solidFill>
                  <a:schemeClr val="tx1">
                    <a:lumMod val="75000"/>
                    <a:lumOff val="25000"/>
                  </a:schemeClr>
                </a:solidFill>
              </a:rPr>
              <a:t>当社は</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の流通量に応じて、決められた金額を</a:t>
            </a:r>
            <a:r>
              <a:rPr lang="en-US" altLang="ja-JP" sz="1400" dirty="0">
                <a:solidFill>
                  <a:schemeClr val="tx1">
                    <a:lumMod val="75000"/>
                    <a:lumOff val="25000"/>
                  </a:schemeClr>
                </a:solidFill>
              </a:rPr>
              <a:t>SDGs</a:t>
            </a:r>
            <a:r>
              <a:rPr lang="ja-JP" altLang="en-US" sz="1400" dirty="0">
                <a:solidFill>
                  <a:schemeClr val="tx1">
                    <a:lumMod val="75000"/>
                    <a:lumOff val="25000"/>
                  </a:schemeClr>
                </a:solidFill>
              </a:rPr>
              <a:t>に向けて活動している団体へ寄付しています。これによって、社員一人ひとりが</a:t>
            </a:r>
            <a:r>
              <a:rPr lang="en-US" altLang="ja-JP" sz="1400" dirty="0">
                <a:solidFill>
                  <a:schemeClr val="tx1">
                    <a:lumMod val="75000"/>
                    <a:lumOff val="25000"/>
                  </a:schemeClr>
                </a:solidFill>
              </a:rPr>
              <a:t>SDGs</a:t>
            </a:r>
            <a:r>
              <a:rPr lang="ja-JP" altLang="en-US" sz="1400" dirty="0">
                <a:solidFill>
                  <a:schemeClr val="tx1">
                    <a:lumMod val="75000"/>
                    <a:lumOff val="25000"/>
                  </a:schemeClr>
                </a:solidFill>
              </a:rPr>
              <a:t>に貢献できる仕組みとなっています。</a:t>
            </a:r>
            <a:endParaRPr kumimoji="0" lang="ja-JP" altLang="en-US" sz="1400" b="0" i="0" u="sng" strike="noStrike" kern="1200" cap="none" spc="0" normalizeH="0" baseline="0" noProof="0" dirty="0">
              <a:ln>
                <a:noFill/>
              </a:ln>
              <a:solidFill>
                <a:schemeClr val="tx1">
                  <a:lumMod val="75000"/>
                  <a:lumOff val="25000"/>
                </a:schemeClr>
              </a:solidFill>
              <a:effectLst/>
              <a:uLnTx/>
              <a:uFillTx/>
              <a:latin typeface="Arial"/>
              <a:ea typeface="Meiryo UI"/>
              <a:cs typeface="+mn-cs"/>
            </a:endParaRPr>
          </a:p>
        </p:txBody>
      </p:sp>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#22 Co-!n</a:t>
            </a:r>
            <a:r>
              <a:rPr kumimoji="1" lang="ja-JP" altLang="en-US" dirty="0"/>
              <a:t>による社員エンゲージメント向上の取り組み</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11" name="楕円 55">
            <a:extLst>
              <a:ext uri="{FF2B5EF4-FFF2-40B4-BE49-F238E27FC236}">
                <a16:creationId xmlns:a16="http://schemas.microsoft.com/office/drawing/2014/main" id="{DBC5F3EA-3D43-4C5C-A7A1-B63FD0099418}"/>
              </a:ext>
            </a:extLst>
          </p:cNvPr>
          <p:cNvSpPr/>
          <p:nvPr/>
        </p:nvSpPr>
        <p:spPr>
          <a:xfrm>
            <a:off x="5915244" y="2895229"/>
            <a:ext cx="5735392" cy="3191399"/>
          </a:xfrm>
          <a:custGeom>
            <a:avLst/>
            <a:gdLst>
              <a:gd name="connsiteX0" fmla="*/ 0 w 4644000"/>
              <a:gd name="connsiteY0" fmla="*/ 105900 h 3024000"/>
              <a:gd name="connsiteX1" fmla="*/ 105900 w 4644000"/>
              <a:gd name="connsiteY1" fmla="*/ 0 h 3024000"/>
              <a:gd name="connsiteX2" fmla="*/ 4538100 w 4644000"/>
              <a:gd name="connsiteY2" fmla="*/ 0 h 3024000"/>
              <a:gd name="connsiteX3" fmla="*/ 4644000 w 4644000"/>
              <a:gd name="connsiteY3" fmla="*/ 105900 h 3024000"/>
              <a:gd name="connsiteX4" fmla="*/ 4644000 w 4644000"/>
              <a:gd name="connsiteY4" fmla="*/ 2918100 h 3024000"/>
              <a:gd name="connsiteX5" fmla="*/ 4538100 w 4644000"/>
              <a:gd name="connsiteY5" fmla="*/ 3024000 h 3024000"/>
              <a:gd name="connsiteX6" fmla="*/ 105900 w 4644000"/>
              <a:gd name="connsiteY6" fmla="*/ 3024000 h 3024000"/>
              <a:gd name="connsiteX7" fmla="*/ 0 w 4644000"/>
              <a:gd name="connsiteY7" fmla="*/ 2918100 h 3024000"/>
              <a:gd name="connsiteX8" fmla="*/ 0 w 4644000"/>
              <a:gd name="connsiteY8" fmla="*/ 105900 h 3024000"/>
              <a:gd name="connsiteX0" fmla="*/ 0 w 4644000"/>
              <a:gd name="connsiteY0" fmla="*/ 107986 h 3026086"/>
              <a:gd name="connsiteX1" fmla="*/ 105900 w 4644000"/>
              <a:gd name="connsiteY1" fmla="*/ 2086 h 3026086"/>
              <a:gd name="connsiteX2" fmla="*/ 1330326 w 4644000"/>
              <a:gd name="connsiteY2" fmla="*/ 0 h 3026086"/>
              <a:gd name="connsiteX3" fmla="*/ 4538100 w 4644000"/>
              <a:gd name="connsiteY3" fmla="*/ 2086 h 3026086"/>
              <a:gd name="connsiteX4" fmla="*/ 4644000 w 4644000"/>
              <a:gd name="connsiteY4" fmla="*/ 107986 h 3026086"/>
              <a:gd name="connsiteX5" fmla="*/ 4644000 w 4644000"/>
              <a:gd name="connsiteY5" fmla="*/ 2920186 h 3026086"/>
              <a:gd name="connsiteX6" fmla="*/ 4538100 w 4644000"/>
              <a:gd name="connsiteY6" fmla="*/ 3026086 h 3026086"/>
              <a:gd name="connsiteX7" fmla="*/ 105900 w 4644000"/>
              <a:gd name="connsiteY7" fmla="*/ 3026086 h 3026086"/>
              <a:gd name="connsiteX8" fmla="*/ 0 w 4644000"/>
              <a:gd name="connsiteY8" fmla="*/ 2920186 h 3026086"/>
              <a:gd name="connsiteX9" fmla="*/ 0 w 4644000"/>
              <a:gd name="connsiteY9" fmla="*/ 107986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 name="connsiteX9" fmla="*/ 1421766 w 4644000"/>
              <a:gd name="connsiteY9" fmla="*/ 91440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4000" h="3026086">
                <a:moveTo>
                  <a:pt x="1330326" y="0"/>
                </a:moveTo>
                <a:lnTo>
                  <a:pt x="4538100" y="2086"/>
                </a:lnTo>
                <a:cubicBezTo>
                  <a:pt x="4596587" y="2086"/>
                  <a:pt x="4644000" y="49499"/>
                  <a:pt x="4644000" y="107986"/>
                </a:cubicBezTo>
                <a:lnTo>
                  <a:pt x="4644000" y="2920186"/>
                </a:lnTo>
                <a:cubicBezTo>
                  <a:pt x="4644000" y="2978673"/>
                  <a:pt x="4596587" y="3026086"/>
                  <a:pt x="4538100" y="3026086"/>
                </a:cubicBezTo>
                <a:lnTo>
                  <a:pt x="105900" y="3026086"/>
                </a:lnTo>
                <a:cubicBezTo>
                  <a:pt x="47413" y="3026086"/>
                  <a:pt x="0" y="2978673"/>
                  <a:pt x="0" y="2920186"/>
                </a:cubicBezTo>
                <a:lnTo>
                  <a:pt x="0" y="107986"/>
                </a:lnTo>
                <a:cubicBezTo>
                  <a:pt x="0" y="49499"/>
                  <a:pt x="47413" y="2086"/>
                  <a:pt x="105900" y="2086"/>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社員の</a:t>
            </a:r>
            <a:r>
              <a:rPr kumimoji="1" lang="en-US" altLang="ja-JP"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Well-being</a:t>
            </a:r>
            <a:r>
              <a:rPr kumimoji="1" lang="ja-JP" altLang="en-US" sz="1400"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とエンゲージメント</a:t>
            </a:r>
            <a:endParaRPr kumimoji="1" lang="en-US" altLang="ja-JP" sz="1400" b="0" i="0" u="none" strike="noStrike" kern="1200" cap="none" spc="0" normalizeH="0" baseline="30000" noProof="0" dirty="0">
              <a:ln>
                <a:noFill/>
              </a:ln>
              <a:solidFill>
                <a:prstClr val="black">
                  <a:lumMod val="75000"/>
                  <a:lumOff val="25000"/>
                </a:prstClr>
              </a:solidFill>
              <a:effectLst/>
              <a:uLnTx/>
              <a:uFillTx/>
              <a:latin typeface="Arial"/>
              <a:ea typeface="Meiryo UI"/>
              <a:cs typeface="+mn-cs"/>
            </a:endParaRPr>
          </a:p>
          <a:p>
            <a:pPr algn="just">
              <a:lnSpc>
                <a:spcPct val="110000"/>
              </a:lnSpc>
            </a:pP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システムは、トークン（社内通貨）を添えて「感謝・称賛」を贈り合える機能を持った</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独自のシステムです。雇用形態に関わらず、</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で働くすべての人を対象として運用しています。</a:t>
            </a:r>
          </a:p>
          <a:p>
            <a:pPr algn="just">
              <a:lnSpc>
                <a:spcPct val="110000"/>
              </a:lnSpc>
            </a:pPr>
            <a:r>
              <a:rPr lang="ja-JP" altLang="en-US" sz="1400" dirty="0">
                <a:solidFill>
                  <a:schemeClr val="tx1">
                    <a:lumMod val="75000"/>
                    <a:lumOff val="25000"/>
                  </a:schemeClr>
                </a:solidFill>
              </a:rPr>
              <a:t>システムを利用している社員からは、「自己肯定感が高まった」「週の始まりにもらったので明るいスタートがきれた」「貢献やアウトプットが明確化され、励みになった」といった声が届いています。また、受け取った人の</a:t>
            </a:r>
            <a:r>
              <a:rPr lang="en-US" altLang="ja-JP" sz="1400" dirty="0">
                <a:solidFill>
                  <a:schemeClr val="tx1">
                    <a:lumMod val="75000"/>
                    <a:lumOff val="25000"/>
                  </a:schemeClr>
                </a:solidFill>
              </a:rPr>
              <a:t>92%</a:t>
            </a:r>
            <a:r>
              <a:rPr lang="ja-JP" altLang="en-US" sz="1400" dirty="0">
                <a:solidFill>
                  <a:schemeClr val="tx1">
                    <a:lumMod val="75000"/>
                    <a:lumOff val="25000"/>
                  </a:schemeClr>
                </a:solidFill>
              </a:rPr>
              <a:t>が「</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を受け取って嬉しかった」と感じています。これらの声は、“</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システムによるエンゲージメント向上”の第一歩を踏み出したことを示しています。</a:t>
            </a:r>
            <a:endParaRPr lang="en-US" altLang="ja-JP" sz="14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今後は、グローバル展開を進めるとともに、社員のさまざまな体験を“</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によって可視化し、さらなる行動の動機付けとしていきます。そして、</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のエンゲージメント向上、さらに持続的成長につなげていきます。</a:t>
            </a:r>
            <a:endParaRPr lang="en-US" altLang="ja-JP" sz="1400" dirty="0">
              <a:solidFill>
                <a:schemeClr val="tx1">
                  <a:lumMod val="75000"/>
                  <a:lumOff val="25000"/>
                </a:schemeClr>
              </a:solidFill>
            </a:endParaRPr>
          </a:p>
          <a:p>
            <a:pPr algn="just">
              <a:lnSpc>
                <a:spcPct val="110000"/>
              </a:lnSpc>
            </a:pPr>
            <a:endParaRPr lang="ja-JP" altLang="en-US" sz="1400" u="sng" dirty="0">
              <a:solidFill>
                <a:schemeClr val="tx1">
                  <a:lumMod val="75000"/>
                  <a:lumOff val="25000"/>
                </a:schemeClr>
              </a:solidFill>
            </a:endParaRPr>
          </a:p>
        </p:txBody>
      </p:sp>
      <p:sp>
        <p:nvSpPr>
          <p:cNvPr id="12" name="フリーフォーム: 図形 11">
            <a:extLst>
              <a:ext uri="{FF2B5EF4-FFF2-40B4-BE49-F238E27FC236}">
                <a16:creationId xmlns:a16="http://schemas.microsoft.com/office/drawing/2014/main" id="{D9EABB9F-76E0-4058-B653-38DFD4CB8D09}"/>
              </a:ext>
            </a:extLst>
          </p:cNvPr>
          <p:cNvSpPr>
            <a:spLocks/>
          </p:cNvSpPr>
          <p:nvPr/>
        </p:nvSpPr>
        <p:spPr>
          <a:xfrm>
            <a:off x="679036" y="2788444"/>
            <a:ext cx="303458" cy="236377"/>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sp>
        <p:nvSpPr>
          <p:cNvPr id="6" name="フリーフォーム: 図形 5">
            <a:extLst>
              <a:ext uri="{FF2B5EF4-FFF2-40B4-BE49-F238E27FC236}">
                <a16:creationId xmlns:a16="http://schemas.microsoft.com/office/drawing/2014/main" id="{C003674C-4714-4C7B-B508-FEF3B03D387F}"/>
              </a:ext>
            </a:extLst>
          </p:cNvPr>
          <p:cNvSpPr>
            <a:spLocks/>
          </p:cNvSpPr>
          <p:nvPr/>
        </p:nvSpPr>
        <p:spPr>
          <a:xfrm>
            <a:off x="6199904" y="2756302"/>
            <a:ext cx="303459" cy="236376"/>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nvGrpSpPr>
          <p:cNvPr id="51" name="グループ化 50">
            <a:extLst>
              <a:ext uri="{FF2B5EF4-FFF2-40B4-BE49-F238E27FC236}">
                <a16:creationId xmlns:a16="http://schemas.microsoft.com/office/drawing/2014/main" id="{7269C1B8-8D0F-436B-89E6-F3227746129D}"/>
              </a:ext>
            </a:extLst>
          </p:cNvPr>
          <p:cNvGrpSpPr/>
          <p:nvPr/>
        </p:nvGrpSpPr>
        <p:grpSpPr>
          <a:xfrm>
            <a:off x="9824016" y="1024769"/>
            <a:ext cx="1464678" cy="1668900"/>
            <a:chOff x="9994101" y="1024769"/>
            <a:chExt cx="1464678" cy="1668900"/>
          </a:xfrm>
        </p:grpSpPr>
        <p:sp>
          <p:nvSpPr>
            <p:cNvPr id="38" name="正方形/長方形 37">
              <a:extLst>
                <a:ext uri="{FF2B5EF4-FFF2-40B4-BE49-F238E27FC236}">
                  <a16:creationId xmlns:a16="http://schemas.microsoft.com/office/drawing/2014/main" id="{5E8CCB98-AF61-4815-82C8-B66C1234911E}"/>
                </a:ext>
              </a:extLst>
            </p:cNvPr>
            <p:cNvSpPr/>
            <p:nvPr/>
          </p:nvSpPr>
          <p:spPr>
            <a:xfrm>
              <a:off x="9994101" y="1024769"/>
              <a:ext cx="1464678"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能力を発揮できる</a:t>
              </a:r>
            </a:p>
            <a:p>
              <a:pPr algn="ctr"/>
              <a:r>
                <a:rPr kumimoji="1" lang="ja-JP" altLang="en-US" sz="1400" b="1" dirty="0">
                  <a:solidFill>
                    <a:schemeClr val="tx1">
                      <a:lumMod val="75000"/>
                      <a:lumOff val="25000"/>
                    </a:schemeClr>
                  </a:solidFill>
                </a:rPr>
                <a:t>環境の実現</a:t>
              </a:r>
            </a:p>
            <a:p>
              <a:pPr algn="ctr">
                <a:spcBef>
                  <a:spcPts val="4200"/>
                </a:spcBef>
              </a:pPr>
              <a:r>
                <a:rPr kumimoji="1" lang="ja-JP" altLang="en-US" sz="1200" dirty="0">
                  <a:solidFill>
                    <a:schemeClr val="tx1">
                      <a:lumMod val="75000"/>
                      <a:lumOff val="25000"/>
                    </a:schemeClr>
                  </a:solidFill>
                </a:rPr>
                <a:t>一人ひとりが尊重され</a:t>
              </a:r>
            </a:p>
            <a:p>
              <a:pPr algn="ctr"/>
              <a:r>
                <a:rPr kumimoji="1" lang="ja-JP" altLang="en-US" sz="1200" dirty="0">
                  <a:solidFill>
                    <a:schemeClr val="tx1">
                      <a:lumMod val="75000"/>
                      <a:lumOff val="25000"/>
                    </a:schemeClr>
                  </a:solidFill>
                </a:rPr>
                <a:t>平等であり活躍できる</a:t>
              </a:r>
            </a:p>
            <a:p>
              <a:pPr algn="ctr"/>
              <a:r>
                <a:rPr kumimoji="1" lang="ja-JP" altLang="en-US" sz="1200" dirty="0">
                  <a:solidFill>
                    <a:schemeClr val="tx1">
                      <a:lumMod val="75000"/>
                      <a:lumOff val="25000"/>
                    </a:schemeClr>
                  </a:solidFill>
                </a:rPr>
                <a:t>環境の整備</a:t>
              </a:r>
            </a:p>
          </p:txBody>
        </p:sp>
        <p:grpSp>
          <p:nvGrpSpPr>
            <p:cNvPr id="47" name="グループ化 46">
              <a:extLst>
                <a:ext uri="{FF2B5EF4-FFF2-40B4-BE49-F238E27FC236}">
                  <a16:creationId xmlns:a16="http://schemas.microsoft.com/office/drawing/2014/main" id="{6A659C7A-0F0F-4F7E-B42B-01BE3AA0B7E4}"/>
                </a:ext>
              </a:extLst>
            </p:cNvPr>
            <p:cNvGrpSpPr/>
            <p:nvPr/>
          </p:nvGrpSpPr>
          <p:grpSpPr>
            <a:xfrm>
              <a:off x="10351686" y="1601342"/>
              <a:ext cx="749508" cy="360000"/>
              <a:chOff x="8284299" y="3968244"/>
              <a:chExt cx="749508" cy="360000"/>
            </a:xfrm>
          </p:grpSpPr>
          <p:pic>
            <p:nvPicPr>
              <p:cNvPr id="49" name="図 48" descr="アイコン&#10;&#10;自動的に生成された説明">
                <a:extLst>
                  <a:ext uri="{FF2B5EF4-FFF2-40B4-BE49-F238E27FC236}">
                    <a16:creationId xmlns:a16="http://schemas.microsoft.com/office/drawing/2014/main" id="{86E2350F-3C1F-4D23-A2D6-CE2122A21A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50" name="図 49" descr="アイコン が含まれている画像&#10;&#10;自動的に生成された説明">
                <a:extLst>
                  <a:ext uri="{FF2B5EF4-FFF2-40B4-BE49-F238E27FC236}">
                    <a16:creationId xmlns:a16="http://schemas.microsoft.com/office/drawing/2014/main" id="{F773C79F-5221-45E8-99CF-A74CA395C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grpSp>
      <p:sp>
        <p:nvSpPr>
          <p:cNvPr id="8" name="楕円 55">
            <a:extLst>
              <a:ext uri="{FF2B5EF4-FFF2-40B4-BE49-F238E27FC236}">
                <a16:creationId xmlns:a16="http://schemas.microsoft.com/office/drawing/2014/main" id="{04704BD8-876A-44EB-B779-95EA81CF3C53}"/>
              </a:ext>
            </a:extLst>
          </p:cNvPr>
          <p:cNvSpPr/>
          <p:nvPr/>
        </p:nvSpPr>
        <p:spPr>
          <a:xfrm>
            <a:off x="515937" y="1031097"/>
            <a:ext cx="8928000" cy="1586164"/>
          </a:xfrm>
          <a:custGeom>
            <a:avLst/>
            <a:gdLst>
              <a:gd name="connsiteX0" fmla="*/ 0 w 9288000"/>
              <a:gd name="connsiteY0" fmla="*/ 90444 h 1728000"/>
              <a:gd name="connsiteX1" fmla="*/ 90444 w 9288000"/>
              <a:gd name="connsiteY1" fmla="*/ 0 h 1728000"/>
              <a:gd name="connsiteX2" fmla="*/ 9197556 w 9288000"/>
              <a:gd name="connsiteY2" fmla="*/ 0 h 1728000"/>
              <a:gd name="connsiteX3" fmla="*/ 9288000 w 9288000"/>
              <a:gd name="connsiteY3" fmla="*/ 90444 h 1728000"/>
              <a:gd name="connsiteX4" fmla="*/ 9288000 w 9288000"/>
              <a:gd name="connsiteY4" fmla="*/ 1637556 h 1728000"/>
              <a:gd name="connsiteX5" fmla="*/ 9197556 w 9288000"/>
              <a:gd name="connsiteY5" fmla="*/ 1728000 h 1728000"/>
              <a:gd name="connsiteX6" fmla="*/ 90444 w 9288000"/>
              <a:gd name="connsiteY6" fmla="*/ 1728000 h 1728000"/>
              <a:gd name="connsiteX7" fmla="*/ 0 w 9288000"/>
              <a:gd name="connsiteY7" fmla="*/ 1637556 h 1728000"/>
              <a:gd name="connsiteX8" fmla="*/ 0 w 9288000"/>
              <a:gd name="connsiteY8" fmla="*/ 90444 h 1728000"/>
              <a:gd name="connsiteX0" fmla="*/ 0 w 9288000"/>
              <a:gd name="connsiteY0" fmla="*/ 91275 h 1728831"/>
              <a:gd name="connsiteX1" fmla="*/ 90444 w 9288000"/>
              <a:gd name="connsiteY1" fmla="*/ 831 h 1728831"/>
              <a:gd name="connsiteX2" fmla="*/ 1181101 w 9288000"/>
              <a:gd name="connsiteY2" fmla="*/ 0 h 1728831"/>
              <a:gd name="connsiteX3" fmla="*/ 9197556 w 9288000"/>
              <a:gd name="connsiteY3" fmla="*/ 831 h 1728831"/>
              <a:gd name="connsiteX4" fmla="*/ 9288000 w 9288000"/>
              <a:gd name="connsiteY4" fmla="*/ 91275 h 1728831"/>
              <a:gd name="connsiteX5" fmla="*/ 9288000 w 9288000"/>
              <a:gd name="connsiteY5" fmla="*/ 1638387 h 1728831"/>
              <a:gd name="connsiteX6" fmla="*/ 9197556 w 9288000"/>
              <a:gd name="connsiteY6" fmla="*/ 1728831 h 1728831"/>
              <a:gd name="connsiteX7" fmla="*/ 90444 w 9288000"/>
              <a:gd name="connsiteY7" fmla="*/ 1728831 h 1728831"/>
              <a:gd name="connsiteX8" fmla="*/ 0 w 9288000"/>
              <a:gd name="connsiteY8" fmla="*/ 1638387 h 1728831"/>
              <a:gd name="connsiteX9" fmla="*/ 0 w 9288000"/>
              <a:gd name="connsiteY9" fmla="*/ 91275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9" fmla="*/ 1272541 w 9288000"/>
              <a:gd name="connsiteY9" fmla="*/ 91440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203850 w 9288000"/>
              <a:gd name="connsiteY0" fmla="*/ 0 h 1730667"/>
              <a:gd name="connsiteX1" fmla="*/ 9197556 w 9288000"/>
              <a:gd name="connsiteY1" fmla="*/ 2667 h 1730667"/>
              <a:gd name="connsiteX2" fmla="*/ 9288000 w 9288000"/>
              <a:gd name="connsiteY2" fmla="*/ 93111 h 1730667"/>
              <a:gd name="connsiteX3" fmla="*/ 9288000 w 9288000"/>
              <a:gd name="connsiteY3" fmla="*/ 1640223 h 1730667"/>
              <a:gd name="connsiteX4" fmla="*/ 9197556 w 9288000"/>
              <a:gd name="connsiteY4" fmla="*/ 1730667 h 1730667"/>
              <a:gd name="connsiteX5" fmla="*/ 90444 w 9288000"/>
              <a:gd name="connsiteY5" fmla="*/ 1730667 h 1730667"/>
              <a:gd name="connsiteX6" fmla="*/ 0 w 9288000"/>
              <a:gd name="connsiteY6" fmla="*/ 1640223 h 1730667"/>
              <a:gd name="connsiteX7" fmla="*/ 0 w 9288000"/>
              <a:gd name="connsiteY7" fmla="*/ 93111 h 1730667"/>
              <a:gd name="connsiteX8" fmla="*/ 111082 w 9288000"/>
              <a:gd name="connsiteY8" fmla="*/ 4133 h 173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8000" h="1730667">
                <a:moveTo>
                  <a:pt x="1203850" y="0"/>
                </a:moveTo>
                <a:lnTo>
                  <a:pt x="9197556" y="2667"/>
                </a:lnTo>
                <a:cubicBezTo>
                  <a:pt x="9247507" y="2667"/>
                  <a:pt x="9288000" y="43160"/>
                  <a:pt x="9288000" y="93111"/>
                </a:cubicBezTo>
                <a:lnTo>
                  <a:pt x="9288000" y="1640223"/>
                </a:lnTo>
                <a:cubicBezTo>
                  <a:pt x="9288000" y="1690174"/>
                  <a:pt x="9247507" y="1730667"/>
                  <a:pt x="9197556" y="1730667"/>
                </a:cubicBezTo>
                <a:lnTo>
                  <a:pt x="90444" y="1730667"/>
                </a:lnTo>
                <a:cubicBezTo>
                  <a:pt x="40493" y="1730667"/>
                  <a:pt x="0" y="1690174"/>
                  <a:pt x="0" y="1640223"/>
                </a:cubicBezTo>
                <a:lnTo>
                  <a:pt x="0" y="93111"/>
                </a:lnTo>
                <a:cubicBezTo>
                  <a:pt x="0" y="43160"/>
                  <a:pt x="26206" y="4133"/>
                  <a:pt x="111082" y="4133"/>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324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グループ全社員を対象としたグローバルエンゲージメントサーベイの結果からも、“褒める”文化が十分でないこと、また、社員のつながりが希薄になっていることが見えていたこともあり、約</a:t>
            </a:r>
            <a:r>
              <a:rPr lang="en-US" altLang="ja-JP" sz="1400" dirty="0">
                <a:solidFill>
                  <a:schemeClr val="tx1">
                    <a:lumMod val="75000"/>
                    <a:lumOff val="25000"/>
                  </a:schemeClr>
                </a:solidFill>
              </a:rPr>
              <a:t>1</a:t>
            </a:r>
            <a:r>
              <a:rPr lang="ja-JP" altLang="en-US" sz="1400" dirty="0">
                <a:solidFill>
                  <a:schemeClr val="tx1">
                    <a:lumMod val="75000"/>
                    <a:lumOff val="25000"/>
                  </a:schemeClr>
                </a:solidFill>
              </a:rPr>
              <a:t>年間の実証実験を経て、</a:t>
            </a: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では、“</a:t>
            </a:r>
            <a:r>
              <a:rPr lang="en-US" altLang="ja-JP" sz="1400" dirty="0">
                <a:solidFill>
                  <a:schemeClr val="tx1">
                    <a:lumMod val="75000"/>
                    <a:lumOff val="25000"/>
                  </a:schemeClr>
                </a:solidFill>
              </a:rPr>
              <a:t>Co-!n</a:t>
            </a:r>
            <a:r>
              <a:rPr lang="ja-JP" altLang="en-US" sz="1400" dirty="0">
                <a:solidFill>
                  <a:schemeClr val="tx1">
                    <a:lumMod val="75000"/>
                    <a:lumOff val="25000"/>
                  </a:schemeClr>
                </a:solidFill>
              </a:rPr>
              <a:t>システム” の利用を日本国内全社に</a:t>
            </a:r>
            <a:r>
              <a:rPr lang="en-US" altLang="ja-JP" sz="1400" dirty="0">
                <a:solidFill>
                  <a:schemeClr val="tx1">
                    <a:lumMod val="75000"/>
                    <a:lumOff val="25000"/>
                  </a:schemeClr>
                </a:solidFill>
              </a:rPr>
              <a:t>2021</a:t>
            </a:r>
            <a:r>
              <a:rPr lang="ja-JP" altLang="en-US" sz="1400" dirty="0">
                <a:solidFill>
                  <a:schemeClr val="tx1">
                    <a:lumMod val="75000"/>
                    <a:lumOff val="25000"/>
                  </a:schemeClr>
                </a:solidFill>
              </a:rPr>
              <a:t>年</a:t>
            </a:r>
            <a:r>
              <a:rPr lang="en-US" altLang="ja-JP" sz="1400" dirty="0">
                <a:solidFill>
                  <a:schemeClr val="tx1">
                    <a:lumMod val="75000"/>
                    <a:lumOff val="25000"/>
                  </a:schemeClr>
                </a:solidFill>
              </a:rPr>
              <a:t>10</a:t>
            </a:r>
            <a:r>
              <a:rPr lang="ja-JP" altLang="en-US" sz="1400" dirty="0">
                <a:solidFill>
                  <a:schemeClr val="tx1">
                    <a:lumMod val="75000"/>
                    <a:lumOff val="25000"/>
                  </a:schemeClr>
                </a:solidFill>
              </a:rPr>
              <a:t>月に導入しました。運用開始後</a:t>
            </a:r>
            <a:r>
              <a:rPr lang="en-US" altLang="ja-JP" sz="1400" dirty="0">
                <a:solidFill>
                  <a:schemeClr val="tx1">
                    <a:lumMod val="75000"/>
                    <a:lumOff val="25000"/>
                  </a:schemeClr>
                </a:solidFill>
              </a:rPr>
              <a:t>8</a:t>
            </a:r>
            <a:r>
              <a:rPr lang="ja-JP" altLang="en-US" sz="1400" dirty="0">
                <a:solidFill>
                  <a:schemeClr val="tx1">
                    <a:lumMod val="75000"/>
                    <a:lumOff val="25000"/>
                  </a:schemeClr>
                </a:solidFill>
              </a:rPr>
              <a:t>か月で</a:t>
            </a:r>
            <a:r>
              <a:rPr lang="en-US" altLang="ja-JP" sz="1400" dirty="0">
                <a:solidFill>
                  <a:schemeClr val="tx1">
                    <a:lumMod val="75000"/>
                    <a:lumOff val="25000"/>
                  </a:schemeClr>
                </a:solidFill>
              </a:rPr>
              <a:t>4</a:t>
            </a:r>
            <a:r>
              <a:rPr lang="ja-JP" altLang="en-US" sz="1400" dirty="0">
                <a:solidFill>
                  <a:schemeClr val="tx1">
                    <a:lumMod val="75000"/>
                    <a:lumOff val="25000"/>
                  </a:schemeClr>
                </a:solidFill>
              </a:rPr>
              <a:t>万件の感謝と称賛が贈られました。</a:t>
            </a:r>
            <a:endParaRPr lang="ja-JP" altLang="en-US" sz="1400" strike="sngStrike" dirty="0">
              <a:solidFill>
                <a:schemeClr val="tx1">
                  <a:lumMod val="75000"/>
                  <a:lumOff val="25000"/>
                </a:schemeClr>
              </a:solidFill>
            </a:endParaRPr>
          </a:p>
        </p:txBody>
      </p:sp>
      <p:sp>
        <p:nvSpPr>
          <p:cNvPr id="32" name="フリーフォーム: 図形 31">
            <a:extLst>
              <a:ext uri="{FF2B5EF4-FFF2-40B4-BE49-F238E27FC236}">
                <a16:creationId xmlns:a16="http://schemas.microsoft.com/office/drawing/2014/main" id="{18634201-A097-4D87-BEFA-825E883963F0}"/>
              </a:ext>
            </a:extLst>
          </p:cNvPr>
          <p:cNvSpPr>
            <a:spLocks/>
          </p:cNvSpPr>
          <p:nvPr/>
        </p:nvSpPr>
        <p:spPr>
          <a:xfrm>
            <a:off x="647999" y="905158"/>
            <a:ext cx="334495" cy="26498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pic>
        <p:nvPicPr>
          <p:cNvPr id="15" name="図 14">
            <a:extLst>
              <a:ext uri="{FF2B5EF4-FFF2-40B4-BE49-F238E27FC236}">
                <a16:creationId xmlns:a16="http://schemas.microsoft.com/office/drawing/2014/main" id="{89A53FA0-9FBC-0109-21B0-8A879B769056}"/>
              </a:ext>
            </a:extLst>
          </p:cNvPr>
          <p:cNvPicPr>
            <a:picLocks noChangeAspect="1"/>
          </p:cNvPicPr>
          <p:nvPr/>
        </p:nvPicPr>
        <p:blipFill>
          <a:blip r:embed="rId4"/>
          <a:stretch>
            <a:fillRect/>
          </a:stretch>
        </p:blipFill>
        <p:spPr>
          <a:xfrm>
            <a:off x="6298787" y="1170138"/>
            <a:ext cx="3057227" cy="1342895"/>
          </a:xfrm>
          <a:prstGeom prst="rect">
            <a:avLst/>
          </a:prstGeom>
        </p:spPr>
      </p:pic>
    </p:spTree>
    <p:extLst>
      <p:ext uri="{BB962C8B-B14F-4D97-AF65-F5344CB8AC3E}">
        <p14:creationId xmlns:p14="http://schemas.microsoft.com/office/powerpoint/2010/main" val="1040471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FF0D4-D9C1-4817-904A-0792A981EE17}"/>
              </a:ext>
            </a:extLst>
          </p:cNvPr>
          <p:cNvSpPr>
            <a:spLocks noGrp="1"/>
          </p:cNvSpPr>
          <p:nvPr>
            <p:ph type="title"/>
          </p:nvPr>
        </p:nvSpPr>
        <p:spPr>
          <a:xfrm>
            <a:off x="517056" y="150627"/>
            <a:ext cx="11159008" cy="482569"/>
          </a:xfrm>
        </p:spPr>
        <p:txBody>
          <a:bodyPr/>
          <a:lstStyle/>
          <a:p>
            <a:r>
              <a:rPr kumimoji="1" lang="en-US" altLang="ja-JP" dirty="0"/>
              <a:t>#23 </a:t>
            </a:r>
            <a:r>
              <a:rPr kumimoji="1" lang="ja-JP" altLang="en-US" dirty="0"/>
              <a:t>ボトムアップネットワークによる</a:t>
            </a:r>
            <a:r>
              <a:rPr kumimoji="1" lang="en-US" altLang="ja-JP" dirty="0"/>
              <a:t>SDGs</a:t>
            </a:r>
            <a:r>
              <a:rPr kumimoji="1" lang="ja-JP" altLang="en-US" dirty="0"/>
              <a:t>推進活動</a:t>
            </a:r>
          </a:p>
        </p:txBody>
      </p:sp>
      <p:sp>
        <p:nvSpPr>
          <p:cNvPr id="3" name="スライド番号プレースホルダー 2">
            <a:extLst>
              <a:ext uri="{FF2B5EF4-FFF2-40B4-BE49-F238E27FC236}">
                <a16:creationId xmlns:a16="http://schemas.microsoft.com/office/drawing/2014/main" id="{FD3C1DE0-6329-4AEC-8650-B133E9B53ED9}"/>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11" name="楕円 55">
            <a:extLst>
              <a:ext uri="{FF2B5EF4-FFF2-40B4-BE49-F238E27FC236}">
                <a16:creationId xmlns:a16="http://schemas.microsoft.com/office/drawing/2014/main" id="{DBC5F3EA-3D43-4C5C-A7A1-B63FD0099418}"/>
              </a:ext>
            </a:extLst>
          </p:cNvPr>
          <p:cNvSpPr/>
          <p:nvPr/>
        </p:nvSpPr>
        <p:spPr>
          <a:xfrm>
            <a:off x="515937" y="2786067"/>
            <a:ext cx="3661304" cy="3268484"/>
          </a:xfrm>
          <a:custGeom>
            <a:avLst/>
            <a:gdLst>
              <a:gd name="connsiteX0" fmla="*/ 0 w 4644000"/>
              <a:gd name="connsiteY0" fmla="*/ 105900 h 3024000"/>
              <a:gd name="connsiteX1" fmla="*/ 105900 w 4644000"/>
              <a:gd name="connsiteY1" fmla="*/ 0 h 3024000"/>
              <a:gd name="connsiteX2" fmla="*/ 4538100 w 4644000"/>
              <a:gd name="connsiteY2" fmla="*/ 0 h 3024000"/>
              <a:gd name="connsiteX3" fmla="*/ 4644000 w 4644000"/>
              <a:gd name="connsiteY3" fmla="*/ 105900 h 3024000"/>
              <a:gd name="connsiteX4" fmla="*/ 4644000 w 4644000"/>
              <a:gd name="connsiteY4" fmla="*/ 2918100 h 3024000"/>
              <a:gd name="connsiteX5" fmla="*/ 4538100 w 4644000"/>
              <a:gd name="connsiteY5" fmla="*/ 3024000 h 3024000"/>
              <a:gd name="connsiteX6" fmla="*/ 105900 w 4644000"/>
              <a:gd name="connsiteY6" fmla="*/ 3024000 h 3024000"/>
              <a:gd name="connsiteX7" fmla="*/ 0 w 4644000"/>
              <a:gd name="connsiteY7" fmla="*/ 2918100 h 3024000"/>
              <a:gd name="connsiteX8" fmla="*/ 0 w 4644000"/>
              <a:gd name="connsiteY8" fmla="*/ 105900 h 3024000"/>
              <a:gd name="connsiteX0" fmla="*/ 0 w 4644000"/>
              <a:gd name="connsiteY0" fmla="*/ 107986 h 3026086"/>
              <a:gd name="connsiteX1" fmla="*/ 105900 w 4644000"/>
              <a:gd name="connsiteY1" fmla="*/ 2086 h 3026086"/>
              <a:gd name="connsiteX2" fmla="*/ 1330326 w 4644000"/>
              <a:gd name="connsiteY2" fmla="*/ 0 h 3026086"/>
              <a:gd name="connsiteX3" fmla="*/ 4538100 w 4644000"/>
              <a:gd name="connsiteY3" fmla="*/ 2086 h 3026086"/>
              <a:gd name="connsiteX4" fmla="*/ 4644000 w 4644000"/>
              <a:gd name="connsiteY4" fmla="*/ 107986 h 3026086"/>
              <a:gd name="connsiteX5" fmla="*/ 4644000 w 4644000"/>
              <a:gd name="connsiteY5" fmla="*/ 2920186 h 3026086"/>
              <a:gd name="connsiteX6" fmla="*/ 4538100 w 4644000"/>
              <a:gd name="connsiteY6" fmla="*/ 3026086 h 3026086"/>
              <a:gd name="connsiteX7" fmla="*/ 105900 w 4644000"/>
              <a:gd name="connsiteY7" fmla="*/ 3026086 h 3026086"/>
              <a:gd name="connsiteX8" fmla="*/ 0 w 4644000"/>
              <a:gd name="connsiteY8" fmla="*/ 2920186 h 3026086"/>
              <a:gd name="connsiteX9" fmla="*/ 0 w 4644000"/>
              <a:gd name="connsiteY9" fmla="*/ 107986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 name="connsiteX9" fmla="*/ 1421766 w 4644000"/>
              <a:gd name="connsiteY9" fmla="*/ 91440 h 3026086"/>
              <a:gd name="connsiteX0" fmla="*/ 1330326 w 4644000"/>
              <a:gd name="connsiteY0" fmla="*/ 0 h 3026086"/>
              <a:gd name="connsiteX1" fmla="*/ 4538100 w 4644000"/>
              <a:gd name="connsiteY1" fmla="*/ 2086 h 3026086"/>
              <a:gd name="connsiteX2" fmla="*/ 4644000 w 4644000"/>
              <a:gd name="connsiteY2" fmla="*/ 107986 h 3026086"/>
              <a:gd name="connsiteX3" fmla="*/ 4644000 w 4644000"/>
              <a:gd name="connsiteY3" fmla="*/ 2920186 h 3026086"/>
              <a:gd name="connsiteX4" fmla="*/ 4538100 w 4644000"/>
              <a:gd name="connsiteY4" fmla="*/ 3026086 h 3026086"/>
              <a:gd name="connsiteX5" fmla="*/ 105900 w 4644000"/>
              <a:gd name="connsiteY5" fmla="*/ 3026086 h 3026086"/>
              <a:gd name="connsiteX6" fmla="*/ 0 w 4644000"/>
              <a:gd name="connsiteY6" fmla="*/ 2920186 h 3026086"/>
              <a:gd name="connsiteX7" fmla="*/ 0 w 4644000"/>
              <a:gd name="connsiteY7" fmla="*/ 107986 h 3026086"/>
              <a:gd name="connsiteX8" fmla="*/ 105900 w 4644000"/>
              <a:gd name="connsiteY8" fmla="*/ 2086 h 302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4000" h="3026086">
                <a:moveTo>
                  <a:pt x="1330326" y="0"/>
                </a:moveTo>
                <a:lnTo>
                  <a:pt x="4538100" y="2086"/>
                </a:lnTo>
                <a:cubicBezTo>
                  <a:pt x="4596587" y="2086"/>
                  <a:pt x="4644000" y="49499"/>
                  <a:pt x="4644000" y="107986"/>
                </a:cubicBezTo>
                <a:lnTo>
                  <a:pt x="4644000" y="2920186"/>
                </a:lnTo>
                <a:cubicBezTo>
                  <a:pt x="4644000" y="2978673"/>
                  <a:pt x="4596587" y="3026086"/>
                  <a:pt x="4538100" y="3026086"/>
                </a:cubicBezTo>
                <a:lnTo>
                  <a:pt x="105900" y="3026086"/>
                </a:lnTo>
                <a:cubicBezTo>
                  <a:pt x="47413" y="3026086"/>
                  <a:pt x="0" y="2978673"/>
                  <a:pt x="0" y="2920186"/>
                </a:cubicBezTo>
                <a:lnTo>
                  <a:pt x="0" y="107986"/>
                </a:lnTo>
                <a:cubicBezTo>
                  <a:pt x="0" y="49499"/>
                  <a:pt x="47413" y="2086"/>
                  <a:pt x="105900" y="2086"/>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2022</a:t>
            </a:r>
            <a:r>
              <a:rPr lang="ja-JP" altLang="en-US" sz="1400" dirty="0">
                <a:solidFill>
                  <a:schemeClr val="tx1">
                    <a:lumMod val="75000"/>
                    <a:lumOff val="25000"/>
                  </a:schemeClr>
                </a:solidFill>
              </a:rPr>
              <a:t>年</a:t>
            </a:r>
            <a:r>
              <a:rPr lang="en-US" altLang="ja-JP" sz="1400" dirty="0">
                <a:solidFill>
                  <a:schemeClr val="tx1">
                    <a:lumMod val="75000"/>
                    <a:lumOff val="25000"/>
                  </a:schemeClr>
                </a:solidFill>
              </a:rPr>
              <a:t>5</a:t>
            </a:r>
            <a:r>
              <a:rPr lang="ja-JP" altLang="en-US" sz="1400" dirty="0">
                <a:solidFill>
                  <a:schemeClr val="tx1">
                    <a:lumMod val="75000"/>
                    <a:lumOff val="25000"/>
                  </a:schemeClr>
                </a:solidFill>
              </a:rPr>
              <a:t>月にグループ横断のボトムアップネットワーク「</a:t>
            </a:r>
            <a:r>
              <a:rPr lang="en-US" altLang="ja-JP" sz="1400" dirty="0">
                <a:solidFill>
                  <a:schemeClr val="tx1">
                    <a:lumMod val="75000"/>
                    <a:lumOff val="25000"/>
                  </a:schemeClr>
                </a:solidFill>
              </a:rPr>
              <a:t>SDGs Hub &amp; Pod</a:t>
            </a:r>
            <a:r>
              <a:rPr lang="ja-JP" altLang="en-US" sz="1400" dirty="0">
                <a:solidFill>
                  <a:schemeClr val="tx1">
                    <a:lumMod val="75000"/>
                    <a:lumOff val="25000"/>
                  </a:schemeClr>
                </a:solidFill>
              </a:rPr>
              <a:t>」を立ち上げ、</a:t>
            </a:r>
            <a:r>
              <a:rPr lang="en-US" altLang="ja-JP" sz="1400" dirty="0">
                <a:solidFill>
                  <a:schemeClr val="tx1">
                    <a:lumMod val="75000"/>
                    <a:lumOff val="25000"/>
                  </a:schemeClr>
                </a:solidFill>
              </a:rPr>
              <a:t>SDGs</a:t>
            </a:r>
            <a:r>
              <a:rPr lang="ja-JP" altLang="en-US" sz="1400" dirty="0">
                <a:solidFill>
                  <a:schemeClr val="tx1">
                    <a:lumMod val="75000"/>
                    <a:lumOff val="25000"/>
                  </a:schemeClr>
                </a:solidFill>
              </a:rPr>
              <a:t>の推進活動を開始しました。</a:t>
            </a:r>
            <a:r>
              <a:rPr lang="en-US" altLang="ja-JP" sz="1400" dirty="0">
                <a:solidFill>
                  <a:schemeClr val="tx1">
                    <a:lumMod val="75000"/>
                    <a:lumOff val="25000"/>
                  </a:schemeClr>
                </a:solidFill>
              </a:rPr>
              <a:t>Hub &amp; Pod</a:t>
            </a:r>
            <a:r>
              <a:rPr lang="ja-JP" altLang="en-US" sz="1400" dirty="0">
                <a:solidFill>
                  <a:schemeClr val="tx1">
                    <a:lumMod val="75000"/>
                    <a:lumOff val="25000"/>
                  </a:schemeClr>
                </a:solidFill>
              </a:rPr>
              <a:t>という名称には、最初はひとつの活動（</a:t>
            </a:r>
            <a:r>
              <a:rPr lang="en-US" altLang="ja-JP" sz="1400" dirty="0">
                <a:solidFill>
                  <a:schemeClr val="tx1">
                    <a:lumMod val="75000"/>
                    <a:lumOff val="25000"/>
                  </a:schemeClr>
                </a:solidFill>
              </a:rPr>
              <a:t>Hub</a:t>
            </a:r>
            <a:r>
              <a:rPr lang="ja-JP" altLang="en-US" sz="1400" dirty="0">
                <a:solidFill>
                  <a:schemeClr val="tx1">
                    <a:lumMod val="75000"/>
                    <a:lumOff val="25000"/>
                  </a:schemeClr>
                </a:solidFill>
              </a:rPr>
              <a:t>）から、地域やテーマごと（</a:t>
            </a:r>
            <a:r>
              <a:rPr lang="en-US" altLang="ja-JP" sz="1400" dirty="0">
                <a:solidFill>
                  <a:schemeClr val="tx1">
                    <a:lumMod val="75000"/>
                    <a:lumOff val="25000"/>
                  </a:schemeClr>
                </a:solidFill>
              </a:rPr>
              <a:t>Pod</a:t>
            </a:r>
            <a:r>
              <a:rPr lang="ja-JP" altLang="en-US" sz="1400" dirty="0">
                <a:solidFill>
                  <a:schemeClr val="tx1">
                    <a:lumMod val="75000"/>
                    <a:lumOff val="25000"/>
                  </a:schemeClr>
                </a:solidFill>
              </a:rPr>
              <a:t>）に</a:t>
            </a:r>
            <a:r>
              <a:rPr lang="en-US" altLang="ja-JP" sz="1400" dirty="0">
                <a:solidFill>
                  <a:schemeClr val="tx1">
                    <a:lumMod val="75000"/>
                    <a:lumOff val="25000"/>
                  </a:schemeClr>
                </a:solidFill>
              </a:rPr>
              <a:t>SDGs</a:t>
            </a:r>
            <a:r>
              <a:rPr lang="ja-JP" altLang="en-US" sz="1400" dirty="0">
                <a:solidFill>
                  <a:schemeClr val="tx1">
                    <a:lumMod val="75000"/>
                    <a:lumOff val="25000"/>
                  </a:schemeClr>
                </a:solidFill>
              </a:rPr>
              <a:t>に貢献するボトムアップの活動が広がることを目指し、最終的にはグループ全体に活動を広めたいという意味が込められています。</a:t>
            </a:r>
            <a:endParaRPr lang="en-US" altLang="ja-JP" sz="1400" dirty="0">
              <a:solidFill>
                <a:schemeClr val="tx1">
                  <a:lumMod val="75000"/>
                  <a:lumOff val="25000"/>
                </a:schemeClr>
              </a:solidFill>
            </a:endParaRPr>
          </a:p>
          <a:p>
            <a:pPr algn="just">
              <a:lnSpc>
                <a:spcPct val="110000"/>
              </a:lnSpc>
            </a:pPr>
            <a:r>
              <a:rPr lang="en-US" altLang="ja-JP" sz="1400" dirty="0">
                <a:solidFill>
                  <a:schemeClr val="tx1">
                    <a:lumMod val="75000"/>
                    <a:lumOff val="25000"/>
                  </a:schemeClr>
                </a:solidFill>
              </a:rPr>
              <a:t>YOKOGAWA</a:t>
            </a:r>
            <a:r>
              <a:rPr lang="ja-JP" altLang="en-US" sz="1400" dirty="0">
                <a:solidFill>
                  <a:schemeClr val="tx1">
                    <a:lumMod val="75000"/>
                    <a:lumOff val="25000"/>
                  </a:schemeClr>
                </a:solidFill>
              </a:rPr>
              <a:t>は、「</a:t>
            </a:r>
            <a:r>
              <a:rPr lang="en-US" altLang="ja-JP" sz="1400" dirty="0">
                <a:solidFill>
                  <a:schemeClr val="tx1">
                    <a:lumMod val="75000"/>
                    <a:lumOff val="25000"/>
                  </a:schemeClr>
                </a:solidFill>
              </a:rPr>
              <a:t>SDGs Hub &amp; Pod</a:t>
            </a:r>
            <a:r>
              <a:rPr lang="ja-JP" altLang="en-US" sz="1400" dirty="0">
                <a:solidFill>
                  <a:schemeClr val="tx1">
                    <a:lumMod val="75000"/>
                    <a:lumOff val="25000"/>
                  </a:schemeClr>
                </a:solidFill>
              </a:rPr>
              <a:t>」活動を通じて、社員のマインドを変革し、社会課題の解決に向けた取り組みを加速させていきます。</a:t>
            </a:r>
            <a:endParaRPr lang="en-US" altLang="ja-JP" sz="1400" dirty="0">
              <a:solidFill>
                <a:schemeClr val="tx1">
                  <a:lumMod val="75000"/>
                  <a:lumOff val="25000"/>
                </a:schemeClr>
              </a:solidFill>
            </a:endParaRPr>
          </a:p>
          <a:p>
            <a:pPr algn="just">
              <a:lnSpc>
                <a:spcPct val="110000"/>
              </a:lnSpc>
            </a:pPr>
            <a:endParaRPr lang="ja-JP" altLang="en-US" sz="1400" u="sng" dirty="0">
              <a:solidFill>
                <a:schemeClr val="tx1">
                  <a:lumMod val="75000"/>
                  <a:lumOff val="25000"/>
                </a:schemeClr>
              </a:solidFill>
            </a:endParaRPr>
          </a:p>
        </p:txBody>
      </p:sp>
      <p:sp>
        <p:nvSpPr>
          <p:cNvPr id="12" name="フリーフォーム: 図形 11">
            <a:extLst>
              <a:ext uri="{FF2B5EF4-FFF2-40B4-BE49-F238E27FC236}">
                <a16:creationId xmlns:a16="http://schemas.microsoft.com/office/drawing/2014/main" id="{D9EABB9F-76E0-4058-B653-38DFD4CB8D09}"/>
              </a:ext>
            </a:extLst>
          </p:cNvPr>
          <p:cNvSpPr>
            <a:spLocks/>
          </p:cNvSpPr>
          <p:nvPr/>
        </p:nvSpPr>
        <p:spPr>
          <a:xfrm>
            <a:off x="678496" y="2649941"/>
            <a:ext cx="350984" cy="239444"/>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WHAT</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sp>
        <p:nvSpPr>
          <p:cNvPr id="5" name="楕円 55">
            <a:extLst>
              <a:ext uri="{FF2B5EF4-FFF2-40B4-BE49-F238E27FC236}">
                <a16:creationId xmlns:a16="http://schemas.microsoft.com/office/drawing/2014/main" id="{5B714A34-8AA3-4C78-B69A-033AA4F59199}"/>
              </a:ext>
            </a:extLst>
          </p:cNvPr>
          <p:cNvSpPr/>
          <p:nvPr/>
        </p:nvSpPr>
        <p:spPr>
          <a:xfrm>
            <a:off x="4325257" y="2812869"/>
            <a:ext cx="7307261" cy="3241682"/>
          </a:xfrm>
          <a:custGeom>
            <a:avLst/>
            <a:gdLst>
              <a:gd name="connsiteX0" fmla="*/ 0 w 6372000"/>
              <a:gd name="connsiteY0" fmla="*/ 112251 h 3024000"/>
              <a:gd name="connsiteX1" fmla="*/ 112251 w 6372000"/>
              <a:gd name="connsiteY1" fmla="*/ 0 h 3024000"/>
              <a:gd name="connsiteX2" fmla="*/ 6259749 w 6372000"/>
              <a:gd name="connsiteY2" fmla="*/ 0 h 3024000"/>
              <a:gd name="connsiteX3" fmla="*/ 6372000 w 6372000"/>
              <a:gd name="connsiteY3" fmla="*/ 112251 h 3024000"/>
              <a:gd name="connsiteX4" fmla="*/ 6372000 w 6372000"/>
              <a:gd name="connsiteY4" fmla="*/ 2911749 h 3024000"/>
              <a:gd name="connsiteX5" fmla="*/ 6259749 w 6372000"/>
              <a:gd name="connsiteY5" fmla="*/ 3024000 h 3024000"/>
              <a:gd name="connsiteX6" fmla="*/ 112251 w 6372000"/>
              <a:gd name="connsiteY6" fmla="*/ 3024000 h 3024000"/>
              <a:gd name="connsiteX7" fmla="*/ 0 w 6372000"/>
              <a:gd name="connsiteY7" fmla="*/ 2911749 h 3024000"/>
              <a:gd name="connsiteX8" fmla="*/ 0 w 6372000"/>
              <a:gd name="connsiteY8" fmla="*/ 112251 h 3024000"/>
              <a:gd name="connsiteX0" fmla="*/ 0 w 6372000"/>
              <a:gd name="connsiteY0" fmla="*/ 113976 h 3025725"/>
              <a:gd name="connsiteX1" fmla="*/ 112251 w 6372000"/>
              <a:gd name="connsiteY1" fmla="*/ 1725 h 3025725"/>
              <a:gd name="connsiteX2" fmla="*/ 1200843 w 6372000"/>
              <a:gd name="connsiteY2" fmla="*/ 0 h 3025725"/>
              <a:gd name="connsiteX3" fmla="*/ 6259749 w 6372000"/>
              <a:gd name="connsiteY3" fmla="*/ 1725 h 3025725"/>
              <a:gd name="connsiteX4" fmla="*/ 6372000 w 6372000"/>
              <a:gd name="connsiteY4" fmla="*/ 113976 h 3025725"/>
              <a:gd name="connsiteX5" fmla="*/ 6372000 w 6372000"/>
              <a:gd name="connsiteY5" fmla="*/ 2913474 h 3025725"/>
              <a:gd name="connsiteX6" fmla="*/ 6259749 w 6372000"/>
              <a:gd name="connsiteY6" fmla="*/ 3025725 h 3025725"/>
              <a:gd name="connsiteX7" fmla="*/ 112251 w 6372000"/>
              <a:gd name="connsiteY7" fmla="*/ 3025725 h 3025725"/>
              <a:gd name="connsiteX8" fmla="*/ 0 w 6372000"/>
              <a:gd name="connsiteY8" fmla="*/ 2913474 h 3025725"/>
              <a:gd name="connsiteX9" fmla="*/ 0 w 6372000"/>
              <a:gd name="connsiteY9" fmla="*/ 113976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 name="connsiteX9" fmla="*/ 1292283 w 6372000"/>
              <a:gd name="connsiteY9" fmla="*/ 91440 h 3025725"/>
              <a:gd name="connsiteX0" fmla="*/ 1200843 w 6372000"/>
              <a:gd name="connsiteY0" fmla="*/ 0 h 3025725"/>
              <a:gd name="connsiteX1" fmla="*/ 6259749 w 6372000"/>
              <a:gd name="connsiteY1" fmla="*/ 1725 h 3025725"/>
              <a:gd name="connsiteX2" fmla="*/ 6372000 w 6372000"/>
              <a:gd name="connsiteY2" fmla="*/ 113976 h 3025725"/>
              <a:gd name="connsiteX3" fmla="*/ 6372000 w 6372000"/>
              <a:gd name="connsiteY3" fmla="*/ 2913474 h 3025725"/>
              <a:gd name="connsiteX4" fmla="*/ 6259749 w 6372000"/>
              <a:gd name="connsiteY4" fmla="*/ 3025725 h 3025725"/>
              <a:gd name="connsiteX5" fmla="*/ 112251 w 6372000"/>
              <a:gd name="connsiteY5" fmla="*/ 3025725 h 3025725"/>
              <a:gd name="connsiteX6" fmla="*/ 0 w 6372000"/>
              <a:gd name="connsiteY6" fmla="*/ 2913474 h 3025725"/>
              <a:gd name="connsiteX7" fmla="*/ 0 w 6372000"/>
              <a:gd name="connsiteY7" fmla="*/ 113976 h 3025725"/>
              <a:gd name="connsiteX8" fmla="*/ 112251 w 6372000"/>
              <a:gd name="connsiteY8" fmla="*/ 1725 h 30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2000" h="3025725">
                <a:moveTo>
                  <a:pt x="1200843" y="0"/>
                </a:moveTo>
                <a:lnTo>
                  <a:pt x="6259749" y="1725"/>
                </a:lnTo>
                <a:cubicBezTo>
                  <a:pt x="6321744" y="1725"/>
                  <a:pt x="6372000" y="51981"/>
                  <a:pt x="6372000" y="113976"/>
                </a:cubicBezTo>
                <a:lnTo>
                  <a:pt x="6372000" y="2913474"/>
                </a:lnTo>
                <a:cubicBezTo>
                  <a:pt x="6372000" y="2975469"/>
                  <a:pt x="6321744" y="3025725"/>
                  <a:pt x="6259749" y="3025725"/>
                </a:cubicBezTo>
                <a:lnTo>
                  <a:pt x="112251" y="3025725"/>
                </a:lnTo>
                <a:cubicBezTo>
                  <a:pt x="50256" y="3025725"/>
                  <a:pt x="0" y="2975469"/>
                  <a:pt x="0" y="2913474"/>
                </a:cubicBezTo>
                <a:lnTo>
                  <a:pt x="0" y="113976"/>
                </a:lnTo>
                <a:cubicBezTo>
                  <a:pt x="0" y="51981"/>
                  <a:pt x="50256" y="1725"/>
                  <a:pt x="112251" y="1725"/>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2952000" rtlCol="0" anchor="t"/>
          <a:lstStyle/>
          <a:p>
            <a:pPr algn="just">
              <a:lnSpc>
                <a:spcPct val="110000"/>
              </a:lnSpc>
              <a:spcBef>
                <a:spcPts val="1200"/>
              </a:spcBef>
              <a:buClr>
                <a:schemeClr val="accent6"/>
              </a:buClr>
            </a:pPr>
            <a:r>
              <a:rPr lang="ja-JP" altLang="en-US" sz="1400" b="1" dirty="0">
                <a:solidFill>
                  <a:schemeClr val="tx1">
                    <a:lumMod val="75000"/>
                    <a:lumOff val="25000"/>
                  </a:schemeClr>
                </a:solidFill>
              </a:rPr>
              <a:t>ニューノーマルにおける社員の</a:t>
            </a:r>
            <a:r>
              <a:rPr lang="en-US" altLang="ja-JP" sz="1400" b="1" dirty="0">
                <a:solidFill>
                  <a:schemeClr val="tx1">
                    <a:lumMod val="75000"/>
                    <a:lumOff val="25000"/>
                  </a:schemeClr>
                </a:solidFill>
              </a:rPr>
              <a:t>Well-being</a:t>
            </a:r>
          </a:p>
          <a:p>
            <a:pPr algn="just">
              <a:lnSpc>
                <a:spcPct val="110000"/>
              </a:lnSpc>
              <a:spcBef>
                <a:spcPts val="600"/>
              </a:spcBef>
              <a:buClr>
                <a:schemeClr val="accent6"/>
              </a:buClr>
            </a:pPr>
            <a:r>
              <a:rPr lang="en-US" altLang="ja-JP" sz="1400" dirty="0">
                <a:solidFill>
                  <a:schemeClr val="tx1">
                    <a:lumMod val="75000"/>
                    <a:lumOff val="25000"/>
                  </a:schemeClr>
                </a:solidFill>
              </a:rPr>
              <a:t>Co-2022</a:t>
            </a:r>
            <a:r>
              <a:rPr lang="ja-JP" altLang="en-US" sz="1400" dirty="0">
                <a:solidFill>
                  <a:schemeClr val="tx1">
                    <a:lumMod val="75000"/>
                    <a:lumOff val="25000"/>
                  </a:schemeClr>
                </a:solidFill>
              </a:rPr>
              <a:t>年上期は、「ニューノーマルにおける社員の</a:t>
            </a:r>
            <a:r>
              <a:rPr lang="en-US" altLang="ja-JP" sz="1400" dirty="0">
                <a:solidFill>
                  <a:schemeClr val="tx1">
                    <a:lumMod val="75000"/>
                    <a:lumOff val="25000"/>
                  </a:schemeClr>
                </a:solidFill>
              </a:rPr>
              <a:t>Well-being</a:t>
            </a:r>
            <a:r>
              <a:rPr lang="ja-JP" altLang="en-US" sz="1400" dirty="0">
                <a:solidFill>
                  <a:schemeClr val="tx1">
                    <a:lumMod val="75000"/>
                    <a:lumOff val="25000"/>
                  </a:schemeClr>
                </a:solidFill>
              </a:rPr>
              <a:t>」をテーマに、大学院大学至善館教授の枝廣淳子氏をアドバイザーに迎え、</a:t>
            </a:r>
            <a:r>
              <a:rPr lang="en-US" altLang="ja-JP" sz="1400" dirty="0">
                <a:solidFill>
                  <a:schemeClr val="tx1">
                    <a:lumMod val="75000"/>
                    <a:lumOff val="25000"/>
                  </a:schemeClr>
                </a:solidFill>
              </a:rPr>
              <a:t>12</a:t>
            </a:r>
            <a:r>
              <a:rPr lang="ja-JP" altLang="en-US" sz="1400" dirty="0">
                <a:solidFill>
                  <a:schemeClr val="tx1">
                    <a:lumMod val="75000"/>
                    <a:lumOff val="25000"/>
                  </a:schemeClr>
                </a:solidFill>
              </a:rPr>
              <a:t>か国、</a:t>
            </a:r>
            <a:r>
              <a:rPr lang="en-US" altLang="ja-JP" sz="1400" dirty="0">
                <a:solidFill>
                  <a:schemeClr val="tx1">
                    <a:lumMod val="75000"/>
                    <a:lumOff val="25000"/>
                  </a:schemeClr>
                </a:solidFill>
              </a:rPr>
              <a:t>18</a:t>
            </a:r>
            <a:r>
              <a:rPr lang="ja-JP" altLang="en-US" sz="1400" dirty="0">
                <a:solidFill>
                  <a:schemeClr val="tx1">
                    <a:lumMod val="75000"/>
                    <a:lumOff val="25000"/>
                  </a:schemeClr>
                </a:solidFill>
              </a:rPr>
              <a:t>名の意欲ある社員が自発的に参加して活発な議論が行われました。</a:t>
            </a:r>
            <a:r>
              <a:rPr lang="en-US" altLang="ja-JP" sz="1400" dirty="0">
                <a:solidFill>
                  <a:schemeClr val="tx1">
                    <a:lumMod val="75000"/>
                    <a:lumOff val="25000"/>
                  </a:schemeClr>
                </a:solidFill>
              </a:rPr>
              <a:t>COVID-19</a:t>
            </a:r>
            <a:r>
              <a:rPr lang="ja-JP" altLang="en-US" sz="1400" dirty="0">
                <a:solidFill>
                  <a:schemeClr val="tx1">
                    <a:lumMod val="75000"/>
                    <a:lumOff val="25000"/>
                  </a:schemeClr>
                </a:solidFill>
              </a:rPr>
              <a:t>の拡大をきっかけに、社員の働き方は大きく変化しており、社員が身体的・精神的・社会的に良好な状態を保つためにはどうあるべきかについて、検討を重ねました。検討したアイデアは、今後経営層に提案する予定です。参加したメンバーからは、「通常の業務では地域を超えてグループ社員と意見交換をする機会がなく、貴重な経験となった。」といった声が挙がっています。</a:t>
            </a:r>
            <a:endParaRPr kumimoji="0" lang="ja-JP" altLang="en-US" sz="1400" b="0" i="0" u="sng" strike="noStrike" kern="1200" cap="none" spc="0" normalizeH="0" baseline="0" noProof="0" dirty="0">
              <a:ln>
                <a:noFill/>
              </a:ln>
              <a:solidFill>
                <a:schemeClr val="tx1">
                  <a:lumMod val="75000"/>
                  <a:lumOff val="25000"/>
                </a:schemeClr>
              </a:solidFill>
              <a:effectLst/>
              <a:uLnTx/>
              <a:uFillTx/>
              <a:latin typeface="Arial"/>
              <a:ea typeface="Meiryo UI"/>
              <a:cs typeface="+mn-cs"/>
            </a:endParaRPr>
          </a:p>
        </p:txBody>
      </p:sp>
      <p:sp>
        <p:nvSpPr>
          <p:cNvPr id="6" name="フリーフォーム: 図形 5">
            <a:extLst>
              <a:ext uri="{FF2B5EF4-FFF2-40B4-BE49-F238E27FC236}">
                <a16:creationId xmlns:a16="http://schemas.microsoft.com/office/drawing/2014/main" id="{C003674C-4714-4C7B-B508-FEF3B03D387F}"/>
              </a:ext>
            </a:extLst>
          </p:cNvPr>
          <p:cNvSpPr>
            <a:spLocks/>
          </p:cNvSpPr>
          <p:nvPr/>
        </p:nvSpPr>
        <p:spPr>
          <a:xfrm>
            <a:off x="4471387" y="2638678"/>
            <a:ext cx="350984" cy="239444"/>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1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HOW</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grpSp>
        <p:nvGrpSpPr>
          <p:cNvPr id="51" name="グループ化 50">
            <a:extLst>
              <a:ext uri="{FF2B5EF4-FFF2-40B4-BE49-F238E27FC236}">
                <a16:creationId xmlns:a16="http://schemas.microsoft.com/office/drawing/2014/main" id="{7269C1B8-8D0F-436B-89E6-F3227746129D}"/>
              </a:ext>
            </a:extLst>
          </p:cNvPr>
          <p:cNvGrpSpPr/>
          <p:nvPr/>
        </p:nvGrpSpPr>
        <p:grpSpPr>
          <a:xfrm>
            <a:off x="9824016" y="1024769"/>
            <a:ext cx="1464678" cy="1668900"/>
            <a:chOff x="9994101" y="1024769"/>
            <a:chExt cx="1464678" cy="1668900"/>
          </a:xfrm>
        </p:grpSpPr>
        <p:sp>
          <p:nvSpPr>
            <p:cNvPr id="38" name="正方形/長方形 37">
              <a:extLst>
                <a:ext uri="{FF2B5EF4-FFF2-40B4-BE49-F238E27FC236}">
                  <a16:creationId xmlns:a16="http://schemas.microsoft.com/office/drawing/2014/main" id="{5E8CCB98-AF61-4815-82C8-B66C1234911E}"/>
                </a:ext>
              </a:extLst>
            </p:cNvPr>
            <p:cNvSpPr/>
            <p:nvPr/>
          </p:nvSpPr>
          <p:spPr>
            <a:xfrm>
              <a:off x="9994101" y="1024769"/>
              <a:ext cx="1464678" cy="16689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t">
              <a:spAutoFit/>
            </a:bodyPr>
            <a:lstStyle/>
            <a:p>
              <a:pPr algn="ctr"/>
              <a:r>
                <a:rPr kumimoji="1" lang="ja-JP" altLang="en-US" sz="1400" b="1" dirty="0">
                  <a:solidFill>
                    <a:schemeClr val="tx1">
                      <a:lumMod val="75000"/>
                      <a:lumOff val="25000"/>
                    </a:schemeClr>
                  </a:solidFill>
                </a:rPr>
                <a:t>能力を発揮できる</a:t>
              </a:r>
            </a:p>
            <a:p>
              <a:pPr algn="ctr"/>
              <a:r>
                <a:rPr kumimoji="1" lang="ja-JP" altLang="en-US" sz="1400" b="1" dirty="0">
                  <a:solidFill>
                    <a:schemeClr val="tx1">
                      <a:lumMod val="75000"/>
                      <a:lumOff val="25000"/>
                    </a:schemeClr>
                  </a:solidFill>
                </a:rPr>
                <a:t>環境の実現</a:t>
              </a:r>
            </a:p>
            <a:p>
              <a:pPr algn="ctr">
                <a:spcBef>
                  <a:spcPts val="4200"/>
                </a:spcBef>
              </a:pPr>
              <a:r>
                <a:rPr kumimoji="1" lang="ja-JP" altLang="en-US" sz="1200" dirty="0">
                  <a:solidFill>
                    <a:schemeClr val="tx1">
                      <a:lumMod val="75000"/>
                      <a:lumOff val="25000"/>
                    </a:schemeClr>
                  </a:solidFill>
                </a:rPr>
                <a:t>一人ひとりが尊重され</a:t>
              </a:r>
            </a:p>
            <a:p>
              <a:pPr algn="ctr"/>
              <a:r>
                <a:rPr kumimoji="1" lang="ja-JP" altLang="en-US" sz="1200" dirty="0">
                  <a:solidFill>
                    <a:schemeClr val="tx1">
                      <a:lumMod val="75000"/>
                      <a:lumOff val="25000"/>
                    </a:schemeClr>
                  </a:solidFill>
                </a:rPr>
                <a:t>平等であり活躍できる</a:t>
              </a:r>
            </a:p>
            <a:p>
              <a:pPr algn="ctr"/>
              <a:r>
                <a:rPr kumimoji="1" lang="ja-JP" altLang="en-US" sz="1200" dirty="0">
                  <a:solidFill>
                    <a:schemeClr val="tx1">
                      <a:lumMod val="75000"/>
                      <a:lumOff val="25000"/>
                    </a:schemeClr>
                  </a:solidFill>
                </a:rPr>
                <a:t>環境の整備</a:t>
              </a:r>
            </a:p>
          </p:txBody>
        </p:sp>
        <p:grpSp>
          <p:nvGrpSpPr>
            <p:cNvPr id="47" name="グループ化 46">
              <a:extLst>
                <a:ext uri="{FF2B5EF4-FFF2-40B4-BE49-F238E27FC236}">
                  <a16:creationId xmlns:a16="http://schemas.microsoft.com/office/drawing/2014/main" id="{6A659C7A-0F0F-4F7E-B42B-01BE3AA0B7E4}"/>
                </a:ext>
              </a:extLst>
            </p:cNvPr>
            <p:cNvGrpSpPr/>
            <p:nvPr/>
          </p:nvGrpSpPr>
          <p:grpSpPr>
            <a:xfrm>
              <a:off x="10351686" y="1601342"/>
              <a:ext cx="749508" cy="360000"/>
              <a:chOff x="8284299" y="3968244"/>
              <a:chExt cx="749508" cy="360000"/>
            </a:xfrm>
          </p:grpSpPr>
          <p:pic>
            <p:nvPicPr>
              <p:cNvPr id="49" name="図 48" descr="アイコン&#10;&#10;自動的に生成された説明">
                <a:extLst>
                  <a:ext uri="{FF2B5EF4-FFF2-40B4-BE49-F238E27FC236}">
                    <a16:creationId xmlns:a16="http://schemas.microsoft.com/office/drawing/2014/main" id="{86E2350F-3C1F-4D23-A2D6-CE2122A21A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4299" y="3968244"/>
                <a:ext cx="360000" cy="360000"/>
              </a:xfrm>
              <a:prstGeom prst="rect">
                <a:avLst/>
              </a:prstGeom>
            </p:spPr>
          </p:pic>
          <p:pic>
            <p:nvPicPr>
              <p:cNvPr id="50" name="図 49" descr="アイコン が含まれている画像&#10;&#10;自動的に生成された説明">
                <a:extLst>
                  <a:ext uri="{FF2B5EF4-FFF2-40B4-BE49-F238E27FC236}">
                    <a16:creationId xmlns:a16="http://schemas.microsoft.com/office/drawing/2014/main" id="{F773C79F-5221-45E8-99CF-A74CA395C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3807" y="3968244"/>
                <a:ext cx="360000" cy="360000"/>
              </a:xfrm>
              <a:prstGeom prst="rect">
                <a:avLst/>
              </a:prstGeom>
            </p:spPr>
          </p:pic>
        </p:grpSp>
      </p:grpSp>
      <p:sp>
        <p:nvSpPr>
          <p:cNvPr id="8" name="楕円 55">
            <a:extLst>
              <a:ext uri="{FF2B5EF4-FFF2-40B4-BE49-F238E27FC236}">
                <a16:creationId xmlns:a16="http://schemas.microsoft.com/office/drawing/2014/main" id="{04704BD8-876A-44EB-B779-95EA81CF3C53}"/>
              </a:ext>
            </a:extLst>
          </p:cNvPr>
          <p:cNvSpPr/>
          <p:nvPr/>
        </p:nvSpPr>
        <p:spPr>
          <a:xfrm>
            <a:off x="515937" y="1241682"/>
            <a:ext cx="8928000" cy="1095195"/>
          </a:xfrm>
          <a:custGeom>
            <a:avLst/>
            <a:gdLst>
              <a:gd name="connsiteX0" fmla="*/ 0 w 9288000"/>
              <a:gd name="connsiteY0" fmla="*/ 90444 h 1728000"/>
              <a:gd name="connsiteX1" fmla="*/ 90444 w 9288000"/>
              <a:gd name="connsiteY1" fmla="*/ 0 h 1728000"/>
              <a:gd name="connsiteX2" fmla="*/ 9197556 w 9288000"/>
              <a:gd name="connsiteY2" fmla="*/ 0 h 1728000"/>
              <a:gd name="connsiteX3" fmla="*/ 9288000 w 9288000"/>
              <a:gd name="connsiteY3" fmla="*/ 90444 h 1728000"/>
              <a:gd name="connsiteX4" fmla="*/ 9288000 w 9288000"/>
              <a:gd name="connsiteY4" fmla="*/ 1637556 h 1728000"/>
              <a:gd name="connsiteX5" fmla="*/ 9197556 w 9288000"/>
              <a:gd name="connsiteY5" fmla="*/ 1728000 h 1728000"/>
              <a:gd name="connsiteX6" fmla="*/ 90444 w 9288000"/>
              <a:gd name="connsiteY6" fmla="*/ 1728000 h 1728000"/>
              <a:gd name="connsiteX7" fmla="*/ 0 w 9288000"/>
              <a:gd name="connsiteY7" fmla="*/ 1637556 h 1728000"/>
              <a:gd name="connsiteX8" fmla="*/ 0 w 9288000"/>
              <a:gd name="connsiteY8" fmla="*/ 90444 h 1728000"/>
              <a:gd name="connsiteX0" fmla="*/ 0 w 9288000"/>
              <a:gd name="connsiteY0" fmla="*/ 91275 h 1728831"/>
              <a:gd name="connsiteX1" fmla="*/ 90444 w 9288000"/>
              <a:gd name="connsiteY1" fmla="*/ 831 h 1728831"/>
              <a:gd name="connsiteX2" fmla="*/ 1181101 w 9288000"/>
              <a:gd name="connsiteY2" fmla="*/ 0 h 1728831"/>
              <a:gd name="connsiteX3" fmla="*/ 9197556 w 9288000"/>
              <a:gd name="connsiteY3" fmla="*/ 831 h 1728831"/>
              <a:gd name="connsiteX4" fmla="*/ 9288000 w 9288000"/>
              <a:gd name="connsiteY4" fmla="*/ 91275 h 1728831"/>
              <a:gd name="connsiteX5" fmla="*/ 9288000 w 9288000"/>
              <a:gd name="connsiteY5" fmla="*/ 1638387 h 1728831"/>
              <a:gd name="connsiteX6" fmla="*/ 9197556 w 9288000"/>
              <a:gd name="connsiteY6" fmla="*/ 1728831 h 1728831"/>
              <a:gd name="connsiteX7" fmla="*/ 90444 w 9288000"/>
              <a:gd name="connsiteY7" fmla="*/ 1728831 h 1728831"/>
              <a:gd name="connsiteX8" fmla="*/ 0 w 9288000"/>
              <a:gd name="connsiteY8" fmla="*/ 1638387 h 1728831"/>
              <a:gd name="connsiteX9" fmla="*/ 0 w 9288000"/>
              <a:gd name="connsiteY9" fmla="*/ 91275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9" fmla="*/ 1272541 w 9288000"/>
              <a:gd name="connsiteY9" fmla="*/ 91440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90444 w 9288000"/>
              <a:gd name="connsiteY8" fmla="*/ 831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181101 w 9288000"/>
              <a:gd name="connsiteY0" fmla="*/ 0 h 1728831"/>
              <a:gd name="connsiteX1" fmla="*/ 9197556 w 9288000"/>
              <a:gd name="connsiteY1" fmla="*/ 831 h 1728831"/>
              <a:gd name="connsiteX2" fmla="*/ 9288000 w 9288000"/>
              <a:gd name="connsiteY2" fmla="*/ 91275 h 1728831"/>
              <a:gd name="connsiteX3" fmla="*/ 9288000 w 9288000"/>
              <a:gd name="connsiteY3" fmla="*/ 1638387 h 1728831"/>
              <a:gd name="connsiteX4" fmla="*/ 9197556 w 9288000"/>
              <a:gd name="connsiteY4" fmla="*/ 1728831 h 1728831"/>
              <a:gd name="connsiteX5" fmla="*/ 90444 w 9288000"/>
              <a:gd name="connsiteY5" fmla="*/ 1728831 h 1728831"/>
              <a:gd name="connsiteX6" fmla="*/ 0 w 9288000"/>
              <a:gd name="connsiteY6" fmla="*/ 1638387 h 1728831"/>
              <a:gd name="connsiteX7" fmla="*/ 0 w 9288000"/>
              <a:gd name="connsiteY7" fmla="*/ 91275 h 1728831"/>
              <a:gd name="connsiteX8" fmla="*/ 111082 w 9288000"/>
              <a:gd name="connsiteY8" fmla="*/ 2297 h 1728831"/>
              <a:gd name="connsiteX0" fmla="*/ 1203850 w 9288000"/>
              <a:gd name="connsiteY0" fmla="*/ 0 h 1730667"/>
              <a:gd name="connsiteX1" fmla="*/ 9197556 w 9288000"/>
              <a:gd name="connsiteY1" fmla="*/ 2667 h 1730667"/>
              <a:gd name="connsiteX2" fmla="*/ 9288000 w 9288000"/>
              <a:gd name="connsiteY2" fmla="*/ 93111 h 1730667"/>
              <a:gd name="connsiteX3" fmla="*/ 9288000 w 9288000"/>
              <a:gd name="connsiteY3" fmla="*/ 1640223 h 1730667"/>
              <a:gd name="connsiteX4" fmla="*/ 9197556 w 9288000"/>
              <a:gd name="connsiteY4" fmla="*/ 1730667 h 1730667"/>
              <a:gd name="connsiteX5" fmla="*/ 90444 w 9288000"/>
              <a:gd name="connsiteY5" fmla="*/ 1730667 h 1730667"/>
              <a:gd name="connsiteX6" fmla="*/ 0 w 9288000"/>
              <a:gd name="connsiteY6" fmla="*/ 1640223 h 1730667"/>
              <a:gd name="connsiteX7" fmla="*/ 0 w 9288000"/>
              <a:gd name="connsiteY7" fmla="*/ 93111 h 1730667"/>
              <a:gd name="connsiteX8" fmla="*/ 111082 w 9288000"/>
              <a:gd name="connsiteY8" fmla="*/ 4133 h 173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8000" h="1730667">
                <a:moveTo>
                  <a:pt x="1203850" y="0"/>
                </a:moveTo>
                <a:lnTo>
                  <a:pt x="9197556" y="2667"/>
                </a:lnTo>
                <a:cubicBezTo>
                  <a:pt x="9247507" y="2667"/>
                  <a:pt x="9288000" y="43160"/>
                  <a:pt x="9288000" y="93111"/>
                </a:cubicBezTo>
                <a:lnTo>
                  <a:pt x="9288000" y="1640223"/>
                </a:lnTo>
                <a:cubicBezTo>
                  <a:pt x="9288000" y="1690174"/>
                  <a:pt x="9247507" y="1730667"/>
                  <a:pt x="9197556" y="1730667"/>
                </a:cubicBezTo>
                <a:lnTo>
                  <a:pt x="90444" y="1730667"/>
                </a:lnTo>
                <a:cubicBezTo>
                  <a:pt x="40493" y="1730667"/>
                  <a:pt x="0" y="1690174"/>
                  <a:pt x="0" y="1640223"/>
                </a:cubicBezTo>
                <a:lnTo>
                  <a:pt x="0" y="93111"/>
                </a:lnTo>
                <a:cubicBezTo>
                  <a:pt x="0" y="43160"/>
                  <a:pt x="26206" y="4133"/>
                  <a:pt x="111082" y="4133"/>
                </a:cubicBezTo>
              </a:path>
            </a:pathLst>
          </a:custGeom>
          <a:solidFill>
            <a:schemeClr val="bg1"/>
          </a:solidFill>
          <a:ln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0000" tIns="252000" rIns="180000" rtlCol="0" anchor="t"/>
          <a:lstStyle/>
          <a:p>
            <a:pPr algn="just">
              <a:lnSpc>
                <a:spcPct val="110000"/>
              </a:lnSpc>
            </a:pPr>
            <a:r>
              <a:rPr kumimoji="1" lang="ja-JP" altLang="en-US" sz="1400" b="1" dirty="0">
                <a:solidFill>
                  <a:schemeClr val="tx1">
                    <a:lumMod val="75000"/>
                    <a:lumOff val="25000"/>
                  </a:schemeClr>
                </a:solidFill>
              </a:rPr>
              <a:t>変革に向けた人財育成と能力開発</a:t>
            </a:r>
            <a:endParaRPr kumimoji="1" lang="en-US" altLang="ja-JP" sz="1400" baseline="30000" dirty="0">
              <a:solidFill>
                <a:schemeClr val="tx1">
                  <a:lumMod val="75000"/>
                  <a:lumOff val="25000"/>
                </a:schemeClr>
              </a:solidFill>
            </a:endParaRPr>
          </a:p>
          <a:p>
            <a:pPr algn="just">
              <a:lnSpc>
                <a:spcPct val="110000"/>
              </a:lnSpc>
            </a:pPr>
            <a:r>
              <a:rPr lang="ja-JP" altLang="en-US" sz="1400" dirty="0">
                <a:solidFill>
                  <a:schemeClr val="tx1">
                    <a:lumMod val="75000"/>
                    <a:lumOff val="25000"/>
                  </a:schemeClr>
                </a:solidFill>
              </a:rPr>
              <a:t>社会課題の解決に向けたアイデアを創出していくためには、社員が多様な視点から活発に議論し、マインドを変革することが重要となります。</a:t>
            </a:r>
            <a:endParaRPr lang="ja-JP" altLang="en-US" sz="1400" strike="sngStrike" dirty="0">
              <a:solidFill>
                <a:schemeClr val="tx1">
                  <a:lumMod val="75000"/>
                  <a:lumOff val="25000"/>
                </a:schemeClr>
              </a:solidFill>
            </a:endParaRPr>
          </a:p>
        </p:txBody>
      </p:sp>
      <p:sp>
        <p:nvSpPr>
          <p:cNvPr id="32" name="フリーフォーム: 図形 31">
            <a:extLst>
              <a:ext uri="{FF2B5EF4-FFF2-40B4-BE49-F238E27FC236}">
                <a16:creationId xmlns:a16="http://schemas.microsoft.com/office/drawing/2014/main" id="{18634201-A097-4D87-BEFA-825E883963F0}"/>
              </a:ext>
            </a:extLst>
          </p:cNvPr>
          <p:cNvSpPr>
            <a:spLocks/>
          </p:cNvSpPr>
          <p:nvPr/>
        </p:nvSpPr>
        <p:spPr>
          <a:xfrm>
            <a:off x="668303" y="1112087"/>
            <a:ext cx="382949" cy="270400"/>
          </a:xfrm>
          <a:custGeom>
            <a:avLst/>
            <a:gdLst>
              <a:gd name="connsiteX0" fmla="*/ 977515 w 1038268"/>
              <a:gd name="connsiteY0" fmla="*/ 464 h 803796"/>
              <a:gd name="connsiteX1" fmla="*/ 1038074 w 1038268"/>
              <a:gd name="connsiteY1" fmla="*/ 45671 h 803796"/>
              <a:gd name="connsiteX2" fmla="*/ 1032003 w 1038268"/>
              <a:gd name="connsiteY2" fmla="*/ 65787 h 803796"/>
              <a:gd name="connsiteX3" fmla="*/ 1015309 w 1038268"/>
              <a:gd name="connsiteY3" fmla="*/ 80483 h 803796"/>
              <a:gd name="connsiteX4" fmla="*/ 890385 w 1038268"/>
              <a:gd name="connsiteY4" fmla="*/ 195847 h 803796"/>
              <a:gd name="connsiteX5" fmla="*/ 823322 w 1038268"/>
              <a:gd name="connsiteY5" fmla="*/ 317091 h 803796"/>
              <a:gd name="connsiteX6" fmla="*/ 817726 w 1038268"/>
              <a:gd name="connsiteY6" fmla="*/ 354014 h 803796"/>
              <a:gd name="connsiteX7" fmla="*/ 841155 w 1038268"/>
              <a:gd name="connsiteY7" fmla="*/ 411881 h 803796"/>
              <a:gd name="connsiteX8" fmla="*/ 913719 w 1038268"/>
              <a:gd name="connsiteY8" fmla="*/ 460010 h 803796"/>
              <a:gd name="connsiteX9" fmla="*/ 953463 w 1038268"/>
              <a:gd name="connsiteY9" fmla="*/ 476268 h 803796"/>
              <a:gd name="connsiteX10" fmla="*/ 1019577 w 1038268"/>
              <a:gd name="connsiteY10" fmla="*/ 575192 h 803796"/>
              <a:gd name="connsiteX11" fmla="*/ 1008479 w 1038268"/>
              <a:gd name="connsiteY11" fmla="*/ 641875 h 803796"/>
              <a:gd name="connsiteX12" fmla="*/ 835938 w 1038268"/>
              <a:gd name="connsiteY12" fmla="*/ 796184 h 803796"/>
              <a:gd name="connsiteX13" fmla="*/ 795150 w 1038268"/>
              <a:gd name="connsiteY13" fmla="*/ 803515 h 803796"/>
              <a:gd name="connsiteX14" fmla="*/ 684170 w 1038268"/>
              <a:gd name="connsiteY14" fmla="*/ 766884 h 803796"/>
              <a:gd name="connsiteX15" fmla="*/ 573949 w 1038268"/>
              <a:gd name="connsiteY15" fmla="*/ 520999 h 803796"/>
              <a:gd name="connsiteX16" fmla="*/ 658370 w 1038268"/>
              <a:gd name="connsiteY16" fmla="*/ 283748 h 803796"/>
              <a:gd name="connsiteX17" fmla="*/ 870275 w 1038268"/>
              <a:gd name="connsiteY17" fmla="*/ 67165 h 803796"/>
              <a:gd name="connsiteX18" fmla="*/ 950902 w 1038268"/>
              <a:gd name="connsiteY18" fmla="*/ 9666 h 803796"/>
              <a:gd name="connsiteX19" fmla="*/ 977515 w 1038268"/>
              <a:gd name="connsiteY19" fmla="*/ 464 h 803796"/>
              <a:gd name="connsiteX20" fmla="*/ 405637 w 1038268"/>
              <a:gd name="connsiteY20" fmla="*/ 62 h 803796"/>
              <a:gd name="connsiteX21" fmla="*/ 464315 w 1038268"/>
              <a:gd name="connsiteY21" fmla="*/ 45760 h 803796"/>
              <a:gd name="connsiteX22" fmla="*/ 457011 w 1038268"/>
              <a:gd name="connsiteY22" fmla="*/ 67529 h 803796"/>
              <a:gd name="connsiteX23" fmla="*/ 436617 w 1038268"/>
              <a:gd name="connsiteY23" fmla="*/ 84889 h 803796"/>
              <a:gd name="connsiteX24" fmla="*/ 308563 w 1038268"/>
              <a:gd name="connsiteY24" fmla="*/ 206499 h 803796"/>
              <a:gd name="connsiteX25" fmla="*/ 247856 w 1038268"/>
              <a:gd name="connsiteY25" fmla="*/ 325905 h 803796"/>
              <a:gd name="connsiteX26" fmla="*/ 284754 w 1038268"/>
              <a:gd name="connsiteY26" fmla="*/ 427125 h 803796"/>
              <a:gd name="connsiteX27" fmla="*/ 345177 w 1038268"/>
              <a:gd name="connsiteY27" fmla="*/ 461385 h 803796"/>
              <a:gd name="connsiteX28" fmla="*/ 390612 w 1038268"/>
              <a:gd name="connsiteY28" fmla="*/ 481408 h 803796"/>
              <a:gd name="connsiteX29" fmla="*/ 444964 w 1038268"/>
              <a:gd name="connsiteY29" fmla="*/ 557920 h 803796"/>
              <a:gd name="connsiteX30" fmla="*/ 433297 w 1038268"/>
              <a:gd name="connsiteY30" fmla="*/ 648577 h 803796"/>
              <a:gd name="connsiteX31" fmla="*/ 266827 w 1038268"/>
              <a:gd name="connsiteY31" fmla="*/ 795079 h 803796"/>
              <a:gd name="connsiteX32" fmla="*/ 223127 w 1038268"/>
              <a:gd name="connsiteY32" fmla="*/ 803394 h 803796"/>
              <a:gd name="connsiteX33" fmla="*/ 105384 w 1038268"/>
              <a:gd name="connsiteY33" fmla="*/ 762656 h 803796"/>
              <a:gd name="connsiteX34" fmla="*/ 0 w 1038268"/>
              <a:gd name="connsiteY34" fmla="*/ 547541 h 803796"/>
              <a:gd name="connsiteX35" fmla="*/ 87741 w 1038268"/>
              <a:gd name="connsiteY35" fmla="*/ 280072 h 803796"/>
              <a:gd name="connsiteX36" fmla="*/ 290066 w 1038268"/>
              <a:gd name="connsiteY36" fmla="*/ 72764 h 803796"/>
              <a:gd name="connsiteX37" fmla="*/ 379704 w 1038268"/>
              <a:gd name="connsiteY37" fmla="*/ 8561 h 803796"/>
              <a:gd name="connsiteX38" fmla="*/ 405637 w 1038268"/>
              <a:gd name="connsiteY38" fmla="*/ 62 h 80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68" h="803796">
                <a:moveTo>
                  <a:pt x="977515" y="464"/>
                </a:moveTo>
                <a:cubicBezTo>
                  <a:pt x="1005224" y="-1569"/>
                  <a:pt x="1033521" y="16807"/>
                  <a:pt x="1038074" y="45671"/>
                </a:cubicBezTo>
                <a:cubicBezTo>
                  <a:pt x="1039117" y="52009"/>
                  <a:pt x="1035797" y="60092"/>
                  <a:pt x="1032003" y="65787"/>
                </a:cubicBezTo>
                <a:cubicBezTo>
                  <a:pt x="1028019" y="71665"/>
                  <a:pt x="1021189" y="75890"/>
                  <a:pt x="1015309" y="80483"/>
                </a:cubicBezTo>
                <a:cubicBezTo>
                  <a:pt x="970158" y="115386"/>
                  <a:pt x="926999" y="152310"/>
                  <a:pt x="890385" y="195847"/>
                </a:cubicBezTo>
                <a:cubicBezTo>
                  <a:pt x="860031" y="232036"/>
                  <a:pt x="834420" y="270890"/>
                  <a:pt x="823322" y="317091"/>
                </a:cubicBezTo>
                <a:cubicBezTo>
                  <a:pt x="820382" y="329214"/>
                  <a:pt x="818485" y="341707"/>
                  <a:pt x="817726" y="354014"/>
                </a:cubicBezTo>
                <a:cubicBezTo>
                  <a:pt x="816398" y="376518"/>
                  <a:pt x="825599" y="395714"/>
                  <a:pt x="841155" y="411881"/>
                </a:cubicBezTo>
                <a:cubicBezTo>
                  <a:pt x="861549" y="433098"/>
                  <a:pt x="885452" y="449539"/>
                  <a:pt x="913719" y="460010"/>
                </a:cubicBezTo>
                <a:cubicBezTo>
                  <a:pt x="927188" y="464970"/>
                  <a:pt x="940278" y="470849"/>
                  <a:pt x="953463" y="476268"/>
                </a:cubicBezTo>
                <a:cubicBezTo>
                  <a:pt x="998709" y="494730"/>
                  <a:pt x="1019292" y="529724"/>
                  <a:pt x="1019577" y="575192"/>
                </a:cubicBezTo>
                <a:cubicBezTo>
                  <a:pt x="1019767" y="597511"/>
                  <a:pt x="1017016" y="621484"/>
                  <a:pt x="1008479" y="641875"/>
                </a:cubicBezTo>
                <a:cubicBezTo>
                  <a:pt x="976323" y="718937"/>
                  <a:pt x="918651" y="771660"/>
                  <a:pt x="835938" y="796184"/>
                </a:cubicBezTo>
                <a:cubicBezTo>
                  <a:pt x="822065" y="800294"/>
                  <a:pt x="808460" y="802728"/>
                  <a:pt x="795150" y="803515"/>
                </a:cubicBezTo>
                <a:cubicBezTo>
                  <a:pt x="755222" y="805874"/>
                  <a:pt x="717962" y="793406"/>
                  <a:pt x="684170" y="766884"/>
                </a:cubicBezTo>
                <a:cubicBezTo>
                  <a:pt x="609994" y="708559"/>
                  <a:pt x="572432" y="633333"/>
                  <a:pt x="573949" y="520999"/>
                </a:cubicBezTo>
                <a:cubicBezTo>
                  <a:pt x="574613" y="446416"/>
                  <a:pt x="606389" y="361822"/>
                  <a:pt x="658370" y="283748"/>
                </a:cubicBezTo>
                <a:cubicBezTo>
                  <a:pt x="714998" y="198695"/>
                  <a:pt x="788795" y="129348"/>
                  <a:pt x="870275" y="67165"/>
                </a:cubicBezTo>
                <a:cubicBezTo>
                  <a:pt x="896455" y="47141"/>
                  <a:pt x="923584" y="28219"/>
                  <a:pt x="950902" y="9666"/>
                </a:cubicBezTo>
                <a:cubicBezTo>
                  <a:pt x="959107" y="4086"/>
                  <a:pt x="968278" y="1141"/>
                  <a:pt x="977515" y="464"/>
                </a:cubicBezTo>
                <a:close/>
                <a:moveTo>
                  <a:pt x="405637" y="62"/>
                </a:moveTo>
                <a:cubicBezTo>
                  <a:pt x="432853" y="-1238"/>
                  <a:pt x="461042" y="17792"/>
                  <a:pt x="464315" y="45760"/>
                </a:cubicBezTo>
                <a:cubicBezTo>
                  <a:pt x="465168" y="52741"/>
                  <a:pt x="461469" y="61559"/>
                  <a:pt x="457011" y="67529"/>
                </a:cubicBezTo>
                <a:cubicBezTo>
                  <a:pt x="451888" y="74418"/>
                  <a:pt x="443636" y="79378"/>
                  <a:pt x="436617" y="84889"/>
                </a:cubicBezTo>
                <a:cubicBezTo>
                  <a:pt x="389759" y="121354"/>
                  <a:pt x="345461" y="160206"/>
                  <a:pt x="308563" y="206499"/>
                </a:cubicBezTo>
                <a:cubicBezTo>
                  <a:pt x="280107" y="242321"/>
                  <a:pt x="257816" y="280990"/>
                  <a:pt x="247856" y="325905"/>
                </a:cubicBezTo>
                <a:cubicBezTo>
                  <a:pt x="238560" y="367605"/>
                  <a:pt x="249279" y="402050"/>
                  <a:pt x="284754" y="427125"/>
                </a:cubicBezTo>
                <a:cubicBezTo>
                  <a:pt x="303536" y="440351"/>
                  <a:pt x="324593" y="450731"/>
                  <a:pt x="345177" y="461385"/>
                </a:cubicBezTo>
                <a:cubicBezTo>
                  <a:pt x="359879" y="468917"/>
                  <a:pt x="375720" y="474245"/>
                  <a:pt x="390612" y="481408"/>
                </a:cubicBezTo>
                <a:cubicBezTo>
                  <a:pt x="423242" y="497116"/>
                  <a:pt x="440316" y="523843"/>
                  <a:pt x="444964" y="557920"/>
                </a:cubicBezTo>
                <a:cubicBezTo>
                  <a:pt x="449232" y="588966"/>
                  <a:pt x="446956" y="619736"/>
                  <a:pt x="433297" y="648577"/>
                </a:cubicBezTo>
                <a:cubicBezTo>
                  <a:pt x="399244" y="720129"/>
                  <a:pt x="344892" y="770739"/>
                  <a:pt x="266827" y="795079"/>
                </a:cubicBezTo>
                <a:cubicBezTo>
                  <a:pt x="251911" y="799740"/>
                  <a:pt x="237339" y="802496"/>
                  <a:pt x="223127" y="803394"/>
                </a:cubicBezTo>
                <a:cubicBezTo>
                  <a:pt x="180491" y="806090"/>
                  <a:pt x="141097" y="792071"/>
                  <a:pt x="105384" y="762656"/>
                </a:cubicBezTo>
                <a:cubicBezTo>
                  <a:pt x="35381" y="705066"/>
                  <a:pt x="380" y="631493"/>
                  <a:pt x="0" y="547541"/>
                </a:cubicBezTo>
                <a:cubicBezTo>
                  <a:pt x="1803" y="446414"/>
                  <a:pt x="33769" y="359799"/>
                  <a:pt x="87741" y="280072"/>
                </a:cubicBezTo>
                <a:cubicBezTo>
                  <a:pt x="142472" y="199335"/>
                  <a:pt x="212475" y="132468"/>
                  <a:pt x="290066" y="72764"/>
                </a:cubicBezTo>
                <a:cubicBezTo>
                  <a:pt x="319092" y="50353"/>
                  <a:pt x="349256" y="29227"/>
                  <a:pt x="379704" y="8561"/>
                </a:cubicBezTo>
                <a:cubicBezTo>
                  <a:pt x="387601" y="3188"/>
                  <a:pt x="396565" y="495"/>
                  <a:pt x="405637" y="62"/>
                </a:cubicBez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576000" bIns="0" rtlCol="0" anchor="ctr">
            <a:noAutofit/>
          </a:bodyPr>
          <a:lstStyle/>
          <a:p>
            <a:pPr>
              <a:lnSpc>
                <a:spcPct val="120000"/>
              </a:lnSpc>
            </a:pPr>
            <a:r>
              <a:rPr kumimoji="1" lang="en-US" altLang="ja-JP" sz="2000" b="1" dirty="0">
                <a:solidFill>
                  <a:schemeClr val="accent6"/>
                </a:solidFill>
                <a:effectLst>
                  <a:outerShdw blurRad="38100" dist="25400" dir="2700000" algn="tl" rotWithShape="0">
                    <a:schemeClr val="bg1">
                      <a:lumMod val="50000"/>
                      <a:alpha val="70000"/>
                    </a:schemeClr>
                  </a:outerShdw>
                </a:effectLst>
              </a:rPr>
              <a:t>WHY</a:t>
            </a:r>
            <a:endParaRPr kumimoji="1" lang="ja-JP" altLang="en-US" sz="2000" b="1" dirty="0">
              <a:solidFill>
                <a:schemeClr val="accent6"/>
              </a:solidFill>
              <a:effectLst>
                <a:outerShdw blurRad="38100" dist="25400" dir="2700000" algn="tl" rotWithShape="0">
                  <a:schemeClr val="bg1">
                    <a:lumMod val="50000"/>
                    <a:alpha val="70000"/>
                  </a:schemeClr>
                </a:outerShdw>
              </a:effectLst>
            </a:endParaRPr>
          </a:p>
        </p:txBody>
      </p:sp>
      <p:pic>
        <p:nvPicPr>
          <p:cNvPr id="10" name="図 9">
            <a:extLst>
              <a:ext uri="{FF2B5EF4-FFF2-40B4-BE49-F238E27FC236}">
                <a16:creationId xmlns:a16="http://schemas.microsoft.com/office/drawing/2014/main" id="{AC9159CE-039D-F499-8B3C-1723C12F1B6C}"/>
              </a:ext>
            </a:extLst>
          </p:cNvPr>
          <p:cNvPicPr>
            <a:picLocks noChangeAspect="1"/>
          </p:cNvPicPr>
          <p:nvPr/>
        </p:nvPicPr>
        <p:blipFill>
          <a:blip r:embed="rId4"/>
          <a:stretch>
            <a:fillRect/>
          </a:stretch>
        </p:blipFill>
        <p:spPr>
          <a:xfrm>
            <a:off x="8878699" y="3376007"/>
            <a:ext cx="2605803" cy="2457224"/>
          </a:xfrm>
          <a:prstGeom prst="rect">
            <a:avLst/>
          </a:prstGeom>
        </p:spPr>
      </p:pic>
    </p:spTree>
    <p:extLst>
      <p:ext uri="{BB962C8B-B14F-4D97-AF65-F5344CB8AC3E}">
        <p14:creationId xmlns:p14="http://schemas.microsoft.com/office/powerpoint/2010/main" val="178653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descr="ロゴ, 会社名&#10;&#10;自動的に生成された説明">
            <a:extLst>
              <a:ext uri="{FF2B5EF4-FFF2-40B4-BE49-F238E27FC236}">
                <a16:creationId xmlns:a16="http://schemas.microsoft.com/office/drawing/2014/main" id="{8CF3F08C-C1E1-564C-C015-AAB389275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005" y="4051550"/>
            <a:ext cx="1211579" cy="1211579"/>
          </a:xfrm>
          <a:prstGeom prst="rect">
            <a:avLst/>
          </a:prstGeom>
        </p:spPr>
      </p:pic>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kumimoji="1" lang="ja-JP" altLang="en-US" dirty="0"/>
              <a:t>国際イニシアチブ参加と</a:t>
            </a:r>
            <a:r>
              <a:rPr kumimoji="1" lang="en-US" altLang="ja-JP" dirty="0"/>
              <a:t>ESG</a:t>
            </a:r>
            <a:r>
              <a:rPr kumimoji="1" lang="ja-JP" altLang="en-US" dirty="0"/>
              <a:t>評価</a:t>
            </a:r>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1" name="テキスト ボックス 10">
            <a:extLst>
              <a:ext uri="{FF2B5EF4-FFF2-40B4-BE49-F238E27FC236}">
                <a16:creationId xmlns:a16="http://schemas.microsoft.com/office/drawing/2014/main" id="{884BDCEA-C45B-464E-9302-ECA2ED976025}"/>
              </a:ext>
            </a:extLst>
          </p:cNvPr>
          <p:cNvSpPr txBox="1"/>
          <p:nvPr/>
        </p:nvSpPr>
        <p:spPr>
          <a:xfrm>
            <a:off x="8260356" y="1328195"/>
            <a:ext cx="3420000" cy="1656000"/>
          </a:xfrm>
          <a:prstGeom prst="rect">
            <a:avLst/>
          </a:prstGeom>
          <a:solidFill>
            <a:schemeClr val="bg1"/>
          </a:solidFill>
          <a:ln w="6350">
            <a:noFill/>
          </a:ln>
          <a:effectLst/>
        </p:spPr>
        <p:txBody>
          <a:bodyPr wrap="none" tIns="1116000" rtlCol="0" anchor="t">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2019</a:t>
            </a:r>
            <a:r>
              <a:rPr kumimoji="0" lang="ja-JP" altLang="en-US" b="1" dirty="0">
                <a:solidFill>
                  <a:schemeClr val="tx1">
                    <a:lumMod val="65000"/>
                    <a:lumOff val="35000"/>
                  </a:schemeClr>
                </a:solidFill>
                <a:cs typeface="メイリオ" panose="020B0604030504040204" pitchFamily="50" charset="-128"/>
              </a:rPr>
              <a:t>年</a:t>
            </a:r>
            <a:r>
              <a:rPr lang="ja-JP" altLang="en-US" b="1" dirty="0">
                <a:solidFill>
                  <a:schemeClr val="tx1">
                    <a:lumMod val="65000"/>
                    <a:lumOff val="35000"/>
                  </a:schemeClr>
                </a:solidFill>
                <a:cs typeface="メイリオ" panose="020B0604030504040204" pitchFamily="50" charset="-128"/>
              </a:rPr>
              <a:t> </a:t>
            </a:r>
            <a:r>
              <a:rPr kumimoji="0" lang="en-US" altLang="ja-JP" b="1" dirty="0">
                <a:solidFill>
                  <a:schemeClr val="tx1">
                    <a:lumMod val="65000"/>
                    <a:lumOff val="35000"/>
                  </a:schemeClr>
                </a:solidFill>
                <a:cs typeface="メイリオ" panose="020B0604030504040204" pitchFamily="50" charset="-128"/>
              </a:rPr>
              <a:t>TCFD</a:t>
            </a:r>
            <a:r>
              <a:rPr kumimoji="0" lang="ja-JP" altLang="en-US" b="1" baseline="30000" dirty="0">
                <a:solidFill>
                  <a:schemeClr val="tx1">
                    <a:lumMod val="65000"/>
                    <a:lumOff val="35000"/>
                  </a:schemeClr>
                </a:solidFill>
                <a:cs typeface="メイリオ" panose="020B0604030504040204" pitchFamily="50" charset="-128"/>
              </a:rPr>
              <a:t>*</a:t>
            </a:r>
            <a:r>
              <a:rPr kumimoji="0" lang="en-US" altLang="ja-JP" b="1" baseline="30000" dirty="0">
                <a:solidFill>
                  <a:schemeClr val="tx1">
                    <a:lumMod val="65000"/>
                    <a:lumOff val="35000"/>
                  </a:schemeClr>
                </a:solidFill>
                <a:cs typeface="メイリオ" panose="020B0604030504040204" pitchFamily="50" charset="-128"/>
              </a:rPr>
              <a:t>2</a:t>
            </a:r>
            <a:r>
              <a:rPr lang="ja-JP" altLang="en-US" b="1" dirty="0">
                <a:solidFill>
                  <a:schemeClr val="tx1">
                    <a:lumMod val="65000"/>
                    <a:lumOff val="35000"/>
                  </a:schemeClr>
                </a:solidFill>
                <a:cs typeface="メイリオ" panose="020B0604030504040204" pitchFamily="50" charset="-128"/>
              </a:rPr>
              <a:t>提言への支持を表明</a:t>
            </a:r>
            <a:endParaRPr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050" b="1" dirty="0">
                <a:solidFill>
                  <a:schemeClr val="tx1">
                    <a:lumMod val="65000"/>
                    <a:lumOff val="35000"/>
                  </a:schemeClr>
                </a:solidFill>
                <a:cs typeface="メイリオ" panose="020B0604030504040204" pitchFamily="50" charset="-128"/>
              </a:rPr>
              <a:t>*</a:t>
            </a:r>
            <a:r>
              <a:rPr lang="en-US" altLang="ja-JP" sz="1050" b="1" dirty="0">
                <a:solidFill>
                  <a:schemeClr val="tx1">
                    <a:lumMod val="65000"/>
                    <a:lumOff val="35000"/>
                  </a:schemeClr>
                </a:solidFill>
                <a:cs typeface="メイリオ" panose="020B0604030504040204" pitchFamily="50" charset="-128"/>
              </a:rPr>
              <a:t>2</a:t>
            </a:r>
            <a:r>
              <a:rPr lang="ja-JP" altLang="en-US" sz="1050" b="1" dirty="0">
                <a:solidFill>
                  <a:schemeClr val="tx1">
                    <a:lumMod val="65000"/>
                    <a:lumOff val="35000"/>
                  </a:schemeClr>
                </a:solidFill>
                <a:cs typeface="メイリオ" panose="020B0604030504040204" pitchFamily="50" charset="-128"/>
              </a:rPr>
              <a:t> 気候関連財務情報開示タスクフォース</a:t>
            </a:r>
            <a:endParaRPr kumimoji="0" lang="en-US" altLang="ja-JP" sz="1050" b="1" dirty="0">
              <a:solidFill>
                <a:schemeClr val="tx1">
                  <a:lumMod val="65000"/>
                  <a:lumOff val="35000"/>
                </a:schemeClr>
              </a:solidFill>
              <a:cs typeface="メイリオ" panose="020B0604030504040204" pitchFamily="50" charset="-128"/>
            </a:endParaRPr>
          </a:p>
        </p:txBody>
      </p:sp>
      <p:pic>
        <p:nvPicPr>
          <p:cNvPr id="14" name="図 13">
            <a:extLst>
              <a:ext uri="{FF2B5EF4-FFF2-40B4-BE49-F238E27FC236}">
                <a16:creationId xmlns:a16="http://schemas.microsoft.com/office/drawing/2014/main" id="{8C6E51F4-0EBD-46FC-A7D4-13AA7C5A0C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4588" y="1671313"/>
            <a:ext cx="2771536" cy="512734"/>
          </a:xfrm>
          <a:prstGeom prst="rect">
            <a:avLst/>
          </a:prstGeom>
          <a:ln>
            <a:noFill/>
          </a:ln>
        </p:spPr>
      </p:pic>
      <p:sp>
        <p:nvSpPr>
          <p:cNvPr id="13" name="正方形/長方形 12">
            <a:extLst>
              <a:ext uri="{FF2B5EF4-FFF2-40B4-BE49-F238E27FC236}">
                <a16:creationId xmlns:a16="http://schemas.microsoft.com/office/drawing/2014/main" id="{CA78613D-0554-4EC0-A1E3-ADE26386A3EE}"/>
              </a:ext>
            </a:extLst>
          </p:cNvPr>
          <p:cNvSpPr/>
          <p:nvPr/>
        </p:nvSpPr>
        <p:spPr>
          <a:xfrm>
            <a:off x="4386000" y="1328195"/>
            <a:ext cx="3420000" cy="1656000"/>
          </a:xfrm>
          <a:prstGeom prst="rect">
            <a:avLst/>
          </a:prstGeom>
          <a:solidFill>
            <a:schemeClr val="bg1"/>
          </a:solidFill>
          <a:ln w="6350">
            <a:noFill/>
          </a:ln>
          <a:effectLst/>
        </p:spPr>
        <p:txBody>
          <a:bodyPr wrap="none" tIns="1116000" anchor="t">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2017</a:t>
            </a:r>
            <a:r>
              <a:rPr kumimoji="0" lang="ja-JP" altLang="en-US" b="1" dirty="0">
                <a:solidFill>
                  <a:schemeClr val="tx1">
                    <a:lumMod val="65000"/>
                    <a:lumOff val="35000"/>
                  </a:schemeClr>
                </a:solidFill>
                <a:cs typeface="メイリオ" panose="020B0604030504040204" pitchFamily="50" charset="-128"/>
              </a:rPr>
              <a:t>年 </a:t>
            </a:r>
            <a:r>
              <a:rPr kumimoji="0" lang="en-US" altLang="ja-JP" b="1" dirty="0">
                <a:solidFill>
                  <a:schemeClr val="tx1">
                    <a:lumMod val="65000"/>
                    <a:lumOff val="35000"/>
                  </a:schemeClr>
                </a:solidFill>
                <a:cs typeface="メイリオ" panose="020B0604030504040204" pitchFamily="50" charset="-128"/>
              </a:rPr>
              <a:t>WBCSD</a:t>
            </a:r>
            <a:r>
              <a:rPr kumimoji="0" lang="ja-JP" altLang="en-US" b="1" baseline="30000" dirty="0">
                <a:solidFill>
                  <a:schemeClr val="tx1">
                    <a:lumMod val="65000"/>
                    <a:lumOff val="35000"/>
                  </a:schemeClr>
                </a:solidFill>
                <a:cs typeface="メイリオ" panose="020B0604030504040204" pitchFamily="50" charset="-128"/>
              </a:rPr>
              <a:t>*</a:t>
            </a:r>
            <a:r>
              <a:rPr kumimoji="0" lang="en-US" altLang="ja-JP" b="1" baseline="30000" dirty="0">
                <a:solidFill>
                  <a:schemeClr val="tx1">
                    <a:lumMod val="65000"/>
                    <a:lumOff val="35000"/>
                  </a:schemeClr>
                </a:solidFill>
                <a:cs typeface="メイリオ" panose="020B0604030504040204" pitchFamily="50" charset="-128"/>
              </a:rPr>
              <a:t>1</a:t>
            </a:r>
            <a:r>
              <a:rPr kumimoji="0" lang="ja-JP" altLang="en-US" b="1" dirty="0">
                <a:solidFill>
                  <a:schemeClr val="tx1">
                    <a:lumMod val="65000"/>
                    <a:lumOff val="35000"/>
                  </a:schemeClr>
                </a:solidFill>
                <a:cs typeface="メイリオ" panose="020B0604030504040204" pitchFamily="50" charset="-128"/>
              </a:rPr>
              <a:t>に加盟</a:t>
            </a:r>
            <a:endParaRPr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050" b="1" dirty="0">
                <a:solidFill>
                  <a:schemeClr val="tx1">
                    <a:lumMod val="65000"/>
                    <a:lumOff val="35000"/>
                  </a:schemeClr>
                </a:solidFill>
                <a:cs typeface="メイリオ" panose="020B0604030504040204" pitchFamily="50" charset="-128"/>
              </a:rPr>
              <a:t>*</a:t>
            </a:r>
            <a:r>
              <a:rPr lang="en-US" altLang="ja-JP" sz="1050" b="1" dirty="0">
                <a:solidFill>
                  <a:schemeClr val="tx1">
                    <a:lumMod val="65000"/>
                    <a:lumOff val="35000"/>
                  </a:schemeClr>
                </a:solidFill>
                <a:cs typeface="メイリオ" panose="020B0604030504040204" pitchFamily="50" charset="-128"/>
              </a:rPr>
              <a:t>1</a:t>
            </a:r>
            <a:r>
              <a:rPr lang="ja-JP" altLang="en-US" sz="1050" b="1" dirty="0">
                <a:solidFill>
                  <a:schemeClr val="tx1">
                    <a:lumMod val="65000"/>
                    <a:lumOff val="35000"/>
                  </a:schemeClr>
                </a:solidFill>
                <a:cs typeface="メイリオ" panose="020B0604030504040204" pitchFamily="50" charset="-128"/>
              </a:rPr>
              <a:t> 持続可能な発展のための世界経済人会議</a:t>
            </a:r>
            <a:endParaRPr kumimoji="0" lang="en-US" altLang="ja-JP" sz="1050" b="1" dirty="0">
              <a:solidFill>
                <a:schemeClr val="tx1">
                  <a:lumMod val="65000"/>
                  <a:lumOff val="35000"/>
                </a:schemeClr>
              </a:solidFill>
              <a:cs typeface="メイリオ" panose="020B0604030504040204" pitchFamily="50" charset="-128"/>
            </a:endParaRPr>
          </a:p>
        </p:txBody>
      </p:sp>
      <p:sp>
        <p:nvSpPr>
          <p:cNvPr id="12" name="Rectangle 2">
            <a:extLst>
              <a:ext uri="{FF2B5EF4-FFF2-40B4-BE49-F238E27FC236}">
                <a16:creationId xmlns:a16="http://schemas.microsoft.com/office/drawing/2014/main" id="{172AA259-DA1A-444C-863A-77BFFC405BAC}"/>
              </a:ext>
            </a:extLst>
          </p:cNvPr>
          <p:cNvSpPr>
            <a:spLocks noChangeArrowheads="1"/>
          </p:cNvSpPr>
          <p:nvPr/>
        </p:nvSpPr>
        <p:spPr bwMode="auto">
          <a:xfrm>
            <a:off x="519483" y="1328195"/>
            <a:ext cx="3420000" cy="1656000"/>
          </a:xfrm>
          <a:prstGeom prst="rect">
            <a:avLst/>
          </a:prstGeom>
          <a:solidFill>
            <a:schemeClr val="bg1"/>
          </a:solidFill>
          <a:ln w="6350">
            <a:noFill/>
            <a:miter lim="800000"/>
            <a:headEnd/>
            <a:tailEnd/>
          </a:ln>
          <a:effectLst/>
        </p:spPr>
        <p:txBody>
          <a:bodyPr vert="horz" wrap="none" lIns="91440" tIns="1116000" rIns="91440" bIns="45720" numCol="1" anchor="t" anchorCtr="0" compatLnSpc="1">
            <a:prstTxWarp prst="textNoShape">
              <a:avLst/>
            </a:prstTxWarp>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2009</a:t>
            </a:r>
            <a:r>
              <a:rPr kumimoji="0" lang="ja-JP" altLang="en-US" b="1" dirty="0">
                <a:solidFill>
                  <a:schemeClr val="tx1">
                    <a:lumMod val="65000"/>
                    <a:lumOff val="35000"/>
                  </a:schemeClr>
                </a:solidFill>
                <a:cs typeface="メイリオ" panose="020B0604030504040204" pitchFamily="50" charset="-128"/>
              </a:rPr>
              <a:t>年 「グローバル・コンパクト」</a:t>
            </a:r>
            <a:endParaRPr kumimoji="0"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200" b="1" dirty="0">
                <a:solidFill>
                  <a:schemeClr val="tx1">
                    <a:lumMod val="65000"/>
                    <a:lumOff val="35000"/>
                  </a:schemeClr>
                </a:solidFill>
                <a:cs typeface="メイリオ" panose="020B0604030504040204" pitchFamily="50" charset="-128"/>
              </a:rPr>
              <a:t>（国際連合）</a:t>
            </a:r>
            <a:r>
              <a:rPr kumimoji="0" lang="ja-JP" altLang="en-US" b="1" dirty="0">
                <a:solidFill>
                  <a:schemeClr val="tx1">
                    <a:lumMod val="65000"/>
                    <a:lumOff val="35000"/>
                  </a:schemeClr>
                </a:solidFill>
                <a:cs typeface="メイリオ" panose="020B0604030504040204" pitchFamily="50" charset="-128"/>
              </a:rPr>
              <a:t>に参加</a:t>
            </a:r>
            <a:endParaRPr kumimoji="0" lang="en-US" altLang="ja-JP" b="1" dirty="0">
              <a:solidFill>
                <a:schemeClr val="tx1">
                  <a:lumMod val="65000"/>
                  <a:lumOff val="35000"/>
                </a:schemeClr>
              </a:solidFill>
              <a:cs typeface="メイリオ" panose="020B0604030504040204" pitchFamily="50" charset="-128"/>
            </a:endParaRPr>
          </a:p>
        </p:txBody>
      </p:sp>
      <p:pic>
        <p:nvPicPr>
          <p:cNvPr id="5" name="図 4">
            <a:extLst>
              <a:ext uri="{FF2B5EF4-FFF2-40B4-BE49-F238E27FC236}">
                <a16:creationId xmlns:a16="http://schemas.microsoft.com/office/drawing/2014/main" id="{B9816C00-B0BA-468A-98DC-E3518E699C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1777" y="1400900"/>
            <a:ext cx="815412" cy="980697"/>
          </a:xfrm>
          <a:prstGeom prst="rect">
            <a:avLst/>
          </a:prstGeom>
          <a:ln>
            <a:noFill/>
          </a:ln>
        </p:spPr>
      </p:pic>
      <p:sp>
        <p:nvSpPr>
          <p:cNvPr id="4" name="正方形/長方形 3">
            <a:extLst>
              <a:ext uri="{FF2B5EF4-FFF2-40B4-BE49-F238E27FC236}">
                <a16:creationId xmlns:a16="http://schemas.microsoft.com/office/drawing/2014/main" id="{06588D99-2B9D-4582-9DA4-682EBAFBBF9E}"/>
              </a:ext>
            </a:extLst>
          </p:cNvPr>
          <p:cNvSpPr/>
          <p:nvPr/>
        </p:nvSpPr>
        <p:spPr>
          <a:xfrm>
            <a:off x="496470" y="5964200"/>
            <a:ext cx="11200181" cy="92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ja-JP" altLang="en-US" sz="600" dirty="0">
                <a:solidFill>
                  <a:schemeClr val="tx1">
                    <a:lumMod val="65000"/>
                    <a:lumOff val="35000"/>
                  </a:schemeClr>
                </a:solidFill>
              </a:rPr>
              <a:t>横河電機株式会社の</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 </a:t>
            </a:r>
            <a:r>
              <a:rPr kumimoji="1" lang="en-US" altLang="ja-JP" sz="600" dirty="0">
                <a:solidFill>
                  <a:schemeClr val="tx1">
                    <a:lumMod val="65000"/>
                    <a:lumOff val="35000"/>
                  </a:schemeClr>
                </a:solidFill>
              </a:rPr>
              <a:t>Indexes</a:t>
            </a:r>
            <a:r>
              <a:rPr kumimoji="1" lang="ja-JP" altLang="en-US" sz="600" dirty="0">
                <a:solidFill>
                  <a:schemeClr val="tx1">
                    <a:lumMod val="65000"/>
                    <a:lumOff val="35000"/>
                  </a:schemeClr>
                </a:solidFill>
              </a:rPr>
              <a:t>への取り入れ、および本レポートでの</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のロゴ、商標、サービスマークまたはインデックス名称の使用は、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またはその関係会社による横河電機株式会社の後援、推薦またはプロモーションではありません。</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 </a:t>
            </a:r>
            <a:r>
              <a:rPr kumimoji="1" lang="en-US" altLang="ja-JP" sz="600" dirty="0">
                <a:solidFill>
                  <a:schemeClr val="tx1">
                    <a:lumMod val="65000"/>
                    <a:lumOff val="35000"/>
                  </a:schemeClr>
                </a:solidFill>
              </a:rPr>
              <a:t>Indexes</a:t>
            </a:r>
            <a:r>
              <a:rPr kumimoji="1" lang="ja-JP" altLang="en-US" sz="600" dirty="0">
                <a:solidFill>
                  <a:schemeClr val="tx1">
                    <a:lumMod val="65000"/>
                    <a:lumOff val="35000"/>
                  </a:schemeClr>
                </a:solidFill>
              </a:rPr>
              <a:t>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の独占的財産であり、その名称およびロゴは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およびその関係会社の商標またはサービスマークです。</a:t>
            </a:r>
          </a:p>
        </p:txBody>
      </p:sp>
      <p:sp>
        <p:nvSpPr>
          <p:cNvPr id="27" name="Rectangle 2">
            <a:extLst>
              <a:ext uri="{FF2B5EF4-FFF2-40B4-BE49-F238E27FC236}">
                <a16:creationId xmlns:a16="http://schemas.microsoft.com/office/drawing/2014/main" id="{A118735E-19DB-412E-BF67-A533D4713B14}"/>
              </a:ext>
            </a:extLst>
          </p:cNvPr>
          <p:cNvSpPr>
            <a:spLocks noChangeArrowheads="1"/>
          </p:cNvSpPr>
          <p:nvPr/>
        </p:nvSpPr>
        <p:spPr bwMode="auto">
          <a:xfrm>
            <a:off x="7274011" y="3805883"/>
            <a:ext cx="4422640" cy="216000"/>
          </a:xfrm>
          <a:prstGeom prst="rect">
            <a:avLst/>
          </a:prstGeom>
          <a:solidFill>
            <a:schemeClr val="accent2">
              <a:lumMod val="60000"/>
              <a:lumOff val="40000"/>
            </a:schemeClr>
          </a:solidFill>
          <a:ln w="6350">
            <a:noFill/>
            <a:miter lim="800000"/>
            <a:headEnd/>
            <a:tailEnd/>
          </a:ln>
          <a:effectLst/>
        </p:spPr>
        <p:txBody>
          <a:bodyPr vert="horz" wrap="square" lIns="90000" tIns="18000" rIns="91440" bIns="0" numCol="1" anchor="t" anchorCtr="0" compatLnSpc="1">
            <a:prstTxWarp prst="textNoShape">
              <a:avLst/>
            </a:prstTxWarp>
            <a:noAutofit/>
          </a:bodyPr>
          <a:lstStyle/>
          <a:p>
            <a:pPr lvl="0" algn="ctr" eaLnBrk="0" fontAlgn="base" hangingPunct="0">
              <a:spcBef>
                <a:spcPct val="0"/>
              </a:spcBef>
              <a:spcAft>
                <a:spcPct val="0"/>
              </a:spcAft>
              <a:buClr>
                <a:schemeClr val="accent2">
                  <a:lumMod val="60000"/>
                  <a:lumOff val="40000"/>
                </a:schemeClr>
              </a:buClr>
            </a:pPr>
            <a:r>
              <a:rPr kumimoji="0" lang="ja-JP" altLang="en-US" sz="1400" b="1" dirty="0">
                <a:solidFill>
                  <a:schemeClr val="tx1">
                    <a:lumMod val="65000"/>
                    <a:lumOff val="35000"/>
                  </a:schemeClr>
                </a:solidFill>
                <a:cs typeface="メイリオ" panose="020B0604030504040204" pitchFamily="50" charset="-128"/>
              </a:rPr>
              <a:t>日本</a:t>
            </a:r>
            <a:endParaRPr kumimoji="0" lang="en-US" altLang="ja-JP" sz="1400" b="1" dirty="0">
              <a:solidFill>
                <a:schemeClr val="tx1">
                  <a:lumMod val="65000"/>
                  <a:lumOff val="35000"/>
                </a:schemeClr>
              </a:solidFill>
              <a:cs typeface="メイリオ" panose="020B0604030504040204" pitchFamily="50" charset="-128"/>
            </a:endParaRPr>
          </a:p>
        </p:txBody>
      </p:sp>
      <p:pic>
        <p:nvPicPr>
          <p:cNvPr id="18" name="図 17">
            <a:extLst>
              <a:ext uri="{FF2B5EF4-FFF2-40B4-BE49-F238E27FC236}">
                <a16:creationId xmlns:a16="http://schemas.microsoft.com/office/drawing/2014/main" id="{AE6E2E28-1766-4F20-819A-0CA01CDB0BE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63483"/>
          <a:stretch/>
        </p:blipFill>
        <p:spPr>
          <a:xfrm>
            <a:off x="8663660" y="4951772"/>
            <a:ext cx="921966" cy="902698"/>
          </a:xfrm>
          <a:prstGeom prst="rect">
            <a:avLst/>
          </a:prstGeom>
          <a:ln>
            <a:noFill/>
          </a:ln>
        </p:spPr>
      </p:pic>
      <p:sp>
        <p:nvSpPr>
          <p:cNvPr id="28" name="テキスト ボックス 27">
            <a:extLst>
              <a:ext uri="{FF2B5EF4-FFF2-40B4-BE49-F238E27FC236}">
                <a16:creationId xmlns:a16="http://schemas.microsoft.com/office/drawing/2014/main" id="{60DCCA96-8205-44AF-B015-48267B254CA7}"/>
              </a:ext>
            </a:extLst>
          </p:cNvPr>
          <p:cNvSpPr txBox="1"/>
          <p:nvPr/>
        </p:nvSpPr>
        <p:spPr>
          <a:xfrm>
            <a:off x="512326" y="913275"/>
            <a:ext cx="1963999"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ja-JP" altLang="en-US"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国際イニシアチブ</a:t>
            </a:r>
          </a:p>
        </p:txBody>
      </p:sp>
      <p:sp>
        <p:nvSpPr>
          <p:cNvPr id="29" name="テキスト ボックス 28">
            <a:extLst>
              <a:ext uri="{FF2B5EF4-FFF2-40B4-BE49-F238E27FC236}">
                <a16:creationId xmlns:a16="http://schemas.microsoft.com/office/drawing/2014/main" id="{931B69C1-6EA2-4CF1-9457-A46BDE750461}"/>
              </a:ext>
            </a:extLst>
          </p:cNvPr>
          <p:cNvSpPr txBox="1"/>
          <p:nvPr/>
        </p:nvSpPr>
        <p:spPr>
          <a:xfrm>
            <a:off x="512326" y="3438688"/>
            <a:ext cx="1933543"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en-US" altLang="ja-JP"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ESG</a:t>
            </a:r>
            <a:r>
              <a:rPr kumimoji="1" lang="ja-JP" altLang="en-US"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インデックス</a:t>
            </a:r>
          </a:p>
        </p:txBody>
      </p:sp>
      <p:sp>
        <p:nvSpPr>
          <p:cNvPr id="26" name="Rectangle 2">
            <a:extLst>
              <a:ext uri="{FF2B5EF4-FFF2-40B4-BE49-F238E27FC236}">
                <a16:creationId xmlns:a16="http://schemas.microsoft.com/office/drawing/2014/main" id="{A21A7C22-47D6-477A-BFAD-00ADEBEC1637}"/>
              </a:ext>
            </a:extLst>
          </p:cNvPr>
          <p:cNvSpPr>
            <a:spLocks noChangeArrowheads="1"/>
          </p:cNvSpPr>
          <p:nvPr/>
        </p:nvSpPr>
        <p:spPr bwMode="auto">
          <a:xfrm>
            <a:off x="519483" y="3805883"/>
            <a:ext cx="6408539" cy="216000"/>
          </a:xfrm>
          <a:prstGeom prst="rect">
            <a:avLst/>
          </a:prstGeom>
          <a:solidFill>
            <a:schemeClr val="accent2">
              <a:lumMod val="60000"/>
              <a:lumOff val="40000"/>
            </a:schemeClr>
          </a:solidFill>
          <a:ln w="6350">
            <a:noFill/>
            <a:miter lim="800000"/>
            <a:headEnd/>
            <a:tailEnd/>
          </a:ln>
          <a:effectLst/>
        </p:spPr>
        <p:txBody>
          <a:bodyPr vert="horz" wrap="square" lIns="90000" tIns="18000" rIns="91440" bIns="0" numCol="1" anchor="ctr" anchorCtr="0" compatLnSpc="1">
            <a:prstTxWarp prst="textNoShape">
              <a:avLst/>
            </a:prstTxWarp>
            <a:noAutofit/>
          </a:bodyPr>
          <a:lstStyle/>
          <a:p>
            <a:pPr lvl="0" algn="ctr" eaLnBrk="0" fontAlgn="base" hangingPunct="0">
              <a:spcBef>
                <a:spcPct val="0"/>
              </a:spcBef>
              <a:spcAft>
                <a:spcPct val="0"/>
              </a:spcAft>
              <a:buClr>
                <a:schemeClr val="accent2">
                  <a:lumMod val="60000"/>
                  <a:lumOff val="40000"/>
                </a:schemeClr>
              </a:buClr>
            </a:pPr>
            <a:r>
              <a:rPr kumimoji="0" lang="ja-JP" altLang="en-US" sz="1400" b="1" dirty="0">
                <a:solidFill>
                  <a:schemeClr val="tx1">
                    <a:lumMod val="65000"/>
                    <a:lumOff val="35000"/>
                  </a:schemeClr>
                </a:solidFill>
                <a:cs typeface="メイリオ" panose="020B0604030504040204" pitchFamily="50" charset="-128"/>
              </a:rPr>
              <a:t>グローバル</a:t>
            </a:r>
            <a:endParaRPr kumimoji="0" lang="en-US" altLang="ja-JP" sz="1400" b="1" dirty="0">
              <a:solidFill>
                <a:schemeClr val="tx1">
                  <a:lumMod val="65000"/>
                  <a:lumOff val="35000"/>
                </a:schemeClr>
              </a:solidFill>
              <a:cs typeface="メイリオ" panose="020B0604030504040204" pitchFamily="50" charset="-128"/>
            </a:endParaRPr>
          </a:p>
        </p:txBody>
      </p:sp>
      <p:pic>
        <p:nvPicPr>
          <p:cNvPr id="24" name="図 23">
            <a:extLst>
              <a:ext uri="{FF2B5EF4-FFF2-40B4-BE49-F238E27FC236}">
                <a16:creationId xmlns:a16="http://schemas.microsoft.com/office/drawing/2014/main" id="{AB508871-640D-4FAC-8CCA-8A42B4385816}"/>
              </a:ext>
            </a:extLst>
          </p:cNvPr>
          <p:cNvPicPr>
            <a:picLocks noChangeAspect="1"/>
          </p:cNvPicPr>
          <p:nvPr/>
        </p:nvPicPr>
        <p:blipFill rotWithShape="1">
          <a:blip r:embed="rId7"/>
          <a:srcRect l="33315" t="58329" r="40220"/>
          <a:stretch/>
        </p:blipFill>
        <p:spPr>
          <a:xfrm>
            <a:off x="2637189" y="5099716"/>
            <a:ext cx="1665870" cy="726919"/>
          </a:xfrm>
          <a:prstGeom prst="rect">
            <a:avLst/>
          </a:prstGeom>
        </p:spPr>
      </p:pic>
      <p:pic>
        <p:nvPicPr>
          <p:cNvPr id="7" name="図 6" descr="ロゴ&#10;&#10;中程度の精度で自動的に生成された説明">
            <a:extLst>
              <a:ext uri="{FF2B5EF4-FFF2-40B4-BE49-F238E27FC236}">
                <a16:creationId xmlns:a16="http://schemas.microsoft.com/office/drawing/2014/main" id="{548DD9B0-9992-46B6-B41A-2AD781A5B2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5974" y="4206461"/>
            <a:ext cx="600857" cy="600857"/>
          </a:xfrm>
          <a:prstGeom prst="rect">
            <a:avLst/>
          </a:prstGeom>
        </p:spPr>
      </p:pic>
      <p:pic>
        <p:nvPicPr>
          <p:cNvPr id="9" name="図 8" descr="ロゴ&#10;&#10;自動的に生成された説明">
            <a:extLst>
              <a:ext uri="{FF2B5EF4-FFF2-40B4-BE49-F238E27FC236}">
                <a16:creationId xmlns:a16="http://schemas.microsoft.com/office/drawing/2014/main" id="{2BB56F72-6245-E5E6-7CF0-376A845212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8674" y="1267872"/>
            <a:ext cx="2074651" cy="1233344"/>
          </a:xfrm>
          <a:prstGeom prst="rect">
            <a:avLst/>
          </a:prstGeom>
        </p:spPr>
      </p:pic>
      <p:pic>
        <p:nvPicPr>
          <p:cNvPr id="15" name="図 14" descr="文字が書かれている&#10;&#10;自動的に生成された説明">
            <a:extLst>
              <a:ext uri="{FF2B5EF4-FFF2-40B4-BE49-F238E27FC236}">
                <a16:creationId xmlns:a16="http://schemas.microsoft.com/office/drawing/2014/main" id="{02170A75-F561-88A4-08A2-6C8A3E3FB5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5974" y="4969599"/>
            <a:ext cx="565513" cy="902699"/>
          </a:xfrm>
          <a:prstGeom prst="rect">
            <a:avLst/>
          </a:prstGeom>
        </p:spPr>
      </p:pic>
      <p:pic>
        <p:nvPicPr>
          <p:cNvPr id="6" name="図 5">
            <a:extLst>
              <a:ext uri="{FF2B5EF4-FFF2-40B4-BE49-F238E27FC236}">
                <a16:creationId xmlns:a16="http://schemas.microsoft.com/office/drawing/2014/main" id="{DC1EF5A1-393E-AACA-9232-B7C74012DD65}"/>
              </a:ext>
            </a:extLst>
          </p:cNvPr>
          <p:cNvPicPr>
            <a:picLocks noChangeAspect="1"/>
          </p:cNvPicPr>
          <p:nvPr/>
        </p:nvPicPr>
        <p:blipFill>
          <a:blip r:embed="rId11"/>
          <a:stretch>
            <a:fillRect/>
          </a:stretch>
        </p:blipFill>
        <p:spPr>
          <a:xfrm>
            <a:off x="7505409" y="5143035"/>
            <a:ext cx="1020298" cy="630601"/>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5826FB41-CEE4-741A-09D1-0CF2D1B0C3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6905" y="5208031"/>
            <a:ext cx="1535506" cy="449973"/>
          </a:xfrm>
          <a:prstGeom prst="rect">
            <a:avLst/>
          </a:prstGeom>
        </p:spPr>
      </p:pic>
      <p:pic>
        <p:nvPicPr>
          <p:cNvPr id="17" name="図 16">
            <a:extLst>
              <a:ext uri="{FF2B5EF4-FFF2-40B4-BE49-F238E27FC236}">
                <a16:creationId xmlns:a16="http://schemas.microsoft.com/office/drawing/2014/main" id="{3F0DE451-4434-78DE-97F5-B9B610A26135}"/>
              </a:ext>
            </a:extLst>
          </p:cNvPr>
          <p:cNvPicPr>
            <a:picLocks noChangeAspect="1"/>
          </p:cNvPicPr>
          <p:nvPr/>
        </p:nvPicPr>
        <p:blipFill>
          <a:blip r:embed="rId13"/>
          <a:stretch>
            <a:fillRect/>
          </a:stretch>
        </p:blipFill>
        <p:spPr>
          <a:xfrm>
            <a:off x="686905" y="4266125"/>
            <a:ext cx="1444002" cy="594589"/>
          </a:xfrm>
          <a:prstGeom prst="rect">
            <a:avLst/>
          </a:prstGeom>
        </p:spPr>
      </p:pic>
      <p:pic>
        <p:nvPicPr>
          <p:cNvPr id="25" name="図 24">
            <a:extLst>
              <a:ext uri="{FF2B5EF4-FFF2-40B4-BE49-F238E27FC236}">
                <a16:creationId xmlns:a16="http://schemas.microsoft.com/office/drawing/2014/main" id="{009CD488-1745-E127-19CC-BF63F2B31FD5}"/>
              </a:ext>
            </a:extLst>
          </p:cNvPr>
          <p:cNvPicPr>
            <a:picLocks noChangeAspect="1"/>
          </p:cNvPicPr>
          <p:nvPr/>
        </p:nvPicPr>
        <p:blipFill>
          <a:blip r:embed="rId14"/>
          <a:stretch>
            <a:fillRect/>
          </a:stretch>
        </p:blipFill>
        <p:spPr>
          <a:xfrm>
            <a:off x="4507116" y="4162648"/>
            <a:ext cx="1206122" cy="742229"/>
          </a:xfrm>
          <a:prstGeom prst="rect">
            <a:avLst/>
          </a:prstGeom>
        </p:spPr>
      </p:pic>
      <p:pic>
        <p:nvPicPr>
          <p:cNvPr id="31" name="図 30" descr="ロゴ&#10;&#10;自動的に生成された説明">
            <a:extLst>
              <a:ext uri="{FF2B5EF4-FFF2-40B4-BE49-F238E27FC236}">
                <a16:creationId xmlns:a16="http://schemas.microsoft.com/office/drawing/2014/main" id="{8AA690B5-0728-DA26-30EE-55CA632815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5985" y="5089580"/>
            <a:ext cx="746929" cy="746929"/>
          </a:xfrm>
          <a:prstGeom prst="rect">
            <a:avLst/>
          </a:prstGeom>
        </p:spPr>
      </p:pic>
      <p:pic>
        <p:nvPicPr>
          <p:cNvPr id="34" name="図 33" descr="テキスト が含まれている画像&#10;&#10;自動的に生成された説明">
            <a:extLst>
              <a:ext uri="{FF2B5EF4-FFF2-40B4-BE49-F238E27FC236}">
                <a16:creationId xmlns:a16="http://schemas.microsoft.com/office/drawing/2014/main" id="{9553B934-6B4E-6847-6517-B1FD0825F14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31768" y="4082710"/>
            <a:ext cx="2120248" cy="506168"/>
          </a:xfrm>
          <a:prstGeom prst="rect">
            <a:avLst/>
          </a:prstGeom>
        </p:spPr>
      </p:pic>
      <p:pic>
        <p:nvPicPr>
          <p:cNvPr id="36" name="図 35" descr="テキスト&#10;&#10;自動的に生成された説明">
            <a:extLst>
              <a:ext uri="{FF2B5EF4-FFF2-40B4-BE49-F238E27FC236}">
                <a16:creationId xmlns:a16="http://schemas.microsoft.com/office/drawing/2014/main" id="{F43A2A1F-4FD0-23E4-6FE2-FB854CA9C17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21419" y="4467944"/>
            <a:ext cx="2130907" cy="510171"/>
          </a:xfrm>
          <a:prstGeom prst="rect">
            <a:avLst/>
          </a:prstGeom>
        </p:spPr>
      </p:pic>
      <p:pic>
        <p:nvPicPr>
          <p:cNvPr id="38" name="図 37">
            <a:extLst>
              <a:ext uri="{FF2B5EF4-FFF2-40B4-BE49-F238E27FC236}">
                <a16:creationId xmlns:a16="http://schemas.microsoft.com/office/drawing/2014/main" id="{9B29F988-2CCD-11F7-D171-64C5C108E668}"/>
              </a:ext>
            </a:extLst>
          </p:cNvPr>
          <p:cNvPicPr>
            <a:picLocks noChangeAspect="1"/>
          </p:cNvPicPr>
          <p:nvPr/>
        </p:nvPicPr>
        <p:blipFill>
          <a:blip r:embed="rId18"/>
          <a:stretch>
            <a:fillRect/>
          </a:stretch>
        </p:blipFill>
        <p:spPr>
          <a:xfrm>
            <a:off x="9723580" y="5045847"/>
            <a:ext cx="1632544" cy="510170"/>
          </a:xfrm>
          <a:prstGeom prst="rect">
            <a:avLst/>
          </a:prstGeom>
        </p:spPr>
      </p:pic>
      <p:pic>
        <p:nvPicPr>
          <p:cNvPr id="40" name="図 39" descr="ロゴ が含まれている画像&#10;&#10;自動的に生成された説明">
            <a:extLst>
              <a:ext uri="{FF2B5EF4-FFF2-40B4-BE49-F238E27FC236}">
                <a16:creationId xmlns:a16="http://schemas.microsoft.com/office/drawing/2014/main" id="{15285397-C2B5-6660-F323-E39037F40EA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40896" y="4106454"/>
            <a:ext cx="1665870" cy="786295"/>
          </a:xfrm>
          <a:prstGeom prst="rect">
            <a:avLst/>
          </a:prstGeom>
        </p:spPr>
      </p:pic>
    </p:spTree>
    <p:extLst>
      <p:ext uri="{BB962C8B-B14F-4D97-AF65-F5344CB8AC3E}">
        <p14:creationId xmlns:p14="http://schemas.microsoft.com/office/powerpoint/2010/main" val="27693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E82E8-8D7C-4216-899D-A41E9A4A6FE1}"/>
              </a:ext>
            </a:extLst>
          </p:cNvPr>
          <p:cNvSpPr>
            <a:spLocks noGrp="1"/>
          </p:cNvSpPr>
          <p:nvPr>
            <p:ph type="title"/>
          </p:nvPr>
        </p:nvSpPr>
        <p:spPr/>
        <p:txBody>
          <a:bodyPr/>
          <a:lstStyle/>
          <a:p>
            <a:r>
              <a:rPr kumimoji="1" lang="ja-JP" altLang="en-US" dirty="0"/>
              <a:t>深刻化するサステナビリティ課題と</a:t>
            </a:r>
            <a:r>
              <a:rPr kumimoji="1" lang="en-US" altLang="ja-JP" dirty="0"/>
              <a:t>SDGs</a:t>
            </a:r>
            <a:endParaRPr kumimoji="1" lang="ja-JP" altLang="en-US" dirty="0"/>
          </a:p>
        </p:txBody>
      </p:sp>
      <p:sp>
        <p:nvSpPr>
          <p:cNvPr id="3" name="スライド番号プレースホルダー 2">
            <a:extLst>
              <a:ext uri="{FF2B5EF4-FFF2-40B4-BE49-F238E27FC236}">
                <a16:creationId xmlns:a16="http://schemas.microsoft.com/office/drawing/2014/main" id="{F5B70C13-BE71-4724-B69E-81DB12489493}"/>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pic>
        <p:nvPicPr>
          <p:cNvPr id="555" name="図 554" descr="アイコン が含まれている画像&#10;&#10;自動的に生成された説明">
            <a:extLst>
              <a:ext uri="{FF2B5EF4-FFF2-40B4-BE49-F238E27FC236}">
                <a16:creationId xmlns:a16="http://schemas.microsoft.com/office/drawing/2014/main" id="{E6BB3E9E-EBBF-44A2-BE45-7BB4EC38EE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2748" y="5576388"/>
            <a:ext cx="3094431" cy="565655"/>
          </a:xfrm>
          <a:prstGeom prst="rect">
            <a:avLst/>
          </a:prstGeom>
        </p:spPr>
      </p:pic>
      <p:sp>
        <p:nvSpPr>
          <p:cNvPr id="29" name="テキスト ボックス 28">
            <a:extLst>
              <a:ext uri="{FF2B5EF4-FFF2-40B4-BE49-F238E27FC236}">
                <a16:creationId xmlns:a16="http://schemas.microsoft.com/office/drawing/2014/main" id="{5BD470D6-CD04-46F3-86AB-EE963C1A3E02}"/>
              </a:ext>
            </a:extLst>
          </p:cNvPr>
          <p:cNvSpPr txBox="1">
            <a:spLocks noChangeAspect="1"/>
          </p:cNvSpPr>
          <p:nvPr/>
        </p:nvSpPr>
        <p:spPr>
          <a:xfrm>
            <a:off x="963249" y="5132567"/>
            <a:ext cx="1025922"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生物多様性</a:t>
            </a:r>
            <a:endParaRPr lang="en-US" altLang="ja-JP" sz="1600" b="1" dirty="0">
              <a:solidFill>
                <a:schemeClr val="bg1">
                  <a:lumMod val="65000"/>
                </a:schemeClr>
              </a:solidFill>
              <a:latin typeface="+mn-ea"/>
            </a:endParaRPr>
          </a:p>
        </p:txBody>
      </p:sp>
      <p:sp>
        <p:nvSpPr>
          <p:cNvPr id="30" name="テキスト ボックス 29">
            <a:extLst>
              <a:ext uri="{FF2B5EF4-FFF2-40B4-BE49-F238E27FC236}">
                <a16:creationId xmlns:a16="http://schemas.microsoft.com/office/drawing/2014/main" id="{DECD57F7-CDCD-45CE-AD22-7CD1E2534CD3}"/>
              </a:ext>
            </a:extLst>
          </p:cNvPr>
          <p:cNvSpPr txBox="1">
            <a:spLocks noChangeAspect="1"/>
          </p:cNvSpPr>
          <p:nvPr/>
        </p:nvSpPr>
        <p:spPr>
          <a:xfrm>
            <a:off x="8766166" y="2133240"/>
            <a:ext cx="1649491" cy="430887"/>
          </a:xfrm>
          <a:prstGeom prst="rect">
            <a:avLst/>
          </a:prstGeom>
          <a:noFill/>
          <a:ln w="6350">
            <a:noFill/>
          </a:ln>
          <a:effectLst/>
        </p:spPr>
        <p:txBody>
          <a:bodyPr wrap="none" lIns="0" tIns="0" rIns="0" bIns="0" rtlCol="0" anchor="ctr">
            <a:spAutoFit/>
          </a:bodyPr>
          <a:lstStyle/>
          <a:p>
            <a:pPr algn="ctr"/>
            <a:r>
              <a:rPr lang="ja-JP" altLang="en-US" sz="2800" b="1" dirty="0">
                <a:solidFill>
                  <a:schemeClr val="bg1">
                    <a:lumMod val="65000"/>
                  </a:schemeClr>
                </a:solidFill>
                <a:latin typeface="+mn-ea"/>
              </a:rPr>
              <a:t>医療</a:t>
            </a:r>
            <a:r>
              <a:rPr lang="en-US" altLang="ja-JP" sz="2800" b="1" dirty="0">
                <a:solidFill>
                  <a:schemeClr val="bg1">
                    <a:lumMod val="65000"/>
                  </a:schemeClr>
                </a:solidFill>
                <a:latin typeface="+mn-ea"/>
              </a:rPr>
              <a:t>/</a:t>
            </a:r>
            <a:r>
              <a:rPr lang="ja-JP" altLang="en-US" sz="2800" b="1" dirty="0">
                <a:solidFill>
                  <a:schemeClr val="bg1">
                    <a:lumMod val="65000"/>
                  </a:schemeClr>
                </a:solidFill>
                <a:latin typeface="+mn-ea"/>
              </a:rPr>
              <a:t>健康</a:t>
            </a:r>
            <a:endParaRPr lang="en-US" altLang="ja-JP" sz="2800" b="1" dirty="0">
              <a:solidFill>
                <a:schemeClr val="bg1">
                  <a:lumMod val="65000"/>
                </a:schemeClr>
              </a:solidFill>
              <a:latin typeface="+mn-ea"/>
            </a:endParaRPr>
          </a:p>
        </p:txBody>
      </p:sp>
      <p:sp>
        <p:nvSpPr>
          <p:cNvPr id="31" name="テキスト ボックス 30">
            <a:extLst>
              <a:ext uri="{FF2B5EF4-FFF2-40B4-BE49-F238E27FC236}">
                <a16:creationId xmlns:a16="http://schemas.microsoft.com/office/drawing/2014/main" id="{A996A8F9-14AD-4E0E-AC95-BB987581AE48}"/>
              </a:ext>
            </a:extLst>
          </p:cNvPr>
          <p:cNvSpPr txBox="1">
            <a:spLocks noChangeAspect="1"/>
          </p:cNvSpPr>
          <p:nvPr/>
        </p:nvSpPr>
        <p:spPr>
          <a:xfrm>
            <a:off x="8872765" y="4443056"/>
            <a:ext cx="1436291" cy="430887"/>
          </a:xfrm>
          <a:prstGeom prst="rect">
            <a:avLst/>
          </a:prstGeom>
          <a:noFill/>
          <a:ln w="6350">
            <a:noFill/>
          </a:ln>
          <a:effectLst/>
        </p:spPr>
        <p:txBody>
          <a:bodyPr wrap="none" lIns="0" tIns="0" rIns="0" bIns="0" rtlCol="0" anchor="ctr">
            <a:spAutoFit/>
          </a:bodyPr>
          <a:lstStyle/>
          <a:p>
            <a:pPr algn="ctr"/>
            <a:r>
              <a:rPr lang="ja-JP" altLang="en-US" sz="2800" b="1" dirty="0">
                <a:solidFill>
                  <a:schemeClr val="bg1">
                    <a:lumMod val="65000"/>
                  </a:schemeClr>
                </a:solidFill>
                <a:latin typeface="+mn-ea"/>
              </a:rPr>
              <a:t>資源循環</a:t>
            </a:r>
            <a:endParaRPr lang="en-US" altLang="ja-JP" sz="2800" b="1" dirty="0">
              <a:solidFill>
                <a:schemeClr val="bg1">
                  <a:lumMod val="65000"/>
                </a:schemeClr>
              </a:solidFill>
              <a:latin typeface="+mn-ea"/>
            </a:endParaRPr>
          </a:p>
        </p:txBody>
      </p:sp>
      <p:sp>
        <p:nvSpPr>
          <p:cNvPr id="32" name="テキスト ボックス 31">
            <a:extLst>
              <a:ext uri="{FF2B5EF4-FFF2-40B4-BE49-F238E27FC236}">
                <a16:creationId xmlns:a16="http://schemas.microsoft.com/office/drawing/2014/main" id="{59F1FCA5-9E01-49D9-A122-FDFB952F3478}"/>
              </a:ext>
            </a:extLst>
          </p:cNvPr>
          <p:cNvSpPr txBox="1">
            <a:spLocks noChangeAspect="1"/>
          </p:cNvSpPr>
          <p:nvPr/>
        </p:nvSpPr>
        <p:spPr>
          <a:xfrm>
            <a:off x="704010" y="3613920"/>
            <a:ext cx="1795363" cy="430887"/>
          </a:xfrm>
          <a:prstGeom prst="rect">
            <a:avLst/>
          </a:prstGeom>
          <a:noFill/>
          <a:ln w="6350">
            <a:noFill/>
          </a:ln>
          <a:effectLst/>
        </p:spPr>
        <p:txBody>
          <a:bodyPr wrap="none" lIns="0" tIns="0" rIns="0" bIns="0" rtlCol="0" anchor="ctr">
            <a:spAutoFit/>
          </a:bodyPr>
          <a:lstStyle/>
          <a:p>
            <a:pPr algn="ctr"/>
            <a:r>
              <a:rPr lang="ja-JP" altLang="en-US" sz="2800" b="1" dirty="0">
                <a:solidFill>
                  <a:schemeClr val="bg1">
                    <a:lumMod val="65000"/>
                  </a:schemeClr>
                </a:solidFill>
                <a:latin typeface="+mn-ea"/>
              </a:rPr>
              <a:t>地球温暖化</a:t>
            </a:r>
            <a:endParaRPr lang="en-US" altLang="ja-JP" sz="2800" b="1" dirty="0">
              <a:solidFill>
                <a:schemeClr val="bg1">
                  <a:lumMod val="65000"/>
                </a:schemeClr>
              </a:solidFill>
              <a:latin typeface="+mn-ea"/>
            </a:endParaRPr>
          </a:p>
        </p:txBody>
      </p:sp>
      <p:sp>
        <p:nvSpPr>
          <p:cNvPr id="33" name="テキスト ボックス 32">
            <a:extLst>
              <a:ext uri="{FF2B5EF4-FFF2-40B4-BE49-F238E27FC236}">
                <a16:creationId xmlns:a16="http://schemas.microsoft.com/office/drawing/2014/main" id="{55BE169B-A79F-4311-B8B1-F638ED932445}"/>
              </a:ext>
            </a:extLst>
          </p:cNvPr>
          <p:cNvSpPr txBox="1">
            <a:spLocks noChangeAspect="1"/>
          </p:cNvSpPr>
          <p:nvPr/>
        </p:nvSpPr>
        <p:spPr>
          <a:xfrm>
            <a:off x="7565595" y="1635953"/>
            <a:ext cx="615553"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高齢化</a:t>
            </a:r>
            <a:endParaRPr lang="en-US" altLang="ja-JP" sz="1600" b="1" dirty="0">
              <a:solidFill>
                <a:schemeClr val="bg1">
                  <a:lumMod val="65000"/>
                </a:schemeClr>
              </a:solidFill>
              <a:latin typeface="+mn-ea"/>
            </a:endParaRPr>
          </a:p>
        </p:txBody>
      </p:sp>
      <p:sp>
        <p:nvSpPr>
          <p:cNvPr id="34" name="テキスト ボックス 33">
            <a:extLst>
              <a:ext uri="{FF2B5EF4-FFF2-40B4-BE49-F238E27FC236}">
                <a16:creationId xmlns:a16="http://schemas.microsoft.com/office/drawing/2014/main" id="{FD4C7D64-8F76-429C-A77E-EB127C42F0D7}"/>
              </a:ext>
            </a:extLst>
          </p:cNvPr>
          <p:cNvSpPr txBox="1">
            <a:spLocks noChangeAspect="1"/>
          </p:cNvSpPr>
          <p:nvPr/>
        </p:nvSpPr>
        <p:spPr>
          <a:xfrm>
            <a:off x="8197894" y="3019913"/>
            <a:ext cx="820738"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経済格差</a:t>
            </a:r>
          </a:p>
        </p:txBody>
      </p:sp>
      <p:sp>
        <p:nvSpPr>
          <p:cNvPr id="35" name="テキスト ボックス 34">
            <a:extLst>
              <a:ext uri="{FF2B5EF4-FFF2-40B4-BE49-F238E27FC236}">
                <a16:creationId xmlns:a16="http://schemas.microsoft.com/office/drawing/2014/main" id="{07B32659-2EFE-4FDE-9773-54A9B9B1E2E7}"/>
              </a:ext>
            </a:extLst>
          </p:cNvPr>
          <p:cNvSpPr txBox="1">
            <a:spLocks noChangeAspect="1"/>
          </p:cNvSpPr>
          <p:nvPr/>
        </p:nvSpPr>
        <p:spPr>
          <a:xfrm>
            <a:off x="10638898" y="4151646"/>
            <a:ext cx="769441" cy="307777"/>
          </a:xfrm>
          <a:prstGeom prst="rect">
            <a:avLst/>
          </a:prstGeom>
          <a:noFill/>
          <a:ln w="6350">
            <a:noFill/>
          </a:ln>
          <a:effectLst/>
        </p:spPr>
        <p:txBody>
          <a:bodyPr wrap="none" lIns="0" tIns="0" rIns="0" bIns="0" rtlCol="0" anchor="ctr">
            <a:spAutoFit/>
          </a:bodyPr>
          <a:lstStyle/>
          <a:p>
            <a:pPr algn="ctr"/>
            <a:r>
              <a:rPr lang="ja-JP" altLang="en-US" sz="2000" b="1" dirty="0">
                <a:solidFill>
                  <a:schemeClr val="bg1">
                    <a:lumMod val="65000"/>
                  </a:schemeClr>
                </a:solidFill>
                <a:latin typeface="+mn-ea"/>
              </a:rPr>
              <a:t>効率化</a:t>
            </a:r>
            <a:endParaRPr lang="en-US" altLang="ja-JP" sz="2000" b="1" dirty="0">
              <a:solidFill>
                <a:schemeClr val="bg1">
                  <a:lumMod val="65000"/>
                </a:schemeClr>
              </a:solidFill>
              <a:latin typeface="+mn-ea"/>
            </a:endParaRPr>
          </a:p>
        </p:txBody>
      </p:sp>
      <p:sp>
        <p:nvSpPr>
          <p:cNvPr id="36" name="テキスト ボックス 35">
            <a:extLst>
              <a:ext uri="{FF2B5EF4-FFF2-40B4-BE49-F238E27FC236}">
                <a16:creationId xmlns:a16="http://schemas.microsoft.com/office/drawing/2014/main" id="{E955B8E8-6056-4DC8-9D13-721E212B71E6}"/>
              </a:ext>
            </a:extLst>
          </p:cNvPr>
          <p:cNvSpPr txBox="1">
            <a:spLocks noChangeAspect="1"/>
          </p:cNvSpPr>
          <p:nvPr/>
        </p:nvSpPr>
        <p:spPr>
          <a:xfrm>
            <a:off x="2532925" y="5471797"/>
            <a:ext cx="1213473"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水資源の確保</a:t>
            </a:r>
            <a:endParaRPr lang="en-US" altLang="ja-JP" sz="1600" b="1" dirty="0">
              <a:solidFill>
                <a:schemeClr val="bg1">
                  <a:lumMod val="65000"/>
                </a:schemeClr>
              </a:solidFill>
              <a:latin typeface="+mn-ea"/>
            </a:endParaRPr>
          </a:p>
        </p:txBody>
      </p:sp>
      <p:sp>
        <p:nvSpPr>
          <p:cNvPr id="37" name="テキスト ボックス 36">
            <a:extLst>
              <a:ext uri="{FF2B5EF4-FFF2-40B4-BE49-F238E27FC236}">
                <a16:creationId xmlns:a16="http://schemas.microsoft.com/office/drawing/2014/main" id="{15B542AA-90AC-4D07-AA17-6C1BD1DCB21E}"/>
              </a:ext>
            </a:extLst>
          </p:cNvPr>
          <p:cNvSpPr txBox="1">
            <a:spLocks noChangeAspect="1"/>
          </p:cNvSpPr>
          <p:nvPr/>
        </p:nvSpPr>
        <p:spPr>
          <a:xfrm>
            <a:off x="517056" y="1437582"/>
            <a:ext cx="4574971" cy="307777"/>
          </a:xfrm>
          <a:prstGeom prst="rect">
            <a:avLst/>
          </a:prstGeom>
          <a:noFill/>
          <a:ln w="6350">
            <a:noFill/>
          </a:ln>
          <a:effectLst/>
        </p:spPr>
        <p:txBody>
          <a:bodyPr wrap="none" lIns="0" tIns="0" rIns="0" bIns="0" rtlCol="0" anchor="ctr">
            <a:spAutoFit/>
          </a:bodyPr>
          <a:lstStyle/>
          <a:p>
            <a:pPr algn="ctr"/>
            <a:r>
              <a:rPr lang="ja-JP" altLang="en-US" sz="2000" b="1" dirty="0">
                <a:solidFill>
                  <a:schemeClr val="bg1">
                    <a:lumMod val="65000"/>
                  </a:schemeClr>
                </a:solidFill>
                <a:latin typeface="+mn-ea"/>
              </a:rPr>
              <a:t>ダイバーシティ、エクイティ＆インクルージョン</a:t>
            </a:r>
            <a:endParaRPr lang="en-US" altLang="ja-JP" sz="2000" b="1" dirty="0">
              <a:solidFill>
                <a:schemeClr val="bg1">
                  <a:lumMod val="65000"/>
                </a:schemeClr>
              </a:solidFill>
              <a:latin typeface="+mn-ea"/>
            </a:endParaRPr>
          </a:p>
        </p:txBody>
      </p:sp>
      <p:sp>
        <p:nvSpPr>
          <p:cNvPr id="38" name="テキスト ボックス 37">
            <a:extLst>
              <a:ext uri="{FF2B5EF4-FFF2-40B4-BE49-F238E27FC236}">
                <a16:creationId xmlns:a16="http://schemas.microsoft.com/office/drawing/2014/main" id="{5C53DCFF-5766-4033-8192-6444E6518B12}"/>
              </a:ext>
            </a:extLst>
          </p:cNvPr>
          <p:cNvSpPr txBox="1">
            <a:spLocks noChangeAspect="1"/>
          </p:cNvSpPr>
          <p:nvPr/>
        </p:nvSpPr>
        <p:spPr>
          <a:xfrm>
            <a:off x="3600484" y="2141166"/>
            <a:ext cx="410369"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教育</a:t>
            </a:r>
            <a:endParaRPr lang="en-US" altLang="ja-JP" sz="1600" b="1" dirty="0">
              <a:solidFill>
                <a:schemeClr val="bg1">
                  <a:lumMod val="65000"/>
                </a:schemeClr>
              </a:solidFill>
              <a:latin typeface="+mn-ea"/>
            </a:endParaRPr>
          </a:p>
        </p:txBody>
      </p:sp>
      <p:sp>
        <p:nvSpPr>
          <p:cNvPr id="39" name="テキスト ボックス 38">
            <a:extLst>
              <a:ext uri="{FF2B5EF4-FFF2-40B4-BE49-F238E27FC236}">
                <a16:creationId xmlns:a16="http://schemas.microsoft.com/office/drawing/2014/main" id="{C40125BF-7559-4506-A791-F35CBA1C4F0A}"/>
              </a:ext>
            </a:extLst>
          </p:cNvPr>
          <p:cNvSpPr txBox="1">
            <a:spLocks noChangeAspect="1"/>
          </p:cNvSpPr>
          <p:nvPr/>
        </p:nvSpPr>
        <p:spPr>
          <a:xfrm>
            <a:off x="2542880" y="4337635"/>
            <a:ext cx="820738"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汚染防止</a:t>
            </a:r>
            <a:endParaRPr lang="en-US" altLang="ja-JP" sz="1600" b="1" dirty="0">
              <a:solidFill>
                <a:schemeClr val="bg1">
                  <a:lumMod val="65000"/>
                </a:schemeClr>
              </a:solidFill>
              <a:latin typeface="+mn-ea"/>
            </a:endParaRPr>
          </a:p>
        </p:txBody>
      </p:sp>
      <p:sp>
        <p:nvSpPr>
          <p:cNvPr id="40" name="テキスト ボックス 39">
            <a:extLst>
              <a:ext uri="{FF2B5EF4-FFF2-40B4-BE49-F238E27FC236}">
                <a16:creationId xmlns:a16="http://schemas.microsoft.com/office/drawing/2014/main" id="{E483D89F-2554-4A9A-BA87-13B994A8653B}"/>
              </a:ext>
            </a:extLst>
          </p:cNvPr>
          <p:cNvSpPr txBox="1">
            <a:spLocks noChangeAspect="1"/>
          </p:cNvSpPr>
          <p:nvPr/>
        </p:nvSpPr>
        <p:spPr>
          <a:xfrm>
            <a:off x="2532925" y="3019913"/>
            <a:ext cx="1418658"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自然災害の増加</a:t>
            </a:r>
          </a:p>
        </p:txBody>
      </p:sp>
      <p:sp>
        <p:nvSpPr>
          <p:cNvPr id="41" name="テキスト ボックス 40">
            <a:extLst>
              <a:ext uri="{FF2B5EF4-FFF2-40B4-BE49-F238E27FC236}">
                <a16:creationId xmlns:a16="http://schemas.microsoft.com/office/drawing/2014/main" id="{BF06550D-39E7-45F3-A8C0-06F7523A544B}"/>
              </a:ext>
            </a:extLst>
          </p:cNvPr>
          <p:cNvSpPr txBox="1">
            <a:spLocks noChangeAspect="1"/>
          </p:cNvSpPr>
          <p:nvPr/>
        </p:nvSpPr>
        <p:spPr>
          <a:xfrm>
            <a:off x="9255221" y="3583142"/>
            <a:ext cx="820738"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技術革新</a:t>
            </a:r>
            <a:endParaRPr lang="en-US" altLang="ja-JP" sz="1600" b="1" dirty="0">
              <a:solidFill>
                <a:schemeClr val="bg1">
                  <a:lumMod val="65000"/>
                </a:schemeClr>
              </a:solidFill>
              <a:latin typeface="+mn-ea"/>
            </a:endParaRPr>
          </a:p>
        </p:txBody>
      </p:sp>
      <p:sp>
        <p:nvSpPr>
          <p:cNvPr id="42" name="テキスト ボックス 41">
            <a:extLst>
              <a:ext uri="{FF2B5EF4-FFF2-40B4-BE49-F238E27FC236}">
                <a16:creationId xmlns:a16="http://schemas.microsoft.com/office/drawing/2014/main" id="{5C3C78B2-BDC5-40A0-AD94-6D34F4B80AC7}"/>
              </a:ext>
            </a:extLst>
          </p:cNvPr>
          <p:cNvSpPr txBox="1">
            <a:spLocks noChangeAspect="1"/>
          </p:cNvSpPr>
          <p:nvPr/>
        </p:nvSpPr>
        <p:spPr>
          <a:xfrm>
            <a:off x="9050037" y="1400018"/>
            <a:ext cx="410369"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人権</a:t>
            </a:r>
            <a:endParaRPr lang="en-US" altLang="ja-JP" sz="1600" b="1" dirty="0">
              <a:solidFill>
                <a:schemeClr val="bg1">
                  <a:lumMod val="65000"/>
                </a:schemeClr>
              </a:solidFill>
              <a:latin typeface="+mn-ea"/>
            </a:endParaRPr>
          </a:p>
        </p:txBody>
      </p:sp>
      <p:sp>
        <p:nvSpPr>
          <p:cNvPr id="43" name="テキスト ボックス 42">
            <a:extLst>
              <a:ext uri="{FF2B5EF4-FFF2-40B4-BE49-F238E27FC236}">
                <a16:creationId xmlns:a16="http://schemas.microsoft.com/office/drawing/2014/main" id="{8C4302DE-0B4E-443C-ACC0-AC74A77D1826}"/>
              </a:ext>
            </a:extLst>
          </p:cNvPr>
          <p:cNvSpPr txBox="1">
            <a:spLocks noChangeAspect="1"/>
          </p:cNvSpPr>
          <p:nvPr/>
        </p:nvSpPr>
        <p:spPr>
          <a:xfrm>
            <a:off x="10212035" y="2843215"/>
            <a:ext cx="1320874"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サプライチェーン</a:t>
            </a:r>
            <a:endParaRPr lang="en-US" altLang="ja-JP" sz="1600" b="1" dirty="0">
              <a:solidFill>
                <a:schemeClr val="bg1">
                  <a:lumMod val="65000"/>
                </a:schemeClr>
              </a:solidFill>
              <a:latin typeface="+mn-ea"/>
            </a:endParaRPr>
          </a:p>
        </p:txBody>
      </p:sp>
      <p:sp>
        <p:nvSpPr>
          <p:cNvPr id="44" name="テキスト ボックス 43">
            <a:extLst>
              <a:ext uri="{FF2B5EF4-FFF2-40B4-BE49-F238E27FC236}">
                <a16:creationId xmlns:a16="http://schemas.microsoft.com/office/drawing/2014/main" id="{1AE8E7CD-6673-4C8B-8E07-36619137BDF6}"/>
              </a:ext>
            </a:extLst>
          </p:cNvPr>
          <p:cNvSpPr txBox="1">
            <a:spLocks noChangeAspect="1"/>
          </p:cNvSpPr>
          <p:nvPr/>
        </p:nvSpPr>
        <p:spPr>
          <a:xfrm>
            <a:off x="768356" y="2362808"/>
            <a:ext cx="1774524" cy="307777"/>
          </a:xfrm>
          <a:prstGeom prst="rect">
            <a:avLst/>
          </a:prstGeom>
          <a:noFill/>
          <a:ln w="6350">
            <a:noFill/>
          </a:ln>
          <a:effectLst/>
        </p:spPr>
        <p:txBody>
          <a:bodyPr wrap="none" lIns="0" tIns="0" rIns="0" bIns="0" rtlCol="0" anchor="ctr">
            <a:spAutoFit/>
          </a:bodyPr>
          <a:lstStyle/>
          <a:p>
            <a:pPr algn="ctr"/>
            <a:r>
              <a:rPr lang="ja-JP" altLang="en-US" sz="2000" b="1" dirty="0">
                <a:solidFill>
                  <a:schemeClr val="bg1">
                    <a:lumMod val="65000"/>
                  </a:schemeClr>
                </a:solidFill>
                <a:latin typeface="+mn-ea"/>
              </a:rPr>
              <a:t>労働災害の防止</a:t>
            </a:r>
          </a:p>
        </p:txBody>
      </p:sp>
      <p:sp>
        <p:nvSpPr>
          <p:cNvPr id="45" name="テキスト ボックス 44">
            <a:extLst>
              <a:ext uri="{FF2B5EF4-FFF2-40B4-BE49-F238E27FC236}">
                <a16:creationId xmlns:a16="http://schemas.microsoft.com/office/drawing/2014/main" id="{E8608DA8-1F1F-4BA5-A615-F7911167BF18}"/>
              </a:ext>
            </a:extLst>
          </p:cNvPr>
          <p:cNvSpPr txBox="1">
            <a:spLocks noChangeAspect="1"/>
          </p:cNvSpPr>
          <p:nvPr/>
        </p:nvSpPr>
        <p:spPr>
          <a:xfrm>
            <a:off x="10564641" y="1509352"/>
            <a:ext cx="615553" cy="246221"/>
          </a:xfrm>
          <a:prstGeom prst="rect">
            <a:avLst/>
          </a:prstGeom>
          <a:noFill/>
          <a:ln w="6350">
            <a:noFill/>
          </a:ln>
          <a:effectLst/>
        </p:spPr>
        <p:txBody>
          <a:bodyPr wrap="none" lIns="0" tIns="0" rIns="0" bIns="0" rtlCol="0" anchor="ctr">
            <a:spAutoFit/>
          </a:bodyPr>
          <a:lstStyle/>
          <a:p>
            <a:pPr algn="ctr"/>
            <a:r>
              <a:rPr lang="ja-JP" altLang="en-US" sz="1600" b="1" dirty="0">
                <a:solidFill>
                  <a:schemeClr val="bg1">
                    <a:lumMod val="65000"/>
                  </a:schemeClr>
                </a:solidFill>
                <a:latin typeface="+mn-ea"/>
              </a:rPr>
              <a:t>不平等</a:t>
            </a:r>
            <a:endParaRPr lang="en-US" altLang="ja-JP" sz="1600" b="1" dirty="0">
              <a:solidFill>
                <a:schemeClr val="bg1">
                  <a:lumMod val="65000"/>
                </a:schemeClr>
              </a:solidFill>
              <a:latin typeface="+mn-ea"/>
            </a:endParaRPr>
          </a:p>
        </p:txBody>
      </p:sp>
      <p:grpSp>
        <p:nvGrpSpPr>
          <p:cNvPr id="46" name="グループ化 45">
            <a:extLst>
              <a:ext uri="{FF2B5EF4-FFF2-40B4-BE49-F238E27FC236}">
                <a16:creationId xmlns:a16="http://schemas.microsoft.com/office/drawing/2014/main" id="{D5049088-E00F-4304-AAA5-42674B3EEC5A}"/>
              </a:ext>
            </a:extLst>
          </p:cNvPr>
          <p:cNvGrpSpPr>
            <a:grpSpLocks noChangeAspect="1"/>
          </p:cNvGrpSpPr>
          <p:nvPr/>
        </p:nvGrpSpPr>
        <p:grpSpPr>
          <a:xfrm>
            <a:off x="3887826" y="1563691"/>
            <a:ext cx="4500000" cy="4234979"/>
            <a:chOff x="3775596" y="1345986"/>
            <a:chExt cx="4640808" cy="4367496"/>
          </a:xfrm>
          <a:solidFill>
            <a:schemeClr val="bg1"/>
          </a:solidFill>
        </p:grpSpPr>
        <p:grpSp>
          <p:nvGrpSpPr>
            <p:cNvPr id="47" name="グループ化 46">
              <a:extLst>
                <a:ext uri="{FF2B5EF4-FFF2-40B4-BE49-F238E27FC236}">
                  <a16:creationId xmlns:a16="http://schemas.microsoft.com/office/drawing/2014/main" id="{036CB172-AD59-4B76-84C7-838A8D10651D}"/>
                </a:ext>
              </a:extLst>
            </p:cNvPr>
            <p:cNvGrpSpPr/>
            <p:nvPr/>
          </p:nvGrpSpPr>
          <p:grpSpPr>
            <a:xfrm>
              <a:off x="4849023" y="1345986"/>
              <a:ext cx="2493955" cy="2493953"/>
              <a:chOff x="4849023" y="1345986"/>
              <a:chExt cx="2493955" cy="2493953"/>
            </a:xfrm>
            <a:grpFill/>
          </p:grpSpPr>
          <p:sp>
            <p:nvSpPr>
              <p:cNvPr id="54" name="楕円 53">
                <a:extLst>
                  <a:ext uri="{FF2B5EF4-FFF2-40B4-BE49-F238E27FC236}">
                    <a16:creationId xmlns:a16="http://schemas.microsoft.com/office/drawing/2014/main" id="{0A40191C-A042-4CA3-AE90-310D9F964183}"/>
                  </a:ext>
                </a:extLst>
              </p:cNvPr>
              <p:cNvSpPr>
                <a:spLocks noChangeAspect="1"/>
              </p:cNvSpPr>
              <p:nvPr/>
            </p:nvSpPr>
            <p:spPr>
              <a:xfrm>
                <a:off x="4849023" y="1345986"/>
                <a:ext cx="2493955" cy="2493953"/>
              </a:xfrm>
              <a:prstGeom prst="ellipse">
                <a:avLst/>
              </a:prstGeom>
              <a:gradFill flip="none" rotWithShape="1">
                <a:gsLst>
                  <a:gs pos="0">
                    <a:schemeClr val="accent5">
                      <a:lumMod val="75000"/>
                    </a:schemeClr>
                  </a:gs>
                  <a:gs pos="100000">
                    <a:srgbClr val="E5EBDF">
                      <a:alpha val="90000"/>
                    </a:srgbClr>
                  </a:gs>
                  <a:gs pos="40000">
                    <a:schemeClr val="accent5"/>
                  </a:gs>
                  <a:gs pos="87000">
                    <a:srgbClr val="EBF2EB">
                      <a:alpha val="9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bIns="1296000" rtlCol="0" anchor="ctr"/>
              <a:lstStyle/>
              <a:p>
                <a:pPr algn="ctr"/>
                <a:r>
                  <a:rPr kumimoji="1" lang="ja-JP" altLang="en-US" sz="2400" b="1" dirty="0">
                    <a:solidFill>
                      <a:schemeClr val="bg1"/>
                    </a:solidFill>
                    <a:effectLst>
                      <a:outerShdw blurRad="38100" dist="25400" dir="2700000" algn="tl" rotWithShape="0">
                        <a:schemeClr val="accent5">
                          <a:lumMod val="75000"/>
                        </a:schemeClr>
                      </a:outerShdw>
                    </a:effectLst>
                  </a:rPr>
                  <a:t>社会</a:t>
                </a:r>
              </a:p>
            </p:txBody>
          </p:sp>
          <p:sp>
            <p:nvSpPr>
              <p:cNvPr id="55" name="フリーフォーム: 図形 54">
                <a:extLst>
                  <a:ext uri="{FF2B5EF4-FFF2-40B4-BE49-F238E27FC236}">
                    <a16:creationId xmlns:a16="http://schemas.microsoft.com/office/drawing/2014/main" id="{1C351CED-950D-4AFD-ACBF-E82F866B3978}"/>
                  </a:ext>
                </a:extLst>
              </p:cNvPr>
              <p:cNvSpPr>
                <a:spLocks noChangeAspect="1"/>
              </p:cNvSpPr>
              <p:nvPr/>
            </p:nvSpPr>
            <p:spPr>
              <a:xfrm>
                <a:off x="5501248" y="2318773"/>
                <a:ext cx="1197131" cy="659818"/>
              </a:xfrm>
              <a:custGeom>
                <a:avLst/>
                <a:gdLst>
                  <a:gd name="connsiteX0" fmla="*/ 797326 w 4127002"/>
                  <a:gd name="connsiteY0" fmla="*/ 1390147 h 2274666"/>
                  <a:gd name="connsiteX1" fmla="*/ 1177771 w 4127002"/>
                  <a:gd name="connsiteY1" fmla="*/ 1462183 h 2274666"/>
                  <a:gd name="connsiteX2" fmla="*/ 1201965 w 4127002"/>
                  <a:gd name="connsiteY2" fmla="*/ 1535525 h 2274666"/>
                  <a:gd name="connsiteX3" fmla="*/ 1140909 w 4127002"/>
                  <a:gd name="connsiteY3" fmla="*/ 1550575 h 2274666"/>
                  <a:gd name="connsiteX4" fmla="*/ 987080 w 4127002"/>
                  <a:gd name="connsiteY4" fmla="*/ 1500664 h 2274666"/>
                  <a:gd name="connsiteX5" fmla="*/ 324141 w 4127002"/>
                  <a:gd name="connsiteY5" fmla="*/ 1691259 h 2274666"/>
                  <a:gd name="connsiteX6" fmla="*/ 104113 w 4127002"/>
                  <a:gd name="connsiteY6" fmla="*/ 2112359 h 2274666"/>
                  <a:gd name="connsiteX7" fmla="*/ 95445 w 4127002"/>
                  <a:gd name="connsiteY7" fmla="*/ 2218087 h 2274666"/>
                  <a:gd name="connsiteX8" fmla="*/ 50011 w 4127002"/>
                  <a:gd name="connsiteY8" fmla="*/ 2273237 h 2274666"/>
                  <a:gd name="connsiteX9" fmla="*/ 48296 w 4127002"/>
                  <a:gd name="connsiteY9" fmla="*/ 2274570 h 2274666"/>
                  <a:gd name="connsiteX10" fmla="*/ 46010 w 4127002"/>
                  <a:gd name="connsiteY10" fmla="*/ 2274666 h 2274666"/>
                  <a:gd name="connsiteX11" fmla="*/ 34295 w 4127002"/>
                  <a:gd name="connsiteY11" fmla="*/ 2271427 h 2274666"/>
                  <a:gd name="connsiteX12" fmla="*/ 5 w 4127002"/>
                  <a:gd name="connsiteY12" fmla="*/ 2224278 h 2274666"/>
                  <a:gd name="connsiteX13" fmla="*/ 30866 w 4127002"/>
                  <a:gd name="connsiteY13" fmla="*/ 1998726 h 2274666"/>
                  <a:gd name="connsiteX14" fmla="*/ 666374 w 4127002"/>
                  <a:gd name="connsiteY14" fmla="*/ 1406843 h 2274666"/>
                  <a:gd name="connsiteX15" fmla="*/ 797326 w 4127002"/>
                  <a:gd name="connsiteY15" fmla="*/ 1390147 h 2274666"/>
                  <a:gd name="connsiteX16" fmla="*/ 3274823 w 4127002"/>
                  <a:gd name="connsiteY16" fmla="*/ 1389671 h 2274666"/>
                  <a:gd name="connsiteX17" fmla="*/ 3750664 w 4127002"/>
                  <a:gd name="connsiteY17" fmla="*/ 1527715 h 2274666"/>
                  <a:gd name="connsiteX18" fmla="*/ 4113090 w 4127002"/>
                  <a:gd name="connsiteY18" fmla="*/ 2072354 h 2274666"/>
                  <a:gd name="connsiteX19" fmla="*/ 4126997 w 4127002"/>
                  <a:gd name="connsiteY19" fmla="*/ 2221040 h 2274666"/>
                  <a:gd name="connsiteX20" fmla="*/ 4083658 w 4127002"/>
                  <a:gd name="connsiteY20" fmla="*/ 2272856 h 2274666"/>
                  <a:gd name="connsiteX21" fmla="*/ 4080896 w 4127002"/>
                  <a:gd name="connsiteY21" fmla="*/ 2274570 h 2274666"/>
                  <a:gd name="connsiteX22" fmla="*/ 4078514 w 4127002"/>
                  <a:gd name="connsiteY22" fmla="*/ 2274665 h 2274666"/>
                  <a:gd name="connsiteX23" fmla="*/ 4048035 w 4127002"/>
                  <a:gd name="connsiteY23" fmla="*/ 2260949 h 2274666"/>
                  <a:gd name="connsiteX24" fmla="*/ 4031556 w 4127002"/>
                  <a:gd name="connsiteY24" fmla="*/ 2221421 h 2274666"/>
                  <a:gd name="connsiteX25" fmla="*/ 3959452 w 4127002"/>
                  <a:gd name="connsiteY25" fmla="*/ 1907000 h 2274666"/>
                  <a:gd name="connsiteX26" fmla="*/ 3435577 w 4127002"/>
                  <a:gd name="connsiteY26" fmla="*/ 1499807 h 2274666"/>
                  <a:gd name="connsiteX27" fmla="*/ 2990283 w 4127002"/>
                  <a:gd name="connsiteY27" fmla="*/ 1549051 h 2274666"/>
                  <a:gd name="connsiteX28" fmla="*/ 2935324 w 4127002"/>
                  <a:gd name="connsiteY28" fmla="*/ 1546003 h 2274666"/>
                  <a:gd name="connsiteX29" fmla="*/ 2945420 w 4127002"/>
                  <a:gd name="connsiteY29" fmla="*/ 1464374 h 2274666"/>
                  <a:gd name="connsiteX30" fmla="*/ 3103916 w 4127002"/>
                  <a:gd name="connsiteY30" fmla="*/ 1410748 h 2274666"/>
                  <a:gd name="connsiteX31" fmla="*/ 3274823 w 4127002"/>
                  <a:gd name="connsiteY31" fmla="*/ 1389671 h 2274666"/>
                  <a:gd name="connsiteX32" fmla="*/ 2035910 w 4127002"/>
                  <a:gd name="connsiteY32" fmla="*/ 1150610 h 2274666"/>
                  <a:gd name="connsiteX33" fmla="*/ 2510224 w 4127002"/>
                  <a:gd name="connsiteY33" fmla="*/ 1253681 h 2274666"/>
                  <a:gd name="connsiteX34" fmla="*/ 3064769 w 4127002"/>
                  <a:gd name="connsiteY34" fmla="*/ 1950339 h 2274666"/>
                  <a:gd name="connsiteX35" fmla="*/ 3089820 w 4127002"/>
                  <a:gd name="connsiteY35" fmla="*/ 2146078 h 2274666"/>
                  <a:gd name="connsiteX36" fmla="*/ 3089820 w 4127002"/>
                  <a:gd name="connsiteY36" fmla="*/ 2179225 h 2274666"/>
                  <a:gd name="connsiteX37" fmla="*/ 3042767 w 4127002"/>
                  <a:gd name="connsiteY37" fmla="*/ 2225421 h 2274666"/>
                  <a:gd name="connsiteX38" fmla="*/ 2994951 w 4127002"/>
                  <a:gd name="connsiteY38" fmla="*/ 2181130 h 2274666"/>
                  <a:gd name="connsiteX39" fmla="*/ 2988093 w 4127002"/>
                  <a:gd name="connsiteY39" fmla="*/ 2070640 h 2274666"/>
                  <a:gd name="connsiteX40" fmla="*/ 2864649 w 4127002"/>
                  <a:gd name="connsiteY40" fmla="*/ 1703642 h 2274666"/>
                  <a:gd name="connsiteX41" fmla="*/ 2248763 w 4127002"/>
                  <a:gd name="connsiteY41" fmla="*/ 1265873 h 2274666"/>
                  <a:gd name="connsiteX42" fmla="*/ 1467331 w 4127002"/>
                  <a:gd name="connsiteY42" fmla="*/ 1463135 h 2274666"/>
                  <a:gd name="connsiteX43" fmla="*/ 1160912 w 4127002"/>
                  <a:gd name="connsiteY43" fmla="*/ 1948053 h 2274666"/>
                  <a:gd name="connsiteX44" fmla="*/ 1132242 w 4127002"/>
                  <a:gd name="connsiteY44" fmla="*/ 2173986 h 2274666"/>
                  <a:gd name="connsiteX45" fmla="*/ 1092427 w 4127002"/>
                  <a:gd name="connsiteY45" fmla="*/ 2224564 h 2274666"/>
                  <a:gd name="connsiteX46" fmla="*/ 1037087 w 4127002"/>
                  <a:gd name="connsiteY46" fmla="*/ 2175986 h 2274666"/>
                  <a:gd name="connsiteX47" fmla="*/ 1056042 w 4127002"/>
                  <a:gd name="connsiteY47" fmla="*/ 1979676 h 2274666"/>
                  <a:gd name="connsiteX48" fmla="*/ 1308264 w 4127002"/>
                  <a:gd name="connsiteY48" fmla="*/ 1482281 h 2274666"/>
                  <a:gd name="connsiteX49" fmla="*/ 1870906 w 4127002"/>
                  <a:gd name="connsiteY49" fmla="*/ 1169194 h 2274666"/>
                  <a:gd name="connsiteX50" fmla="*/ 2035910 w 4127002"/>
                  <a:gd name="connsiteY50" fmla="*/ 1150610 h 2274666"/>
                  <a:gd name="connsiteX51" fmla="*/ 3291559 w 4127002"/>
                  <a:gd name="connsiteY51" fmla="*/ 559022 h 2274666"/>
                  <a:gd name="connsiteX52" fmla="*/ 2985425 w 4127002"/>
                  <a:gd name="connsiteY52" fmla="*/ 858869 h 2274666"/>
                  <a:gd name="connsiteX53" fmla="*/ 3289749 w 4127002"/>
                  <a:gd name="connsiteY53" fmla="*/ 1169956 h 2274666"/>
                  <a:gd name="connsiteX54" fmla="*/ 3596549 w 4127002"/>
                  <a:gd name="connsiteY54" fmla="*/ 866394 h 2274666"/>
                  <a:gd name="connsiteX55" fmla="*/ 3291559 w 4127002"/>
                  <a:gd name="connsiteY55" fmla="*/ 559022 h 2274666"/>
                  <a:gd name="connsiteX56" fmla="*/ 840681 w 4127002"/>
                  <a:gd name="connsiteY56" fmla="*/ 558642 h 2274666"/>
                  <a:gd name="connsiteX57" fmla="*/ 530261 w 4127002"/>
                  <a:gd name="connsiteY57" fmla="*/ 863442 h 2274666"/>
                  <a:gd name="connsiteX58" fmla="*/ 834299 w 4127002"/>
                  <a:gd name="connsiteY58" fmla="*/ 1170147 h 2274666"/>
                  <a:gd name="connsiteX59" fmla="*/ 1141385 w 4127002"/>
                  <a:gd name="connsiteY59" fmla="*/ 864109 h 2274666"/>
                  <a:gd name="connsiteX60" fmla="*/ 840681 w 4127002"/>
                  <a:gd name="connsiteY60" fmla="*/ 558642 h 2274666"/>
                  <a:gd name="connsiteX61" fmla="*/ 3300893 w 4127002"/>
                  <a:gd name="connsiteY61" fmla="*/ 463391 h 2274666"/>
                  <a:gd name="connsiteX62" fmla="*/ 3692085 w 4127002"/>
                  <a:gd name="connsiteY62" fmla="*/ 871919 h 2274666"/>
                  <a:gd name="connsiteX63" fmla="*/ 3290606 w 4127002"/>
                  <a:gd name="connsiteY63" fmla="*/ 1265396 h 2274666"/>
                  <a:gd name="connsiteX64" fmla="*/ 2890175 w 4127002"/>
                  <a:gd name="connsiteY64" fmla="*/ 858107 h 2274666"/>
                  <a:gd name="connsiteX65" fmla="*/ 3300893 w 4127002"/>
                  <a:gd name="connsiteY65" fmla="*/ 463391 h 2274666"/>
                  <a:gd name="connsiteX66" fmla="*/ 844491 w 4127002"/>
                  <a:gd name="connsiteY66" fmla="*/ 463297 h 2274666"/>
                  <a:gd name="connsiteX67" fmla="*/ 1236826 w 4127002"/>
                  <a:gd name="connsiteY67" fmla="*/ 864013 h 2274666"/>
                  <a:gd name="connsiteX68" fmla="*/ 836014 w 4127002"/>
                  <a:gd name="connsiteY68" fmla="*/ 1265397 h 2274666"/>
                  <a:gd name="connsiteX69" fmla="*/ 434725 w 4127002"/>
                  <a:gd name="connsiteY69" fmla="*/ 862394 h 2274666"/>
                  <a:gd name="connsiteX70" fmla="*/ 844491 w 4127002"/>
                  <a:gd name="connsiteY70" fmla="*/ 463297 h 2274666"/>
                  <a:gd name="connsiteX71" fmla="*/ 2069311 w 4127002"/>
                  <a:gd name="connsiteY71" fmla="*/ 96107 h 2274666"/>
                  <a:gd name="connsiteX72" fmla="*/ 1672500 w 4127002"/>
                  <a:gd name="connsiteY72" fmla="*/ 483394 h 2274666"/>
                  <a:gd name="connsiteX73" fmla="*/ 2054929 w 4127002"/>
                  <a:gd name="connsiteY73" fmla="*/ 878205 h 2274666"/>
                  <a:gd name="connsiteX74" fmla="*/ 2454312 w 4127002"/>
                  <a:gd name="connsiteY74" fmla="*/ 488061 h 2274666"/>
                  <a:gd name="connsiteX75" fmla="*/ 2069311 w 4127002"/>
                  <a:gd name="connsiteY75" fmla="*/ 96107 h 2274666"/>
                  <a:gd name="connsiteX76" fmla="*/ 2032450 w 4127002"/>
                  <a:gd name="connsiteY76" fmla="*/ 0 h 2274666"/>
                  <a:gd name="connsiteX77" fmla="*/ 2094267 w 4127002"/>
                  <a:gd name="connsiteY77" fmla="*/ 95 h 2274666"/>
                  <a:gd name="connsiteX78" fmla="*/ 2152369 w 4127002"/>
                  <a:gd name="connsiteY78" fmla="*/ 8954 h 2274666"/>
                  <a:gd name="connsiteX79" fmla="*/ 2535846 w 4127002"/>
                  <a:gd name="connsiteY79" fmla="*/ 373856 h 2274666"/>
                  <a:gd name="connsiteX80" fmla="*/ 2226950 w 4127002"/>
                  <a:gd name="connsiteY80" fmla="*/ 945642 h 2274666"/>
                  <a:gd name="connsiteX81" fmla="*/ 1588013 w 4127002"/>
                  <a:gd name="connsiteY81" fmla="*/ 589883 h 2274666"/>
                  <a:gd name="connsiteX82" fmla="*/ 1967584 w 4127002"/>
                  <a:gd name="connsiteY82" fmla="*/ 9906 h 2274666"/>
                  <a:gd name="connsiteX83" fmla="*/ 2027497 w 4127002"/>
                  <a:gd name="connsiteY83" fmla="*/ 1905 h 2274666"/>
                  <a:gd name="connsiteX84" fmla="*/ 2032450 w 4127002"/>
                  <a:gd name="connsiteY84" fmla="*/ 0 h 227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127002" h="2274666">
                    <a:moveTo>
                      <a:pt x="797326" y="1390147"/>
                    </a:moveTo>
                    <a:cubicBezTo>
                      <a:pt x="927275" y="1383727"/>
                      <a:pt x="1054184" y="1408033"/>
                      <a:pt x="1177771" y="1462183"/>
                    </a:cubicBezTo>
                    <a:cubicBezTo>
                      <a:pt x="1212728" y="1477518"/>
                      <a:pt x="1216919" y="1514285"/>
                      <a:pt x="1201965" y="1535525"/>
                    </a:cubicBezTo>
                    <a:cubicBezTo>
                      <a:pt x="1188344" y="1554861"/>
                      <a:pt x="1164246" y="1561053"/>
                      <a:pt x="1140909" y="1550575"/>
                    </a:cubicBezTo>
                    <a:cubicBezTo>
                      <a:pt x="1091379" y="1528382"/>
                      <a:pt x="1040421" y="1510570"/>
                      <a:pt x="987080" y="1500664"/>
                    </a:cubicBezTo>
                    <a:cubicBezTo>
                      <a:pt x="734478" y="1453801"/>
                      <a:pt x="512069" y="1515332"/>
                      <a:pt x="324141" y="1691259"/>
                    </a:cubicBezTo>
                    <a:cubicBezTo>
                      <a:pt x="202221" y="1805369"/>
                      <a:pt x="130211" y="1947482"/>
                      <a:pt x="104113" y="2112359"/>
                    </a:cubicBezTo>
                    <a:cubicBezTo>
                      <a:pt x="98588" y="2147221"/>
                      <a:pt x="97064" y="2182749"/>
                      <a:pt x="95445" y="2218087"/>
                    </a:cubicBezTo>
                    <a:cubicBezTo>
                      <a:pt x="93921" y="2251520"/>
                      <a:pt x="82967" y="2266283"/>
                      <a:pt x="50011" y="2273237"/>
                    </a:cubicBezTo>
                    <a:cubicBezTo>
                      <a:pt x="49344" y="2273332"/>
                      <a:pt x="48868" y="2274094"/>
                      <a:pt x="48296" y="2274570"/>
                    </a:cubicBezTo>
                    <a:cubicBezTo>
                      <a:pt x="47534" y="2274666"/>
                      <a:pt x="46772" y="2274666"/>
                      <a:pt x="46010" y="2274666"/>
                    </a:cubicBezTo>
                    <a:cubicBezTo>
                      <a:pt x="42105" y="2273618"/>
                      <a:pt x="38200" y="2272570"/>
                      <a:pt x="34295" y="2271427"/>
                    </a:cubicBezTo>
                    <a:cubicBezTo>
                      <a:pt x="13340" y="2265426"/>
                      <a:pt x="100" y="2247615"/>
                      <a:pt x="5" y="2224278"/>
                    </a:cubicBezTo>
                    <a:cubicBezTo>
                      <a:pt x="-281" y="2147697"/>
                      <a:pt x="10101" y="2072450"/>
                      <a:pt x="30866" y="1998726"/>
                    </a:cubicBezTo>
                    <a:cubicBezTo>
                      <a:pt x="115829" y="1698022"/>
                      <a:pt x="360336" y="1469517"/>
                      <a:pt x="666374" y="1406843"/>
                    </a:cubicBezTo>
                    <a:cubicBezTo>
                      <a:pt x="710356" y="1397842"/>
                      <a:pt x="754010" y="1392287"/>
                      <a:pt x="797326" y="1390147"/>
                    </a:cubicBezTo>
                    <a:close/>
                    <a:moveTo>
                      <a:pt x="3274823" y="1389671"/>
                    </a:moveTo>
                    <a:cubicBezTo>
                      <a:pt x="3442893" y="1384947"/>
                      <a:pt x="3602217" y="1429703"/>
                      <a:pt x="3750664" y="1527715"/>
                    </a:cubicBezTo>
                    <a:cubicBezTo>
                      <a:pt x="3947260" y="1657541"/>
                      <a:pt x="4067465" y="1840802"/>
                      <a:pt x="4113090" y="2072354"/>
                    </a:cubicBezTo>
                    <a:cubicBezTo>
                      <a:pt x="4122710" y="2121408"/>
                      <a:pt x="4127187" y="2171033"/>
                      <a:pt x="4126997" y="2221040"/>
                    </a:cubicBezTo>
                    <a:cubicBezTo>
                      <a:pt x="4126902" y="2251043"/>
                      <a:pt x="4113185" y="2267522"/>
                      <a:pt x="4083658" y="2272856"/>
                    </a:cubicBezTo>
                    <a:cubicBezTo>
                      <a:pt x="4082705" y="2273046"/>
                      <a:pt x="4081848" y="2273999"/>
                      <a:pt x="4080896" y="2274570"/>
                    </a:cubicBezTo>
                    <a:cubicBezTo>
                      <a:pt x="4080038" y="2274665"/>
                      <a:pt x="4079277" y="2274665"/>
                      <a:pt x="4078514" y="2274665"/>
                    </a:cubicBezTo>
                    <a:cubicBezTo>
                      <a:pt x="4068323" y="2270189"/>
                      <a:pt x="4056988" y="2267236"/>
                      <a:pt x="4048035" y="2260949"/>
                    </a:cubicBezTo>
                    <a:cubicBezTo>
                      <a:pt x="4034985" y="2251710"/>
                      <a:pt x="4031652" y="2237042"/>
                      <a:pt x="4031556" y="2221421"/>
                    </a:cubicBezTo>
                    <a:cubicBezTo>
                      <a:pt x="4030889" y="2111312"/>
                      <a:pt x="4008506" y="2005679"/>
                      <a:pt x="3959452" y="1907000"/>
                    </a:cubicBezTo>
                    <a:cubicBezTo>
                      <a:pt x="3850200" y="1687735"/>
                      <a:pt x="3675702" y="1550099"/>
                      <a:pt x="3435577" y="1499807"/>
                    </a:cubicBezTo>
                    <a:cubicBezTo>
                      <a:pt x="3282510" y="1467707"/>
                      <a:pt x="3133444" y="1485900"/>
                      <a:pt x="2990283" y="1549051"/>
                    </a:cubicBezTo>
                    <a:cubicBezTo>
                      <a:pt x="2971043" y="1557528"/>
                      <a:pt x="2952659" y="1559147"/>
                      <a:pt x="2935324" y="1546003"/>
                    </a:cubicBezTo>
                    <a:cubicBezTo>
                      <a:pt x="2906272" y="1523905"/>
                      <a:pt x="2911607" y="1480090"/>
                      <a:pt x="2945420" y="1464374"/>
                    </a:cubicBezTo>
                    <a:cubicBezTo>
                      <a:pt x="2996284" y="1440752"/>
                      <a:pt x="3049147" y="1422464"/>
                      <a:pt x="3103916" y="1410748"/>
                    </a:cubicBezTo>
                    <a:cubicBezTo>
                      <a:pt x="3161805" y="1398318"/>
                      <a:pt x="3218800" y="1391245"/>
                      <a:pt x="3274823" y="1389671"/>
                    </a:cubicBezTo>
                    <a:close/>
                    <a:moveTo>
                      <a:pt x="2035910" y="1150610"/>
                    </a:moveTo>
                    <a:cubicBezTo>
                      <a:pt x="2199453" y="1144917"/>
                      <a:pt x="2358348" y="1178243"/>
                      <a:pt x="2510224" y="1253681"/>
                    </a:cubicBezTo>
                    <a:cubicBezTo>
                      <a:pt x="2802736" y="1399032"/>
                      <a:pt x="2987236" y="1632871"/>
                      <a:pt x="3064769" y="1950339"/>
                    </a:cubicBezTo>
                    <a:cubicBezTo>
                      <a:pt x="3080390" y="2014538"/>
                      <a:pt x="3087915" y="2080070"/>
                      <a:pt x="3089820" y="2146078"/>
                    </a:cubicBezTo>
                    <a:cubicBezTo>
                      <a:pt x="3089820" y="2157127"/>
                      <a:pt x="3090010" y="2168176"/>
                      <a:pt x="3089820" y="2179225"/>
                    </a:cubicBezTo>
                    <a:cubicBezTo>
                      <a:pt x="3089249" y="2205038"/>
                      <a:pt x="3068675" y="2225136"/>
                      <a:pt x="3042767" y="2225421"/>
                    </a:cubicBezTo>
                    <a:cubicBezTo>
                      <a:pt x="3017620" y="2225707"/>
                      <a:pt x="2996570" y="2206371"/>
                      <a:pt x="2994951" y="2181130"/>
                    </a:cubicBezTo>
                    <a:cubicBezTo>
                      <a:pt x="2992665" y="2144268"/>
                      <a:pt x="2992093" y="2107311"/>
                      <a:pt x="2988093" y="2070640"/>
                    </a:cubicBezTo>
                    <a:cubicBezTo>
                      <a:pt x="2973806" y="1939385"/>
                      <a:pt x="2933229" y="1816418"/>
                      <a:pt x="2864649" y="1703642"/>
                    </a:cubicBezTo>
                    <a:cubicBezTo>
                      <a:pt x="2722345" y="1469612"/>
                      <a:pt x="2517463" y="1319498"/>
                      <a:pt x="2248763" y="1265873"/>
                    </a:cubicBezTo>
                    <a:cubicBezTo>
                      <a:pt x="1958917" y="1207961"/>
                      <a:pt x="1696122" y="1275302"/>
                      <a:pt x="1467331" y="1463135"/>
                    </a:cubicBezTo>
                    <a:cubicBezTo>
                      <a:pt x="1312360" y="1590389"/>
                      <a:pt x="1211299" y="1753743"/>
                      <a:pt x="1160912" y="1948053"/>
                    </a:cubicBezTo>
                    <a:cubicBezTo>
                      <a:pt x="1141767" y="2022062"/>
                      <a:pt x="1132718" y="2097500"/>
                      <a:pt x="1132242" y="2173986"/>
                    </a:cubicBezTo>
                    <a:cubicBezTo>
                      <a:pt x="1132051" y="2201323"/>
                      <a:pt x="1116526" y="2220944"/>
                      <a:pt x="1092427" y="2224564"/>
                    </a:cubicBezTo>
                    <a:cubicBezTo>
                      <a:pt x="1061757" y="2229136"/>
                      <a:pt x="1037182" y="2207800"/>
                      <a:pt x="1037087" y="2175986"/>
                    </a:cubicBezTo>
                    <a:cubicBezTo>
                      <a:pt x="1036897" y="2109978"/>
                      <a:pt x="1043278" y="2044541"/>
                      <a:pt x="1056042" y="1979676"/>
                    </a:cubicBezTo>
                    <a:cubicBezTo>
                      <a:pt x="1093475" y="1790224"/>
                      <a:pt x="1177390" y="1624013"/>
                      <a:pt x="1308264" y="1482281"/>
                    </a:cubicBezTo>
                    <a:cubicBezTo>
                      <a:pt x="1461331" y="1316546"/>
                      <a:pt x="1649259" y="1211009"/>
                      <a:pt x="1870906" y="1169194"/>
                    </a:cubicBezTo>
                    <a:cubicBezTo>
                      <a:pt x="1926366" y="1158740"/>
                      <a:pt x="1981396" y="1152507"/>
                      <a:pt x="2035910" y="1150610"/>
                    </a:cubicBezTo>
                    <a:close/>
                    <a:moveTo>
                      <a:pt x="3291559" y="559022"/>
                    </a:moveTo>
                    <a:cubicBezTo>
                      <a:pt x="3124490" y="559022"/>
                      <a:pt x="2987235" y="694944"/>
                      <a:pt x="2985425" y="858869"/>
                    </a:cubicBezTo>
                    <a:cubicBezTo>
                      <a:pt x="2983520" y="1025271"/>
                      <a:pt x="3115632" y="1168908"/>
                      <a:pt x="3289749" y="1169956"/>
                    </a:cubicBezTo>
                    <a:cubicBezTo>
                      <a:pt x="3458722" y="1170908"/>
                      <a:pt x="3596549" y="1033844"/>
                      <a:pt x="3596549" y="866394"/>
                    </a:cubicBezTo>
                    <a:cubicBezTo>
                      <a:pt x="3596644" y="695516"/>
                      <a:pt x="3461199" y="559022"/>
                      <a:pt x="3291559" y="559022"/>
                    </a:cubicBezTo>
                    <a:close/>
                    <a:moveTo>
                      <a:pt x="840681" y="558642"/>
                    </a:moveTo>
                    <a:cubicBezTo>
                      <a:pt x="671612" y="556737"/>
                      <a:pt x="530166" y="693325"/>
                      <a:pt x="530261" y="863442"/>
                    </a:cubicBezTo>
                    <a:cubicBezTo>
                      <a:pt x="530166" y="1032320"/>
                      <a:pt x="666659" y="1169956"/>
                      <a:pt x="834299" y="1170147"/>
                    </a:cubicBezTo>
                    <a:cubicBezTo>
                      <a:pt x="1003844" y="1170337"/>
                      <a:pt x="1142052" y="1032606"/>
                      <a:pt x="1141385" y="864109"/>
                    </a:cubicBezTo>
                    <a:cubicBezTo>
                      <a:pt x="1140718" y="696945"/>
                      <a:pt x="1004892" y="560547"/>
                      <a:pt x="840681" y="558642"/>
                    </a:cubicBezTo>
                    <a:close/>
                    <a:moveTo>
                      <a:pt x="3300893" y="463391"/>
                    </a:moveTo>
                    <a:cubicBezTo>
                      <a:pt x="3513491" y="468440"/>
                      <a:pt x="3696085" y="644652"/>
                      <a:pt x="3692085" y="871919"/>
                    </a:cubicBezTo>
                    <a:cubicBezTo>
                      <a:pt x="3688465" y="1088041"/>
                      <a:pt x="3512062" y="1265682"/>
                      <a:pt x="3290606" y="1265396"/>
                    </a:cubicBezTo>
                    <a:cubicBezTo>
                      <a:pt x="3068388" y="1265206"/>
                      <a:pt x="2886841" y="1083755"/>
                      <a:pt x="2890175" y="858107"/>
                    </a:cubicBezTo>
                    <a:cubicBezTo>
                      <a:pt x="2893604" y="631889"/>
                      <a:pt x="3082580" y="458153"/>
                      <a:pt x="3300893" y="463391"/>
                    </a:cubicBezTo>
                    <a:close/>
                    <a:moveTo>
                      <a:pt x="844491" y="463297"/>
                    </a:moveTo>
                    <a:cubicBezTo>
                      <a:pt x="1051088" y="467773"/>
                      <a:pt x="1235778" y="635032"/>
                      <a:pt x="1236826" y="864013"/>
                    </a:cubicBezTo>
                    <a:cubicBezTo>
                      <a:pt x="1237873" y="1085184"/>
                      <a:pt x="1057375" y="1265397"/>
                      <a:pt x="836014" y="1265397"/>
                    </a:cubicBezTo>
                    <a:cubicBezTo>
                      <a:pt x="613224" y="1265397"/>
                      <a:pt x="434154" y="1086041"/>
                      <a:pt x="434725" y="862394"/>
                    </a:cubicBezTo>
                    <a:cubicBezTo>
                      <a:pt x="435392" y="633985"/>
                      <a:pt x="625511" y="458534"/>
                      <a:pt x="844491" y="463297"/>
                    </a:cubicBezTo>
                    <a:close/>
                    <a:moveTo>
                      <a:pt x="2069311" y="96107"/>
                    </a:moveTo>
                    <a:cubicBezTo>
                      <a:pt x="1850808" y="92964"/>
                      <a:pt x="1674310" y="269081"/>
                      <a:pt x="1672500" y="483394"/>
                    </a:cubicBezTo>
                    <a:cubicBezTo>
                      <a:pt x="1670595" y="701231"/>
                      <a:pt x="1845855" y="873728"/>
                      <a:pt x="2054929" y="878205"/>
                    </a:cubicBezTo>
                    <a:cubicBezTo>
                      <a:pt x="2274956" y="882777"/>
                      <a:pt x="2454979" y="704088"/>
                      <a:pt x="2454312" y="488061"/>
                    </a:cubicBezTo>
                    <a:cubicBezTo>
                      <a:pt x="2455836" y="275749"/>
                      <a:pt x="2283910" y="99155"/>
                      <a:pt x="2069311" y="96107"/>
                    </a:cubicBezTo>
                    <a:close/>
                    <a:moveTo>
                      <a:pt x="2032450" y="0"/>
                    </a:moveTo>
                    <a:cubicBezTo>
                      <a:pt x="2053119" y="95"/>
                      <a:pt x="2073693" y="95"/>
                      <a:pt x="2094267" y="95"/>
                    </a:cubicBezTo>
                    <a:cubicBezTo>
                      <a:pt x="2113698" y="2953"/>
                      <a:pt x="2133319" y="4763"/>
                      <a:pt x="2152369" y="8954"/>
                    </a:cubicBezTo>
                    <a:cubicBezTo>
                      <a:pt x="2353728" y="53245"/>
                      <a:pt x="2484982" y="174308"/>
                      <a:pt x="2535846" y="373856"/>
                    </a:cubicBezTo>
                    <a:cubicBezTo>
                      <a:pt x="2597282" y="614744"/>
                      <a:pt x="2460217" y="863346"/>
                      <a:pt x="2226950" y="945642"/>
                    </a:cubicBezTo>
                    <a:cubicBezTo>
                      <a:pt x="1949392" y="1043654"/>
                      <a:pt x="1649926" y="878015"/>
                      <a:pt x="1588013" y="589883"/>
                    </a:cubicBezTo>
                    <a:cubicBezTo>
                      <a:pt x="1529434" y="317564"/>
                      <a:pt x="1705742" y="63151"/>
                      <a:pt x="1967584" y="9906"/>
                    </a:cubicBezTo>
                    <a:cubicBezTo>
                      <a:pt x="1987301" y="5906"/>
                      <a:pt x="2007494" y="4572"/>
                      <a:pt x="2027497" y="1905"/>
                    </a:cubicBezTo>
                    <a:cubicBezTo>
                      <a:pt x="2029211" y="1715"/>
                      <a:pt x="2030830" y="667"/>
                      <a:pt x="2032450" y="0"/>
                    </a:cubicBezTo>
                    <a:close/>
                  </a:path>
                </a:pathLst>
              </a:custGeom>
              <a:grpFill/>
              <a:ln w="9525" cap="flat">
                <a:noFill/>
                <a:prstDash val="solid"/>
                <a:miter/>
              </a:ln>
            </p:spPr>
            <p:txBody>
              <a:bodyPr rtlCol="0" anchor="ctr"/>
              <a:lstStyle/>
              <a:p>
                <a:pPr algn="ctr"/>
                <a:endParaRPr lang="ja-JP" altLang="en-US" sz="1400"/>
              </a:p>
            </p:txBody>
          </p:sp>
        </p:grpSp>
        <p:grpSp>
          <p:nvGrpSpPr>
            <p:cNvPr id="48" name="グループ化 47">
              <a:extLst>
                <a:ext uri="{FF2B5EF4-FFF2-40B4-BE49-F238E27FC236}">
                  <a16:creationId xmlns:a16="http://schemas.microsoft.com/office/drawing/2014/main" id="{5C07E260-B3B9-4C45-B55A-0895B1BC5079}"/>
                </a:ext>
              </a:extLst>
            </p:cNvPr>
            <p:cNvGrpSpPr/>
            <p:nvPr/>
          </p:nvGrpSpPr>
          <p:grpSpPr>
            <a:xfrm>
              <a:off x="3775596" y="3219529"/>
              <a:ext cx="2493955" cy="2493953"/>
              <a:chOff x="3775596" y="3219529"/>
              <a:chExt cx="2493955" cy="2493953"/>
            </a:xfrm>
            <a:grpFill/>
          </p:grpSpPr>
          <p:sp>
            <p:nvSpPr>
              <p:cNvPr id="52" name="楕円 51">
                <a:extLst>
                  <a:ext uri="{FF2B5EF4-FFF2-40B4-BE49-F238E27FC236}">
                    <a16:creationId xmlns:a16="http://schemas.microsoft.com/office/drawing/2014/main" id="{E4651DF1-49F0-492D-B94C-CA054E97E603}"/>
                  </a:ext>
                </a:extLst>
              </p:cNvPr>
              <p:cNvSpPr>
                <a:spLocks noChangeAspect="1"/>
              </p:cNvSpPr>
              <p:nvPr/>
            </p:nvSpPr>
            <p:spPr>
              <a:xfrm>
                <a:off x="3775596" y="3219529"/>
                <a:ext cx="2493955" cy="2493953"/>
              </a:xfrm>
              <a:prstGeom prst="ellipse">
                <a:avLst/>
              </a:prstGeom>
              <a:gradFill flip="none" rotWithShape="1">
                <a:gsLst>
                  <a:gs pos="0">
                    <a:schemeClr val="accent5">
                      <a:lumMod val="75000"/>
                    </a:schemeClr>
                  </a:gs>
                  <a:gs pos="100000">
                    <a:srgbClr val="E5EBDF">
                      <a:alpha val="90000"/>
                    </a:srgbClr>
                  </a:gs>
                  <a:gs pos="40000">
                    <a:schemeClr val="accent5"/>
                  </a:gs>
                  <a:gs pos="87000">
                    <a:srgbClr val="EBF2EB">
                      <a:alpha val="9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1296000" rIns="180000" rtlCol="0" anchor="ctr"/>
              <a:lstStyle/>
              <a:p>
                <a:pPr algn="ctr"/>
                <a:r>
                  <a:rPr kumimoji="1" lang="ja-JP" altLang="en-US" sz="2400" b="1" dirty="0">
                    <a:solidFill>
                      <a:schemeClr val="bg1"/>
                    </a:solidFill>
                    <a:effectLst>
                      <a:outerShdw blurRad="38100" dist="25400" dir="2700000" algn="tl" rotWithShape="0">
                        <a:schemeClr val="accent5">
                          <a:lumMod val="75000"/>
                        </a:schemeClr>
                      </a:outerShdw>
                    </a:effectLst>
                  </a:rPr>
                  <a:t>環境</a:t>
                </a:r>
              </a:p>
            </p:txBody>
          </p:sp>
          <p:sp>
            <p:nvSpPr>
              <p:cNvPr id="53" name="フリーフォーム: 図形 52">
                <a:extLst>
                  <a:ext uri="{FF2B5EF4-FFF2-40B4-BE49-F238E27FC236}">
                    <a16:creationId xmlns:a16="http://schemas.microsoft.com/office/drawing/2014/main" id="{4BB861BE-2409-45F2-AC8D-98C807B2F689}"/>
                  </a:ext>
                </a:extLst>
              </p:cNvPr>
              <p:cNvSpPr>
                <a:spLocks noChangeAspect="1"/>
              </p:cNvSpPr>
              <p:nvPr/>
            </p:nvSpPr>
            <p:spPr>
              <a:xfrm>
                <a:off x="4554785" y="3899616"/>
                <a:ext cx="859748" cy="859689"/>
              </a:xfrm>
              <a:custGeom>
                <a:avLst/>
                <a:gdLst>
                  <a:gd name="connsiteX0" fmla="*/ 1612642 w 1664974"/>
                  <a:gd name="connsiteY0" fmla="*/ 52331 h 1664857"/>
                  <a:gd name="connsiteX1" fmla="*/ 241791 w 1664974"/>
                  <a:gd name="connsiteY1" fmla="*/ 750590 h 1664857"/>
                  <a:gd name="connsiteX2" fmla="*/ 224059 w 1664974"/>
                  <a:gd name="connsiteY2" fmla="*/ 1312848 h 1664857"/>
                  <a:gd name="connsiteX3" fmla="*/ 252333 w 1664974"/>
                  <a:gd name="connsiteY3" fmla="*/ 1378909 h 1664857"/>
                  <a:gd name="connsiteX4" fmla="*/ 488280 w 1664974"/>
                  <a:gd name="connsiteY4" fmla="*/ 1142962 h 1664857"/>
                  <a:gd name="connsiteX5" fmla="*/ 488280 w 1664974"/>
                  <a:gd name="connsiteY5" fmla="*/ 738593 h 1664857"/>
                  <a:gd name="connsiteX6" fmla="*/ 512067 w 1664974"/>
                  <a:gd name="connsiteY6" fmla="*/ 714806 h 1664857"/>
                  <a:gd name="connsiteX7" fmla="*/ 535854 w 1664974"/>
                  <a:gd name="connsiteY7" fmla="*/ 738593 h 1664857"/>
                  <a:gd name="connsiteX8" fmla="*/ 535854 w 1664974"/>
                  <a:gd name="connsiteY8" fmla="*/ 1095388 h 1664857"/>
                  <a:gd name="connsiteX9" fmla="*/ 596622 w 1664974"/>
                  <a:gd name="connsiteY9" fmla="*/ 1034620 h 1664857"/>
                  <a:gd name="connsiteX10" fmla="*/ 596938 w 1664974"/>
                  <a:gd name="connsiteY10" fmla="*/ 1033752 h 1664857"/>
                  <a:gd name="connsiteX11" fmla="*/ 597885 w 1664974"/>
                  <a:gd name="connsiteY11" fmla="*/ 1033357 h 1664857"/>
                  <a:gd name="connsiteX12" fmla="*/ 806495 w 1664974"/>
                  <a:gd name="connsiteY12" fmla="*/ 824747 h 1664857"/>
                  <a:gd name="connsiteX13" fmla="*/ 806495 w 1664974"/>
                  <a:gd name="connsiteY13" fmla="*/ 528668 h 1664857"/>
                  <a:gd name="connsiteX14" fmla="*/ 830282 w 1664974"/>
                  <a:gd name="connsiteY14" fmla="*/ 504881 h 1664857"/>
                  <a:gd name="connsiteX15" fmla="*/ 854069 w 1664974"/>
                  <a:gd name="connsiteY15" fmla="*/ 528668 h 1664857"/>
                  <a:gd name="connsiteX16" fmla="*/ 854069 w 1664974"/>
                  <a:gd name="connsiteY16" fmla="*/ 777173 h 1664857"/>
                  <a:gd name="connsiteX17" fmla="*/ 1103993 w 1664974"/>
                  <a:gd name="connsiteY17" fmla="*/ 527248 h 1664857"/>
                  <a:gd name="connsiteX18" fmla="*/ 1137634 w 1664974"/>
                  <a:gd name="connsiteY18" fmla="*/ 560889 h 1664857"/>
                  <a:gd name="connsiteX19" fmla="*/ 990414 w 1664974"/>
                  <a:gd name="connsiteY19" fmla="*/ 708103 h 1664857"/>
                  <a:gd name="connsiteX20" fmla="*/ 1243451 w 1664974"/>
                  <a:gd name="connsiteY20" fmla="*/ 708103 h 1664857"/>
                  <a:gd name="connsiteX21" fmla="*/ 1243451 w 1664974"/>
                  <a:gd name="connsiteY21" fmla="*/ 755677 h 1664857"/>
                  <a:gd name="connsiteX22" fmla="*/ 942838 w 1664974"/>
                  <a:gd name="connsiteY22" fmla="*/ 755677 h 1664857"/>
                  <a:gd name="connsiteX23" fmla="*/ 847113 w 1664974"/>
                  <a:gd name="connsiteY23" fmla="*/ 851399 h 1664857"/>
                  <a:gd name="connsiteX24" fmla="*/ 847109 w 1664974"/>
                  <a:gd name="connsiteY24" fmla="*/ 851409 h 1664857"/>
                  <a:gd name="connsiteX25" fmla="*/ 847098 w 1664974"/>
                  <a:gd name="connsiteY25" fmla="*/ 851414 h 1664857"/>
                  <a:gd name="connsiteX26" fmla="*/ 672186 w 1664974"/>
                  <a:gd name="connsiteY26" fmla="*/ 1026318 h 1664857"/>
                  <a:gd name="connsiteX27" fmla="*/ 1050645 w 1664974"/>
                  <a:gd name="connsiteY27" fmla="*/ 1026318 h 1664857"/>
                  <a:gd name="connsiteX28" fmla="*/ 1050645 w 1664974"/>
                  <a:gd name="connsiteY28" fmla="*/ 1073892 h 1664857"/>
                  <a:gd name="connsiteX29" fmla="*/ 624610 w 1664974"/>
                  <a:gd name="connsiteY29" fmla="*/ 1073892 h 1664857"/>
                  <a:gd name="connsiteX30" fmla="*/ 285953 w 1664974"/>
                  <a:gd name="connsiteY30" fmla="*/ 1412535 h 1664857"/>
                  <a:gd name="connsiteX31" fmla="*/ 352080 w 1664974"/>
                  <a:gd name="connsiteY31" fmla="*/ 1440824 h 1664857"/>
                  <a:gd name="connsiteX32" fmla="*/ 914475 w 1664974"/>
                  <a:gd name="connsiteY32" fmla="*/ 1423045 h 1664857"/>
                  <a:gd name="connsiteX33" fmla="*/ 1612642 w 1664974"/>
                  <a:gd name="connsiteY33" fmla="*/ 52331 h 1664857"/>
                  <a:gd name="connsiteX34" fmla="*/ 1638033 w 1664974"/>
                  <a:gd name="connsiteY34" fmla="*/ 220 h 1664857"/>
                  <a:gd name="connsiteX35" fmla="*/ 1664754 w 1664974"/>
                  <a:gd name="connsiteY35" fmla="*/ 26940 h 1664857"/>
                  <a:gd name="connsiteX36" fmla="*/ 1517861 w 1664974"/>
                  <a:gd name="connsiteY36" fmla="*/ 627896 h 1664857"/>
                  <a:gd name="connsiteX37" fmla="*/ 936933 w 1664974"/>
                  <a:gd name="connsiteY37" fmla="*/ 1465073 h 1664857"/>
                  <a:gd name="connsiteX38" fmla="*/ 628251 w 1664974"/>
                  <a:gd name="connsiteY38" fmla="*/ 1542668 h 1664857"/>
                  <a:gd name="connsiteX39" fmla="*/ 327898 w 1664974"/>
                  <a:gd name="connsiteY39" fmla="*/ 1483662 h 1664857"/>
                  <a:gd name="connsiteX40" fmla="*/ 249823 w 1664974"/>
                  <a:gd name="connsiteY40" fmla="*/ 1448664 h 1664857"/>
                  <a:gd name="connsiteX41" fmla="*/ 40587 w 1664974"/>
                  <a:gd name="connsiteY41" fmla="*/ 1657891 h 1664857"/>
                  <a:gd name="connsiteX42" fmla="*/ 23812 w 1664974"/>
                  <a:gd name="connsiteY42" fmla="*/ 1664857 h 1664857"/>
                  <a:gd name="connsiteX43" fmla="*/ 6992 w 1664974"/>
                  <a:gd name="connsiteY43" fmla="*/ 1624250 h 1664857"/>
                  <a:gd name="connsiteX44" fmla="*/ 216353 w 1664974"/>
                  <a:gd name="connsiteY44" fmla="*/ 1414889 h 1664857"/>
                  <a:gd name="connsiteX45" fmla="*/ 181400 w 1664974"/>
                  <a:gd name="connsiteY45" fmla="*/ 1334524 h 1664857"/>
                  <a:gd name="connsiteX46" fmla="*/ 199855 w 1664974"/>
                  <a:gd name="connsiteY46" fmla="*/ 727903 h 1664857"/>
                  <a:gd name="connsiteX47" fmla="*/ 1037031 w 1664974"/>
                  <a:gd name="connsiteY47" fmla="*/ 146976 h 1664857"/>
                  <a:gd name="connsiteX48" fmla="*/ 1638033 w 1664974"/>
                  <a:gd name="connsiteY48" fmla="*/ 220 h 166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4974" h="1664857">
                    <a:moveTo>
                      <a:pt x="1612642" y="52331"/>
                    </a:moveTo>
                    <a:cubicBezTo>
                      <a:pt x="1429679" y="82123"/>
                      <a:pt x="507207" y="255186"/>
                      <a:pt x="241791" y="750590"/>
                    </a:cubicBezTo>
                    <a:cubicBezTo>
                      <a:pt x="152361" y="917381"/>
                      <a:pt x="146480" y="1106243"/>
                      <a:pt x="224059" y="1312848"/>
                    </a:cubicBezTo>
                    <a:lnTo>
                      <a:pt x="252333" y="1378909"/>
                    </a:lnTo>
                    <a:lnTo>
                      <a:pt x="488280" y="1142962"/>
                    </a:lnTo>
                    <a:lnTo>
                      <a:pt x="488280" y="738593"/>
                    </a:lnTo>
                    <a:cubicBezTo>
                      <a:pt x="488280" y="722735"/>
                      <a:pt x="500174" y="714806"/>
                      <a:pt x="512067" y="714806"/>
                    </a:cubicBezTo>
                    <a:cubicBezTo>
                      <a:pt x="523961" y="714806"/>
                      <a:pt x="535854" y="722735"/>
                      <a:pt x="535854" y="738593"/>
                    </a:cubicBezTo>
                    <a:lnTo>
                      <a:pt x="535854" y="1095388"/>
                    </a:lnTo>
                    <a:lnTo>
                      <a:pt x="596622" y="1034620"/>
                    </a:lnTo>
                    <a:lnTo>
                      <a:pt x="596938" y="1033752"/>
                    </a:lnTo>
                    <a:lnTo>
                      <a:pt x="597885" y="1033357"/>
                    </a:lnTo>
                    <a:lnTo>
                      <a:pt x="806495" y="824747"/>
                    </a:lnTo>
                    <a:lnTo>
                      <a:pt x="806495" y="528668"/>
                    </a:lnTo>
                    <a:cubicBezTo>
                      <a:pt x="806495" y="512810"/>
                      <a:pt x="818389" y="504881"/>
                      <a:pt x="830282" y="504881"/>
                    </a:cubicBezTo>
                    <a:cubicBezTo>
                      <a:pt x="842176" y="504881"/>
                      <a:pt x="854069" y="512810"/>
                      <a:pt x="854069" y="528668"/>
                    </a:cubicBezTo>
                    <a:lnTo>
                      <a:pt x="854069" y="777173"/>
                    </a:lnTo>
                    <a:lnTo>
                      <a:pt x="1103993" y="527248"/>
                    </a:lnTo>
                    <a:cubicBezTo>
                      <a:pt x="1126405" y="505569"/>
                      <a:pt x="1159267" y="538431"/>
                      <a:pt x="1137634" y="560889"/>
                    </a:cubicBezTo>
                    <a:lnTo>
                      <a:pt x="990414" y="708103"/>
                    </a:lnTo>
                    <a:lnTo>
                      <a:pt x="1243451" y="708103"/>
                    </a:lnTo>
                    <a:cubicBezTo>
                      <a:pt x="1275168" y="708103"/>
                      <a:pt x="1275168" y="755677"/>
                      <a:pt x="1243451" y="755677"/>
                    </a:cubicBezTo>
                    <a:lnTo>
                      <a:pt x="942838" y="755677"/>
                    </a:lnTo>
                    <a:lnTo>
                      <a:pt x="847113" y="851399"/>
                    </a:lnTo>
                    <a:lnTo>
                      <a:pt x="847109" y="851409"/>
                    </a:lnTo>
                    <a:lnTo>
                      <a:pt x="847098" y="851414"/>
                    </a:lnTo>
                    <a:lnTo>
                      <a:pt x="672186" y="1026318"/>
                    </a:lnTo>
                    <a:lnTo>
                      <a:pt x="1050645" y="1026318"/>
                    </a:lnTo>
                    <a:cubicBezTo>
                      <a:pt x="1082362" y="1026318"/>
                      <a:pt x="1082362" y="1073892"/>
                      <a:pt x="1050645" y="1073892"/>
                    </a:cubicBezTo>
                    <a:lnTo>
                      <a:pt x="624610" y="1073892"/>
                    </a:lnTo>
                    <a:lnTo>
                      <a:pt x="285953" y="1412535"/>
                    </a:lnTo>
                    <a:lnTo>
                      <a:pt x="352080" y="1440824"/>
                    </a:lnTo>
                    <a:cubicBezTo>
                      <a:pt x="558778" y="1518401"/>
                      <a:pt x="747645" y="1512516"/>
                      <a:pt x="914475" y="1423045"/>
                    </a:cubicBezTo>
                    <a:cubicBezTo>
                      <a:pt x="1410017" y="1157491"/>
                      <a:pt x="1582943" y="235157"/>
                      <a:pt x="1612642" y="52331"/>
                    </a:cubicBezTo>
                    <a:close/>
                    <a:moveTo>
                      <a:pt x="1638033" y="220"/>
                    </a:moveTo>
                    <a:cubicBezTo>
                      <a:pt x="1653571" y="-1888"/>
                      <a:pt x="1666862" y="11403"/>
                      <a:pt x="1664754" y="26940"/>
                    </a:cubicBezTo>
                    <a:cubicBezTo>
                      <a:pt x="1633221" y="231124"/>
                      <a:pt x="1584089" y="432237"/>
                      <a:pt x="1517861" y="627896"/>
                    </a:cubicBezTo>
                    <a:cubicBezTo>
                      <a:pt x="1372296" y="1054826"/>
                      <a:pt x="1176821" y="1336421"/>
                      <a:pt x="936933" y="1465073"/>
                    </a:cubicBezTo>
                    <a:cubicBezTo>
                      <a:pt x="842152" y="1516360"/>
                      <a:pt x="736003" y="1543035"/>
                      <a:pt x="628251" y="1542668"/>
                    </a:cubicBezTo>
                    <a:cubicBezTo>
                      <a:pt x="525266" y="1540228"/>
                      <a:pt x="423698" y="1520205"/>
                      <a:pt x="327898" y="1483662"/>
                    </a:cubicBezTo>
                    <a:lnTo>
                      <a:pt x="249823" y="1448664"/>
                    </a:lnTo>
                    <a:lnTo>
                      <a:pt x="40587" y="1657891"/>
                    </a:lnTo>
                    <a:cubicBezTo>
                      <a:pt x="36141" y="1662336"/>
                      <a:pt x="30137" y="1664857"/>
                      <a:pt x="23812" y="1664857"/>
                    </a:cubicBezTo>
                    <a:cubicBezTo>
                      <a:pt x="2637" y="1664857"/>
                      <a:pt x="-7950" y="1639237"/>
                      <a:pt x="6992" y="1624250"/>
                    </a:cubicBezTo>
                    <a:lnTo>
                      <a:pt x="216353" y="1414889"/>
                    </a:lnTo>
                    <a:lnTo>
                      <a:pt x="181400" y="1334524"/>
                    </a:lnTo>
                    <a:cubicBezTo>
                      <a:pt x="96763" y="1112681"/>
                      <a:pt x="102884" y="909011"/>
                      <a:pt x="199855" y="727903"/>
                    </a:cubicBezTo>
                    <a:cubicBezTo>
                      <a:pt x="328506" y="488015"/>
                      <a:pt x="610102" y="292540"/>
                      <a:pt x="1037031" y="146976"/>
                    </a:cubicBezTo>
                    <a:cubicBezTo>
                      <a:pt x="1232736" y="80793"/>
                      <a:pt x="1433850" y="31707"/>
                      <a:pt x="1638033" y="220"/>
                    </a:cubicBezTo>
                    <a:close/>
                  </a:path>
                </a:pathLst>
              </a:custGeom>
              <a:grpFill/>
              <a:ln w="4579" cap="flat">
                <a:noFill/>
                <a:prstDash val="solid"/>
                <a:miter/>
              </a:ln>
            </p:spPr>
            <p:txBody>
              <a:bodyPr rtlCol="0" anchor="ctr"/>
              <a:lstStyle/>
              <a:p>
                <a:pPr algn="ctr"/>
                <a:endParaRPr lang="ja-JP" altLang="en-US" sz="1400" dirty="0"/>
              </a:p>
            </p:txBody>
          </p:sp>
        </p:grpSp>
        <p:grpSp>
          <p:nvGrpSpPr>
            <p:cNvPr id="49" name="グループ化 48">
              <a:extLst>
                <a:ext uri="{FF2B5EF4-FFF2-40B4-BE49-F238E27FC236}">
                  <a16:creationId xmlns:a16="http://schemas.microsoft.com/office/drawing/2014/main" id="{BD967BF5-398D-4042-87B9-DE306D37A369}"/>
                </a:ext>
              </a:extLst>
            </p:cNvPr>
            <p:cNvGrpSpPr/>
            <p:nvPr/>
          </p:nvGrpSpPr>
          <p:grpSpPr>
            <a:xfrm>
              <a:off x="5922449" y="3219529"/>
              <a:ext cx="2493955" cy="2493953"/>
              <a:chOff x="5922449" y="3219529"/>
              <a:chExt cx="2493955" cy="2493953"/>
            </a:xfrm>
            <a:grpFill/>
          </p:grpSpPr>
          <p:sp>
            <p:nvSpPr>
              <p:cNvPr id="50" name="楕円 49">
                <a:extLst>
                  <a:ext uri="{FF2B5EF4-FFF2-40B4-BE49-F238E27FC236}">
                    <a16:creationId xmlns:a16="http://schemas.microsoft.com/office/drawing/2014/main" id="{1DA8A076-3D83-4775-80AE-392F308835CE}"/>
                  </a:ext>
                </a:extLst>
              </p:cNvPr>
              <p:cNvSpPr>
                <a:spLocks noChangeAspect="1"/>
              </p:cNvSpPr>
              <p:nvPr/>
            </p:nvSpPr>
            <p:spPr>
              <a:xfrm>
                <a:off x="5922449" y="3219529"/>
                <a:ext cx="2493955" cy="2493953"/>
              </a:xfrm>
              <a:prstGeom prst="ellipse">
                <a:avLst/>
              </a:prstGeom>
              <a:gradFill flip="none" rotWithShape="1">
                <a:gsLst>
                  <a:gs pos="0">
                    <a:schemeClr val="accent5">
                      <a:lumMod val="75000"/>
                    </a:schemeClr>
                  </a:gs>
                  <a:gs pos="100000">
                    <a:srgbClr val="E5EBDF">
                      <a:alpha val="90000"/>
                    </a:srgbClr>
                  </a:gs>
                  <a:gs pos="40000">
                    <a:schemeClr val="accent5"/>
                  </a:gs>
                  <a:gs pos="87000">
                    <a:srgbClr val="EBF2EB">
                      <a:alpha val="9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296000" rtlCol="0" anchor="ctr"/>
              <a:lstStyle/>
              <a:p>
                <a:pPr algn="ctr"/>
                <a:r>
                  <a:rPr kumimoji="1" lang="ja-JP" altLang="en-US" sz="2400" b="1" dirty="0">
                    <a:solidFill>
                      <a:schemeClr val="bg1"/>
                    </a:solidFill>
                    <a:effectLst>
                      <a:outerShdw blurRad="38100" dist="25400" dir="2700000" algn="tl" rotWithShape="0">
                        <a:schemeClr val="accent5">
                          <a:lumMod val="75000"/>
                        </a:schemeClr>
                      </a:outerShdw>
                    </a:effectLst>
                  </a:rPr>
                  <a:t>経済</a:t>
                </a:r>
              </a:p>
            </p:txBody>
          </p:sp>
          <p:sp>
            <p:nvSpPr>
              <p:cNvPr id="51" name="フリーフォーム: 図形 50">
                <a:extLst>
                  <a:ext uri="{FF2B5EF4-FFF2-40B4-BE49-F238E27FC236}">
                    <a16:creationId xmlns:a16="http://schemas.microsoft.com/office/drawing/2014/main" id="{DCA20B95-57E2-419A-88C7-9A23604D06F7}"/>
                  </a:ext>
                </a:extLst>
              </p:cNvPr>
              <p:cNvSpPr>
                <a:spLocks noChangeAspect="1"/>
              </p:cNvSpPr>
              <p:nvPr/>
            </p:nvSpPr>
            <p:spPr>
              <a:xfrm>
                <a:off x="6698379" y="3904341"/>
                <a:ext cx="1027228" cy="850239"/>
              </a:xfrm>
              <a:custGeom>
                <a:avLst/>
                <a:gdLst>
                  <a:gd name="connsiteX0" fmla="*/ 39097 w 3690558"/>
                  <a:gd name="connsiteY0" fmla="*/ 3320708 h 3320708"/>
                  <a:gd name="connsiteX1" fmla="*/ 13665 w 3690558"/>
                  <a:gd name="connsiteY1" fmla="*/ 3304706 h 3320708"/>
                  <a:gd name="connsiteX2" fmla="*/ 521 w 3690558"/>
                  <a:gd name="connsiteY2" fmla="*/ 3275369 h 3320708"/>
                  <a:gd name="connsiteX3" fmla="*/ 330 w 3690558"/>
                  <a:gd name="connsiteY3" fmla="*/ 3266320 h 3320708"/>
                  <a:gd name="connsiteX4" fmla="*/ 330 w 3690558"/>
                  <a:gd name="connsiteY4" fmla="*/ 53443 h 3320708"/>
                  <a:gd name="connsiteX5" fmla="*/ 37764 w 3690558"/>
                  <a:gd name="connsiteY5" fmla="*/ 1055 h 3320708"/>
                  <a:gd name="connsiteX6" fmla="*/ 94342 w 3690558"/>
                  <a:gd name="connsiteY6" fmla="*/ 44299 h 3320708"/>
                  <a:gd name="connsiteX7" fmla="*/ 94437 w 3690558"/>
                  <a:gd name="connsiteY7" fmla="*/ 59158 h 3320708"/>
                  <a:gd name="connsiteX8" fmla="*/ 94437 w 3690558"/>
                  <a:gd name="connsiteY8" fmla="*/ 2534896 h 3320708"/>
                  <a:gd name="connsiteX9" fmla="*/ 94437 w 3690558"/>
                  <a:gd name="connsiteY9" fmla="*/ 2550612 h 3320708"/>
                  <a:gd name="connsiteX10" fmla="*/ 96914 w 3690558"/>
                  <a:gd name="connsiteY10" fmla="*/ 2551850 h 3320708"/>
                  <a:gd name="connsiteX11" fmla="*/ 104439 w 3690558"/>
                  <a:gd name="connsiteY11" fmla="*/ 2541754 h 3320708"/>
                  <a:gd name="connsiteX12" fmla="*/ 629266 w 3690558"/>
                  <a:gd name="connsiteY12" fmla="*/ 1782516 h 3320708"/>
                  <a:gd name="connsiteX13" fmla="*/ 785952 w 3690558"/>
                  <a:gd name="connsiteY13" fmla="*/ 1556202 h 3320708"/>
                  <a:gd name="connsiteX14" fmla="*/ 785286 w 3690558"/>
                  <a:gd name="connsiteY14" fmla="*/ 1537819 h 3320708"/>
                  <a:gd name="connsiteX15" fmla="*/ 896919 w 3690558"/>
                  <a:gd name="connsiteY15" fmla="*/ 1243687 h 3320708"/>
                  <a:gd name="connsiteX16" fmla="*/ 1109421 w 3690558"/>
                  <a:gd name="connsiteY16" fmla="*/ 1433044 h 3320708"/>
                  <a:gd name="connsiteX17" fmla="*/ 1075322 w 3690558"/>
                  <a:gd name="connsiteY17" fmla="*/ 1530770 h 3320708"/>
                  <a:gd name="connsiteX18" fmla="*/ 1074179 w 3690558"/>
                  <a:gd name="connsiteY18" fmla="*/ 1546677 h 3320708"/>
                  <a:gd name="connsiteX19" fmla="*/ 1475848 w 3690558"/>
                  <a:gd name="connsiteY19" fmla="*/ 2216475 h 3320708"/>
                  <a:gd name="connsiteX20" fmla="*/ 1480230 w 3690558"/>
                  <a:gd name="connsiteY20" fmla="*/ 2223047 h 3320708"/>
                  <a:gd name="connsiteX21" fmla="*/ 1634916 w 3690558"/>
                  <a:gd name="connsiteY21" fmla="*/ 2224476 h 3320708"/>
                  <a:gd name="connsiteX22" fmla="*/ 2172030 w 3690558"/>
                  <a:gd name="connsiteY22" fmla="*/ 1241591 h 3320708"/>
                  <a:gd name="connsiteX23" fmla="*/ 2118786 w 3690558"/>
                  <a:gd name="connsiteY23" fmla="*/ 1162153 h 3320708"/>
                  <a:gd name="connsiteX24" fmla="*/ 2245659 w 3690558"/>
                  <a:gd name="connsiteY24" fmla="*/ 925647 h 3320708"/>
                  <a:gd name="connsiteX25" fmla="*/ 2470449 w 3690558"/>
                  <a:gd name="connsiteY25" fmla="*/ 1070713 h 3320708"/>
                  <a:gd name="connsiteX26" fmla="*/ 2438921 w 3690558"/>
                  <a:gd name="connsiteY26" fmla="*/ 1209301 h 3320708"/>
                  <a:gd name="connsiteX27" fmla="*/ 2438445 w 3690558"/>
                  <a:gd name="connsiteY27" fmla="*/ 1228161 h 3320708"/>
                  <a:gd name="connsiteX28" fmla="*/ 2815730 w 3690558"/>
                  <a:gd name="connsiteY28" fmla="*/ 1833951 h 3320708"/>
                  <a:gd name="connsiteX29" fmla="*/ 2831922 w 3690558"/>
                  <a:gd name="connsiteY29" fmla="*/ 1840714 h 3320708"/>
                  <a:gd name="connsiteX30" fmla="*/ 2899645 w 3690558"/>
                  <a:gd name="connsiteY30" fmla="*/ 1834808 h 3320708"/>
                  <a:gd name="connsiteX31" fmla="*/ 2912885 w 3690558"/>
                  <a:gd name="connsiteY31" fmla="*/ 1824521 h 3320708"/>
                  <a:gd name="connsiteX32" fmla="*/ 3110243 w 3690558"/>
                  <a:gd name="connsiteY32" fmla="*/ 1297789 h 3320708"/>
                  <a:gd name="connsiteX33" fmla="*/ 3443999 w 3690558"/>
                  <a:gd name="connsiteY33" fmla="*/ 407868 h 3320708"/>
                  <a:gd name="connsiteX34" fmla="*/ 3446285 w 3690558"/>
                  <a:gd name="connsiteY34" fmla="*/ 394247 h 3320708"/>
                  <a:gd name="connsiteX35" fmla="*/ 3425044 w 3690558"/>
                  <a:gd name="connsiteY35" fmla="*/ 411106 h 3320708"/>
                  <a:gd name="connsiteX36" fmla="*/ 3330175 w 3690558"/>
                  <a:gd name="connsiteY36" fmla="*/ 488259 h 3320708"/>
                  <a:gd name="connsiteX37" fmla="*/ 3262929 w 3690558"/>
                  <a:gd name="connsiteY37" fmla="*/ 481401 h 3320708"/>
                  <a:gd name="connsiteX38" fmla="*/ 3271406 w 3690558"/>
                  <a:gd name="connsiteY38" fmla="*/ 414154 h 3320708"/>
                  <a:gd name="connsiteX39" fmla="*/ 3476003 w 3690558"/>
                  <a:gd name="connsiteY39" fmla="*/ 247372 h 3320708"/>
                  <a:gd name="connsiteX40" fmla="*/ 3577825 w 3690558"/>
                  <a:gd name="connsiteY40" fmla="*/ 164314 h 3320708"/>
                  <a:gd name="connsiteX41" fmla="*/ 3589255 w 3690558"/>
                  <a:gd name="connsiteY41" fmla="*/ 155646 h 3320708"/>
                  <a:gd name="connsiteX42" fmla="*/ 3597732 w 3690558"/>
                  <a:gd name="connsiteY42" fmla="*/ 202414 h 3320708"/>
                  <a:gd name="connsiteX43" fmla="*/ 3658407 w 3690558"/>
                  <a:gd name="connsiteY43" fmla="*/ 559030 h 3320708"/>
                  <a:gd name="connsiteX44" fmla="*/ 3621164 w 3690558"/>
                  <a:gd name="connsiteY44" fmla="*/ 615513 h 3320708"/>
                  <a:gd name="connsiteX45" fmla="*/ 3565824 w 3690558"/>
                  <a:gd name="connsiteY45" fmla="*/ 576841 h 3320708"/>
                  <a:gd name="connsiteX46" fmla="*/ 3541535 w 3690558"/>
                  <a:gd name="connsiteY46" fmla="*/ 436348 h 3320708"/>
                  <a:gd name="connsiteX47" fmla="*/ 3538868 w 3690558"/>
                  <a:gd name="connsiteY47" fmla="*/ 426156 h 3320708"/>
                  <a:gd name="connsiteX48" fmla="*/ 3532105 w 3690558"/>
                  <a:gd name="connsiteY48" fmla="*/ 442920 h 3320708"/>
                  <a:gd name="connsiteX49" fmla="*/ 3000420 w 3690558"/>
                  <a:gd name="connsiteY49" fmla="*/ 1860145 h 3320708"/>
                  <a:gd name="connsiteX50" fmla="*/ 3006039 w 3690558"/>
                  <a:gd name="connsiteY50" fmla="*/ 1882147 h 3320708"/>
                  <a:gd name="connsiteX51" fmla="*/ 3050616 w 3690558"/>
                  <a:gd name="connsiteY51" fmla="*/ 2085411 h 3320708"/>
                  <a:gd name="connsiteX52" fmla="*/ 2876023 w 3690558"/>
                  <a:gd name="connsiteY52" fmla="*/ 2198187 h 3320708"/>
                  <a:gd name="connsiteX53" fmla="*/ 2717337 w 3690558"/>
                  <a:gd name="connsiteY53" fmla="*/ 2092936 h 3320708"/>
                  <a:gd name="connsiteX54" fmla="*/ 2737339 w 3690558"/>
                  <a:gd name="connsiteY54" fmla="*/ 1905293 h 3320708"/>
                  <a:gd name="connsiteX55" fmla="*/ 2737815 w 3690558"/>
                  <a:gd name="connsiteY55" fmla="*/ 1887482 h 3320708"/>
                  <a:gd name="connsiteX56" fmla="*/ 2362435 w 3690558"/>
                  <a:gd name="connsiteY56" fmla="*/ 1284454 h 3320708"/>
                  <a:gd name="connsiteX57" fmla="*/ 2343671 w 3690558"/>
                  <a:gd name="connsiteY57" fmla="*/ 1277310 h 3320708"/>
                  <a:gd name="connsiteX58" fmla="*/ 2271567 w 3690558"/>
                  <a:gd name="connsiteY58" fmla="*/ 1283978 h 3320708"/>
                  <a:gd name="connsiteX59" fmla="*/ 2250993 w 3690558"/>
                  <a:gd name="connsiteY59" fmla="*/ 1293979 h 3320708"/>
                  <a:gd name="connsiteX60" fmla="*/ 1782744 w 3690558"/>
                  <a:gd name="connsiteY60" fmla="*/ 2151610 h 3320708"/>
                  <a:gd name="connsiteX61" fmla="*/ 1712449 w 3690558"/>
                  <a:gd name="connsiteY61" fmla="*/ 2279721 h 3320708"/>
                  <a:gd name="connsiteX62" fmla="*/ 1712640 w 3690558"/>
                  <a:gd name="connsiteY62" fmla="*/ 2296199 h 3320708"/>
                  <a:gd name="connsiteX63" fmla="*/ 1588053 w 3690558"/>
                  <a:gd name="connsiteY63" fmla="*/ 2569662 h 3320708"/>
                  <a:gd name="connsiteX64" fmla="*/ 1376407 w 3690558"/>
                  <a:gd name="connsiteY64" fmla="*/ 2419358 h 3320708"/>
                  <a:gd name="connsiteX65" fmla="*/ 1402029 w 3690558"/>
                  <a:gd name="connsiteY65" fmla="*/ 2292484 h 3320708"/>
                  <a:gd name="connsiteX66" fmla="*/ 1400029 w 3690558"/>
                  <a:gd name="connsiteY66" fmla="*/ 2274197 h 3320708"/>
                  <a:gd name="connsiteX67" fmla="*/ 1145807 w 3690558"/>
                  <a:gd name="connsiteY67" fmla="*/ 1850143 h 3320708"/>
                  <a:gd name="connsiteX68" fmla="*/ 999884 w 3690558"/>
                  <a:gd name="connsiteY68" fmla="*/ 1606113 h 3320708"/>
                  <a:gd name="connsiteX69" fmla="*/ 980643 w 3690558"/>
                  <a:gd name="connsiteY69" fmla="*/ 1598207 h 3320708"/>
                  <a:gd name="connsiteX70" fmla="*/ 882726 w 3690558"/>
                  <a:gd name="connsiteY70" fmla="*/ 1600684 h 3320708"/>
                  <a:gd name="connsiteX71" fmla="*/ 865200 w 3690558"/>
                  <a:gd name="connsiteY71" fmla="*/ 1607351 h 3320708"/>
                  <a:gd name="connsiteX72" fmla="*/ 539350 w 3690558"/>
                  <a:gd name="connsiteY72" fmla="*/ 2079124 h 3320708"/>
                  <a:gd name="connsiteX73" fmla="*/ 119012 w 3690558"/>
                  <a:gd name="connsiteY73" fmla="*/ 2687010 h 3320708"/>
                  <a:gd name="connsiteX74" fmla="*/ 104343 w 3690558"/>
                  <a:gd name="connsiteY74" fmla="*/ 2702631 h 3320708"/>
                  <a:gd name="connsiteX75" fmla="*/ 94342 w 3690558"/>
                  <a:gd name="connsiteY75" fmla="*/ 2721967 h 3320708"/>
                  <a:gd name="connsiteX76" fmla="*/ 94533 w 3690558"/>
                  <a:gd name="connsiteY76" fmla="*/ 3210028 h 3320708"/>
                  <a:gd name="connsiteX77" fmla="*/ 110154 w 3690558"/>
                  <a:gd name="connsiteY77" fmla="*/ 3225268 h 3320708"/>
                  <a:gd name="connsiteX78" fmla="*/ 3636213 w 3690558"/>
                  <a:gd name="connsiteY78" fmla="*/ 3225173 h 3320708"/>
                  <a:gd name="connsiteX79" fmla="*/ 3676980 w 3690558"/>
                  <a:gd name="connsiteY79" fmla="*/ 3239269 h 3320708"/>
                  <a:gd name="connsiteX80" fmla="*/ 3660502 w 3690558"/>
                  <a:gd name="connsiteY80" fmla="*/ 3316612 h 3320708"/>
                  <a:gd name="connsiteX81" fmla="*/ 3651072 w 3690558"/>
                  <a:gd name="connsiteY81" fmla="*/ 3320423 h 3320708"/>
                  <a:gd name="connsiteX82" fmla="*/ 39097 w 3690558"/>
                  <a:gd name="connsiteY82" fmla="*/ 3320708 h 3320708"/>
                  <a:gd name="connsiteX83" fmla="*/ 1015314 w 3690558"/>
                  <a:gd name="connsiteY83" fmla="*/ 1424281 h 3320708"/>
                  <a:gd name="connsiteX84" fmla="*/ 929018 w 3690558"/>
                  <a:gd name="connsiteY84" fmla="*/ 1336079 h 3320708"/>
                  <a:gd name="connsiteX85" fmla="*/ 839673 w 3690558"/>
                  <a:gd name="connsiteY85" fmla="*/ 1423519 h 3320708"/>
                  <a:gd name="connsiteX86" fmla="*/ 927113 w 3690558"/>
                  <a:gd name="connsiteY86" fmla="*/ 1512387 h 3320708"/>
                  <a:gd name="connsiteX87" fmla="*/ 1015314 w 3690558"/>
                  <a:gd name="connsiteY87" fmla="*/ 1424281 h 3320708"/>
                  <a:gd name="connsiteX88" fmla="*/ 2969844 w 3690558"/>
                  <a:gd name="connsiteY88" fmla="*/ 2015593 h 3320708"/>
                  <a:gd name="connsiteX89" fmla="*/ 2880595 w 3690558"/>
                  <a:gd name="connsiteY89" fmla="*/ 1928153 h 3320708"/>
                  <a:gd name="connsiteX90" fmla="*/ 2794299 w 3690558"/>
                  <a:gd name="connsiteY90" fmla="*/ 2016355 h 3320708"/>
                  <a:gd name="connsiteX91" fmla="*/ 2882500 w 3690558"/>
                  <a:gd name="connsiteY91" fmla="*/ 2104461 h 3320708"/>
                  <a:gd name="connsiteX92" fmla="*/ 2969844 w 3690558"/>
                  <a:gd name="connsiteY92" fmla="*/ 2015593 h 3320708"/>
                  <a:gd name="connsiteX93" fmla="*/ 1555858 w 3690558"/>
                  <a:gd name="connsiteY93" fmla="*/ 2477841 h 3320708"/>
                  <a:gd name="connsiteX94" fmla="*/ 1643869 w 3690558"/>
                  <a:gd name="connsiteY94" fmla="*/ 2390020 h 3320708"/>
                  <a:gd name="connsiteX95" fmla="*/ 1556334 w 3690558"/>
                  <a:gd name="connsiteY95" fmla="*/ 2301628 h 3320708"/>
                  <a:gd name="connsiteX96" fmla="*/ 1468228 w 3690558"/>
                  <a:gd name="connsiteY96" fmla="*/ 2389544 h 3320708"/>
                  <a:gd name="connsiteX97" fmla="*/ 1555858 w 3690558"/>
                  <a:gd name="connsiteY97" fmla="*/ 2477841 h 3320708"/>
                  <a:gd name="connsiteX98" fmla="*/ 2290521 w 3690558"/>
                  <a:gd name="connsiteY98" fmla="*/ 1190823 h 3320708"/>
                  <a:gd name="connsiteX99" fmla="*/ 2378437 w 3690558"/>
                  <a:gd name="connsiteY99" fmla="*/ 1102907 h 3320708"/>
                  <a:gd name="connsiteX100" fmla="*/ 2292141 w 3690558"/>
                  <a:gd name="connsiteY100" fmla="*/ 1014515 h 3320708"/>
                  <a:gd name="connsiteX101" fmla="*/ 2203558 w 3690558"/>
                  <a:gd name="connsiteY101" fmla="*/ 1101859 h 3320708"/>
                  <a:gd name="connsiteX102" fmla="*/ 2290521 w 3690558"/>
                  <a:gd name="connsiteY102" fmla="*/ 1190823 h 332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690558" h="3320708">
                    <a:moveTo>
                      <a:pt x="39097" y="3320708"/>
                    </a:moveTo>
                    <a:cubicBezTo>
                      <a:pt x="30429" y="3315565"/>
                      <a:pt x="19761" y="3312041"/>
                      <a:pt x="13665" y="3304706"/>
                    </a:cubicBezTo>
                    <a:cubicBezTo>
                      <a:pt x="6998" y="3296800"/>
                      <a:pt x="4331" y="3285466"/>
                      <a:pt x="521" y="3275369"/>
                    </a:cubicBezTo>
                    <a:cubicBezTo>
                      <a:pt x="-527" y="3272702"/>
                      <a:pt x="330" y="3269368"/>
                      <a:pt x="330" y="3266320"/>
                    </a:cubicBezTo>
                    <a:cubicBezTo>
                      <a:pt x="330" y="2195330"/>
                      <a:pt x="330" y="1124338"/>
                      <a:pt x="330" y="53443"/>
                    </a:cubicBezTo>
                    <a:cubicBezTo>
                      <a:pt x="330" y="24582"/>
                      <a:pt x="13475" y="6103"/>
                      <a:pt x="37764" y="1055"/>
                    </a:cubicBezTo>
                    <a:cubicBezTo>
                      <a:pt x="66148" y="-4946"/>
                      <a:pt x="92723" y="15343"/>
                      <a:pt x="94342" y="44299"/>
                    </a:cubicBezTo>
                    <a:cubicBezTo>
                      <a:pt x="94628" y="49252"/>
                      <a:pt x="94437" y="54205"/>
                      <a:pt x="94437" y="59158"/>
                    </a:cubicBezTo>
                    <a:cubicBezTo>
                      <a:pt x="94437" y="884404"/>
                      <a:pt x="94437" y="1709650"/>
                      <a:pt x="94437" y="2534896"/>
                    </a:cubicBezTo>
                    <a:cubicBezTo>
                      <a:pt x="94437" y="2540134"/>
                      <a:pt x="94437" y="2545373"/>
                      <a:pt x="94437" y="2550612"/>
                    </a:cubicBezTo>
                    <a:cubicBezTo>
                      <a:pt x="95295" y="2550993"/>
                      <a:pt x="96152" y="2551469"/>
                      <a:pt x="96914" y="2551850"/>
                    </a:cubicBezTo>
                    <a:cubicBezTo>
                      <a:pt x="99390" y="2548517"/>
                      <a:pt x="102057" y="2545278"/>
                      <a:pt x="104439" y="2541754"/>
                    </a:cubicBezTo>
                    <a:cubicBezTo>
                      <a:pt x="279413" y="2288675"/>
                      <a:pt x="454292" y="2035595"/>
                      <a:pt x="629266" y="1782516"/>
                    </a:cubicBezTo>
                    <a:cubicBezTo>
                      <a:pt x="681463" y="1707078"/>
                      <a:pt x="733470" y="1631449"/>
                      <a:pt x="785952" y="1556202"/>
                    </a:cubicBezTo>
                    <a:cubicBezTo>
                      <a:pt x="791096" y="1548868"/>
                      <a:pt x="790620" y="1544677"/>
                      <a:pt x="785286" y="1537819"/>
                    </a:cubicBezTo>
                    <a:cubicBezTo>
                      <a:pt x="698989" y="1427710"/>
                      <a:pt x="759473" y="1268737"/>
                      <a:pt x="896919" y="1243687"/>
                    </a:cubicBezTo>
                    <a:cubicBezTo>
                      <a:pt x="1010647" y="1222922"/>
                      <a:pt x="1115232" y="1316267"/>
                      <a:pt x="1109421" y="1433044"/>
                    </a:cubicBezTo>
                    <a:cubicBezTo>
                      <a:pt x="1107612" y="1469048"/>
                      <a:pt x="1096372" y="1501624"/>
                      <a:pt x="1075322" y="1530770"/>
                    </a:cubicBezTo>
                    <a:cubicBezTo>
                      <a:pt x="1071226" y="1536485"/>
                      <a:pt x="1070369" y="1540295"/>
                      <a:pt x="1074179" y="1546677"/>
                    </a:cubicBezTo>
                    <a:cubicBezTo>
                      <a:pt x="1208196" y="1769848"/>
                      <a:pt x="1342022" y="1993209"/>
                      <a:pt x="1475848" y="2216475"/>
                    </a:cubicBezTo>
                    <a:cubicBezTo>
                      <a:pt x="1476991" y="2218380"/>
                      <a:pt x="1478325" y="2220285"/>
                      <a:pt x="1480230" y="2223047"/>
                    </a:cubicBezTo>
                    <a:cubicBezTo>
                      <a:pt x="1531379" y="2201616"/>
                      <a:pt x="1582719" y="2201521"/>
                      <a:pt x="1634916" y="2224476"/>
                    </a:cubicBezTo>
                    <a:cubicBezTo>
                      <a:pt x="1814081" y="1896625"/>
                      <a:pt x="1992960" y="1569251"/>
                      <a:pt x="2172030" y="1241591"/>
                    </a:cubicBezTo>
                    <a:cubicBezTo>
                      <a:pt x="2147361" y="1219017"/>
                      <a:pt x="2129358" y="1193109"/>
                      <a:pt x="2118786" y="1162153"/>
                    </a:cubicBezTo>
                    <a:cubicBezTo>
                      <a:pt x="2084400" y="1061092"/>
                      <a:pt x="2142979" y="951841"/>
                      <a:pt x="2245659" y="925647"/>
                    </a:cubicBezTo>
                    <a:cubicBezTo>
                      <a:pt x="2348529" y="899358"/>
                      <a:pt x="2451875" y="965747"/>
                      <a:pt x="2470449" y="1070713"/>
                    </a:cubicBezTo>
                    <a:cubicBezTo>
                      <a:pt x="2479402" y="1121100"/>
                      <a:pt x="2468544" y="1167582"/>
                      <a:pt x="2438921" y="1209301"/>
                    </a:cubicBezTo>
                    <a:cubicBezTo>
                      <a:pt x="2433968" y="1216350"/>
                      <a:pt x="2433873" y="1220827"/>
                      <a:pt x="2438445" y="1228161"/>
                    </a:cubicBezTo>
                    <a:cubicBezTo>
                      <a:pt x="2564461" y="1429996"/>
                      <a:pt x="2690190" y="1631926"/>
                      <a:pt x="2815730" y="1833951"/>
                    </a:cubicBezTo>
                    <a:cubicBezTo>
                      <a:pt x="2820016" y="1840904"/>
                      <a:pt x="2823636" y="1841952"/>
                      <a:pt x="2831922" y="1840714"/>
                    </a:cubicBezTo>
                    <a:cubicBezTo>
                      <a:pt x="2854306" y="1837285"/>
                      <a:pt x="2877071" y="1835380"/>
                      <a:pt x="2899645" y="1834808"/>
                    </a:cubicBezTo>
                    <a:cubicBezTo>
                      <a:pt x="2908503" y="1834618"/>
                      <a:pt x="2910408" y="1830903"/>
                      <a:pt x="2912885" y="1824521"/>
                    </a:cubicBezTo>
                    <a:cubicBezTo>
                      <a:pt x="2978607" y="1648880"/>
                      <a:pt x="3044425" y="1473334"/>
                      <a:pt x="3110243" y="1297789"/>
                    </a:cubicBezTo>
                    <a:cubicBezTo>
                      <a:pt x="3221495" y="1001180"/>
                      <a:pt x="3332747" y="704572"/>
                      <a:pt x="3443999" y="407868"/>
                    </a:cubicBezTo>
                    <a:cubicBezTo>
                      <a:pt x="3445523" y="403772"/>
                      <a:pt x="3446856" y="399676"/>
                      <a:pt x="3446285" y="394247"/>
                    </a:cubicBezTo>
                    <a:cubicBezTo>
                      <a:pt x="3439236" y="399867"/>
                      <a:pt x="3432093" y="405391"/>
                      <a:pt x="3425044" y="411106"/>
                    </a:cubicBezTo>
                    <a:cubicBezTo>
                      <a:pt x="3393421" y="436824"/>
                      <a:pt x="3362084" y="462827"/>
                      <a:pt x="3330175" y="488259"/>
                    </a:cubicBezTo>
                    <a:cubicBezTo>
                      <a:pt x="3308458" y="505594"/>
                      <a:pt x="3279597" y="502165"/>
                      <a:pt x="3262929" y="481401"/>
                    </a:cubicBezTo>
                    <a:cubicBezTo>
                      <a:pt x="3246736" y="461208"/>
                      <a:pt x="3250165" y="431490"/>
                      <a:pt x="3271406" y="414154"/>
                    </a:cubicBezTo>
                    <a:cubicBezTo>
                      <a:pt x="3339510" y="358433"/>
                      <a:pt x="3407804" y="302902"/>
                      <a:pt x="3476003" y="247372"/>
                    </a:cubicBezTo>
                    <a:cubicBezTo>
                      <a:pt x="3509912" y="219654"/>
                      <a:pt x="3543916" y="192031"/>
                      <a:pt x="3577825" y="164314"/>
                    </a:cubicBezTo>
                    <a:cubicBezTo>
                      <a:pt x="3581064" y="161742"/>
                      <a:pt x="3584397" y="159361"/>
                      <a:pt x="3589255" y="155646"/>
                    </a:cubicBezTo>
                    <a:cubicBezTo>
                      <a:pt x="3592303" y="172219"/>
                      <a:pt x="3595161" y="187269"/>
                      <a:pt x="3597732" y="202414"/>
                    </a:cubicBezTo>
                    <a:cubicBezTo>
                      <a:pt x="3618021" y="321286"/>
                      <a:pt x="3638214" y="440158"/>
                      <a:pt x="3658407" y="559030"/>
                    </a:cubicBezTo>
                    <a:cubicBezTo>
                      <a:pt x="3663074" y="586366"/>
                      <a:pt x="3647358" y="610274"/>
                      <a:pt x="3621164" y="615513"/>
                    </a:cubicBezTo>
                    <a:cubicBezTo>
                      <a:pt x="3595351" y="620656"/>
                      <a:pt x="3570872" y="604273"/>
                      <a:pt x="3565824" y="576841"/>
                    </a:cubicBezTo>
                    <a:cubicBezTo>
                      <a:pt x="3557156" y="530074"/>
                      <a:pt x="3549631" y="483115"/>
                      <a:pt x="3541535" y="436348"/>
                    </a:cubicBezTo>
                    <a:cubicBezTo>
                      <a:pt x="3541154" y="433871"/>
                      <a:pt x="3540297" y="431490"/>
                      <a:pt x="3538868" y="426156"/>
                    </a:cubicBezTo>
                    <a:cubicBezTo>
                      <a:pt x="3535915" y="433490"/>
                      <a:pt x="3533820" y="438157"/>
                      <a:pt x="3532105" y="442920"/>
                    </a:cubicBezTo>
                    <a:cubicBezTo>
                      <a:pt x="3354940" y="915360"/>
                      <a:pt x="3177870" y="1387895"/>
                      <a:pt x="3000420" y="1860145"/>
                    </a:cubicBezTo>
                    <a:cubicBezTo>
                      <a:pt x="2996610" y="1870241"/>
                      <a:pt x="2998419" y="1875289"/>
                      <a:pt x="3006039" y="1882147"/>
                    </a:cubicBezTo>
                    <a:cubicBezTo>
                      <a:pt x="3061380" y="1931963"/>
                      <a:pt x="3079477" y="2015497"/>
                      <a:pt x="3050616" y="2085411"/>
                    </a:cubicBezTo>
                    <a:cubicBezTo>
                      <a:pt x="3021375" y="2156467"/>
                      <a:pt x="2951652" y="2201807"/>
                      <a:pt x="2876023" y="2198187"/>
                    </a:cubicBezTo>
                    <a:cubicBezTo>
                      <a:pt x="2802395" y="2194663"/>
                      <a:pt x="2748198" y="2159134"/>
                      <a:pt x="2717337" y="2092936"/>
                    </a:cubicBezTo>
                    <a:cubicBezTo>
                      <a:pt x="2686857" y="2027594"/>
                      <a:pt x="2694953" y="1963872"/>
                      <a:pt x="2737339" y="1905293"/>
                    </a:cubicBezTo>
                    <a:cubicBezTo>
                      <a:pt x="2742387" y="1898340"/>
                      <a:pt x="2742006" y="1894244"/>
                      <a:pt x="2737815" y="1887482"/>
                    </a:cubicBezTo>
                    <a:cubicBezTo>
                      <a:pt x="2612466" y="1686599"/>
                      <a:pt x="2487308" y="1485622"/>
                      <a:pt x="2362435" y="1284454"/>
                    </a:cubicBezTo>
                    <a:cubicBezTo>
                      <a:pt x="2357387" y="1276262"/>
                      <a:pt x="2353291" y="1274167"/>
                      <a:pt x="2343671" y="1277310"/>
                    </a:cubicBezTo>
                    <a:cubicBezTo>
                      <a:pt x="2320335" y="1285025"/>
                      <a:pt x="2296046" y="1287787"/>
                      <a:pt x="2271567" y="1283978"/>
                    </a:cubicBezTo>
                    <a:cubicBezTo>
                      <a:pt x="2261946" y="1282453"/>
                      <a:pt x="2256231" y="1284263"/>
                      <a:pt x="2250993" y="1293979"/>
                    </a:cubicBezTo>
                    <a:cubicBezTo>
                      <a:pt x="2095164" y="1580014"/>
                      <a:pt x="1938954" y="1865764"/>
                      <a:pt x="1782744" y="2151610"/>
                    </a:cubicBezTo>
                    <a:cubicBezTo>
                      <a:pt x="1759407" y="2194377"/>
                      <a:pt x="1736071" y="2237144"/>
                      <a:pt x="1712449" y="2279721"/>
                    </a:cubicBezTo>
                    <a:cubicBezTo>
                      <a:pt x="1709115" y="2285722"/>
                      <a:pt x="1709211" y="2290103"/>
                      <a:pt x="1712640" y="2296199"/>
                    </a:cubicBezTo>
                    <a:cubicBezTo>
                      <a:pt x="1777124" y="2408023"/>
                      <a:pt x="1714640" y="2544992"/>
                      <a:pt x="1588053" y="2569662"/>
                    </a:cubicBezTo>
                    <a:cubicBezTo>
                      <a:pt x="1490326" y="2588712"/>
                      <a:pt x="1390790" y="2517846"/>
                      <a:pt x="1376407" y="2419358"/>
                    </a:cubicBezTo>
                    <a:cubicBezTo>
                      <a:pt x="1369740" y="2373828"/>
                      <a:pt x="1377360" y="2331347"/>
                      <a:pt x="1402029" y="2292484"/>
                    </a:cubicBezTo>
                    <a:cubicBezTo>
                      <a:pt x="1406982" y="2284579"/>
                      <a:pt x="1403458" y="2280007"/>
                      <a:pt x="1400029" y="2274197"/>
                    </a:cubicBezTo>
                    <a:cubicBezTo>
                      <a:pt x="1315257" y="2132846"/>
                      <a:pt x="1230579" y="1991494"/>
                      <a:pt x="1145807" y="1850143"/>
                    </a:cubicBezTo>
                    <a:cubicBezTo>
                      <a:pt x="1097039" y="1768800"/>
                      <a:pt x="1048271" y="1687647"/>
                      <a:pt x="999884" y="1606113"/>
                    </a:cubicBezTo>
                    <a:cubicBezTo>
                      <a:pt x="994836" y="1597731"/>
                      <a:pt x="991121" y="1594778"/>
                      <a:pt x="980643" y="1598207"/>
                    </a:cubicBezTo>
                    <a:cubicBezTo>
                      <a:pt x="948449" y="1608780"/>
                      <a:pt x="915397" y="1609161"/>
                      <a:pt x="882726" y="1600684"/>
                    </a:cubicBezTo>
                    <a:cubicBezTo>
                      <a:pt x="874059" y="1598398"/>
                      <a:pt x="870058" y="1600303"/>
                      <a:pt x="865200" y="1607351"/>
                    </a:cubicBezTo>
                    <a:cubicBezTo>
                      <a:pt x="756711" y="1764704"/>
                      <a:pt x="648030" y="1921962"/>
                      <a:pt x="539350" y="2079124"/>
                    </a:cubicBezTo>
                    <a:cubicBezTo>
                      <a:pt x="399237" y="2281721"/>
                      <a:pt x="259220" y="2484413"/>
                      <a:pt x="119012" y="2687010"/>
                    </a:cubicBezTo>
                    <a:cubicBezTo>
                      <a:pt x="114916" y="2692916"/>
                      <a:pt x="110249" y="2699202"/>
                      <a:pt x="104343" y="2702631"/>
                    </a:cubicBezTo>
                    <a:cubicBezTo>
                      <a:pt x="96152" y="2707393"/>
                      <a:pt x="94342" y="2713204"/>
                      <a:pt x="94342" y="2721967"/>
                    </a:cubicBezTo>
                    <a:cubicBezTo>
                      <a:pt x="94533" y="2884654"/>
                      <a:pt x="94533" y="3047341"/>
                      <a:pt x="94533" y="3210028"/>
                    </a:cubicBezTo>
                    <a:cubicBezTo>
                      <a:pt x="94533" y="3225173"/>
                      <a:pt x="94533" y="3225268"/>
                      <a:pt x="110154" y="3225268"/>
                    </a:cubicBezTo>
                    <a:cubicBezTo>
                      <a:pt x="1285539" y="3225268"/>
                      <a:pt x="2460924" y="3225268"/>
                      <a:pt x="3636213" y="3225173"/>
                    </a:cubicBezTo>
                    <a:cubicBezTo>
                      <a:pt x="3651644" y="3225173"/>
                      <a:pt x="3665646" y="3227744"/>
                      <a:pt x="3676980" y="3239269"/>
                    </a:cubicBezTo>
                    <a:cubicBezTo>
                      <a:pt x="3700793" y="3263463"/>
                      <a:pt x="3692030" y="3304420"/>
                      <a:pt x="3660502" y="3316612"/>
                    </a:cubicBezTo>
                    <a:cubicBezTo>
                      <a:pt x="3657359" y="3317851"/>
                      <a:pt x="3654215" y="3319184"/>
                      <a:pt x="3651072" y="3320423"/>
                    </a:cubicBezTo>
                    <a:cubicBezTo>
                      <a:pt x="2447017" y="3320708"/>
                      <a:pt x="1243057" y="3320708"/>
                      <a:pt x="39097" y="3320708"/>
                    </a:cubicBezTo>
                    <a:close/>
                    <a:moveTo>
                      <a:pt x="1015314" y="1424281"/>
                    </a:moveTo>
                    <a:cubicBezTo>
                      <a:pt x="1015600" y="1376560"/>
                      <a:pt x="976167" y="1336365"/>
                      <a:pt x="929018" y="1336079"/>
                    </a:cubicBezTo>
                    <a:cubicBezTo>
                      <a:pt x="879583" y="1335793"/>
                      <a:pt x="839959" y="1374560"/>
                      <a:pt x="839673" y="1423519"/>
                    </a:cubicBezTo>
                    <a:cubicBezTo>
                      <a:pt x="839388" y="1471239"/>
                      <a:pt x="879488" y="1512006"/>
                      <a:pt x="927113" y="1512387"/>
                    </a:cubicBezTo>
                    <a:cubicBezTo>
                      <a:pt x="974452" y="1512863"/>
                      <a:pt x="1015029" y="1472287"/>
                      <a:pt x="1015314" y="1424281"/>
                    </a:cubicBezTo>
                    <a:close/>
                    <a:moveTo>
                      <a:pt x="2969844" y="2015593"/>
                    </a:moveTo>
                    <a:cubicBezTo>
                      <a:pt x="2969654" y="1966825"/>
                      <a:pt x="2930030" y="1927963"/>
                      <a:pt x="2880595" y="1928153"/>
                    </a:cubicBezTo>
                    <a:cubicBezTo>
                      <a:pt x="2833542" y="1928344"/>
                      <a:pt x="2793822" y="1968920"/>
                      <a:pt x="2794299" y="2016355"/>
                    </a:cubicBezTo>
                    <a:cubicBezTo>
                      <a:pt x="2794775" y="2064456"/>
                      <a:pt x="2835161" y="2104842"/>
                      <a:pt x="2882500" y="2104461"/>
                    </a:cubicBezTo>
                    <a:cubicBezTo>
                      <a:pt x="2930125" y="2104175"/>
                      <a:pt x="2969940" y="2063599"/>
                      <a:pt x="2969844" y="2015593"/>
                    </a:cubicBezTo>
                    <a:close/>
                    <a:moveTo>
                      <a:pt x="1555858" y="2477841"/>
                    </a:moveTo>
                    <a:cubicBezTo>
                      <a:pt x="1603674" y="2478032"/>
                      <a:pt x="1643679" y="2438122"/>
                      <a:pt x="1643869" y="2390020"/>
                    </a:cubicBezTo>
                    <a:cubicBezTo>
                      <a:pt x="1644060" y="2342015"/>
                      <a:pt x="1604150" y="2301724"/>
                      <a:pt x="1556334" y="2301628"/>
                    </a:cubicBezTo>
                    <a:cubicBezTo>
                      <a:pt x="1508424" y="2301533"/>
                      <a:pt x="1468514" y="2341348"/>
                      <a:pt x="1468228" y="2389544"/>
                    </a:cubicBezTo>
                    <a:cubicBezTo>
                      <a:pt x="1468038" y="2437455"/>
                      <a:pt x="1507947" y="2477650"/>
                      <a:pt x="1555858" y="2477841"/>
                    </a:cubicBezTo>
                    <a:close/>
                    <a:moveTo>
                      <a:pt x="2290521" y="1190823"/>
                    </a:moveTo>
                    <a:cubicBezTo>
                      <a:pt x="2338718" y="1191204"/>
                      <a:pt x="2378342" y="1151580"/>
                      <a:pt x="2378437" y="1102907"/>
                    </a:cubicBezTo>
                    <a:cubicBezTo>
                      <a:pt x="2378532" y="1054711"/>
                      <a:pt x="2339861" y="1015087"/>
                      <a:pt x="2292141" y="1014515"/>
                    </a:cubicBezTo>
                    <a:cubicBezTo>
                      <a:pt x="2243944" y="1013944"/>
                      <a:pt x="2203844" y="1053568"/>
                      <a:pt x="2203558" y="1101859"/>
                    </a:cubicBezTo>
                    <a:cubicBezTo>
                      <a:pt x="2203368" y="1150723"/>
                      <a:pt x="2242230" y="1190537"/>
                      <a:pt x="2290521" y="1190823"/>
                    </a:cubicBezTo>
                    <a:close/>
                  </a:path>
                </a:pathLst>
              </a:custGeom>
              <a:grpFill/>
              <a:ln w="9525" cap="flat">
                <a:noFill/>
                <a:prstDash val="solid"/>
                <a:miter/>
              </a:ln>
            </p:spPr>
            <p:txBody>
              <a:bodyPr rtlCol="0" anchor="ctr"/>
              <a:lstStyle/>
              <a:p>
                <a:endParaRPr lang="ja-JP" altLang="en-US" sz="2000"/>
              </a:p>
            </p:txBody>
          </p:sp>
        </p:grpSp>
      </p:grpSp>
    </p:spTree>
    <p:extLst>
      <p:ext uri="{BB962C8B-B14F-4D97-AF65-F5344CB8AC3E}">
        <p14:creationId xmlns:p14="http://schemas.microsoft.com/office/powerpoint/2010/main" val="143267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a:xfrm>
            <a:off x="557506" y="150627"/>
            <a:ext cx="11159008" cy="478144"/>
          </a:xfrm>
        </p:spPr>
        <p:txBody>
          <a:bodyPr/>
          <a:lstStyle/>
          <a:p>
            <a:r>
              <a:rPr lang="ja-JP" altLang="en-US" dirty="0"/>
              <a:t>サステナビリティ目標「</a:t>
            </a:r>
            <a:r>
              <a:rPr lang="en-US" altLang="ja-JP" dirty="0"/>
              <a:t>Three goals</a:t>
            </a:r>
            <a:r>
              <a:rPr lang="ja-JP" altLang="en-US" dirty="0"/>
              <a:t>」</a:t>
            </a:r>
            <a:r>
              <a:rPr kumimoji="1" lang="ja-JP" altLang="en-US" dirty="0"/>
              <a:t>と</a:t>
            </a:r>
            <a:r>
              <a:rPr lang="ja-JP" altLang="en-US" dirty="0"/>
              <a:t>６</a:t>
            </a:r>
            <a:r>
              <a:rPr kumimoji="1" lang="ja-JP" altLang="en-US" dirty="0"/>
              <a:t>つの貢献分野</a:t>
            </a:r>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BE4448F2-D23E-4E46-82FC-E98B0709372C}"/>
              </a:ext>
            </a:extLst>
          </p:cNvPr>
          <p:cNvSpPr>
            <a:spLocks noGrp="1"/>
          </p:cNvSpPr>
          <p:nvPr>
            <p:ph type="body" sz="quarter" idx="11"/>
          </p:nvPr>
        </p:nvSpPr>
        <p:spPr>
          <a:xfrm>
            <a:off x="286842" y="1188176"/>
            <a:ext cx="6626021" cy="3527119"/>
          </a:xfrm>
        </p:spPr>
        <p:txBody>
          <a:bodyPr/>
          <a:lstStyle/>
          <a:p>
            <a:pPr>
              <a:spcBef>
                <a:spcPts val="600"/>
              </a:spcBef>
            </a:pPr>
            <a:r>
              <a:rPr lang="ja-JP" altLang="en-US" sz="2800" b="1" u="sng" dirty="0"/>
              <a:t>サステナビリティ目標「</a:t>
            </a:r>
            <a:r>
              <a:rPr lang="en-US" altLang="ja-JP" sz="2800" b="1" u="sng" dirty="0"/>
              <a:t>Three goals</a:t>
            </a:r>
            <a:r>
              <a:rPr lang="ja-JP" altLang="en-US" sz="2800" b="1" u="sng" dirty="0"/>
              <a:t>」</a:t>
            </a:r>
            <a:endParaRPr lang="en-US" altLang="ja-JP" sz="2800" b="1" u="sng" dirty="0"/>
          </a:p>
          <a:p>
            <a:pPr>
              <a:lnSpc>
                <a:spcPct val="100000"/>
              </a:lnSpc>
              <a:spcBef>
                <a:spcPts val="1200"/>
              </a:spcBef>
            </a:pPr>
            <a:r>
              <a:rPr lang="en-US" altLang="ja-JP" sz="2400" dirty="0"/>
              <a:t>YOKOGAWA</a:t>
            </a:r>
            <a:r>
              <a:rPr lang="ja-JP" altLang="en-US" sz="2400" dirty="0"/>
              <a:t>は、未来世代のより豊かな人間社会のために、</a:t>
            </a:r>
            <a:r>
              <a:rPr lang="en-US" altLang="ja-JP" sz="2400" dirty="0"/>
              <a:t>2050</a:t>
            </a:r>
            <a:r>
              <a:rPr lang="ja-JP" altLang="en-US" sz="2400" dirty="0"/>
              <a:t>年に向けて、</a:t>
            </a:r>
            <a:r>
              <a:rPr lang="en-US" altLang="ja-JP" sz="2400" dirty="0"/>
              <a:t>Net-zero emissions</a:t>
            </a:r>
            <a:r>
              <a:rPr lang="ja-JP" altLang="en-US" sz="2400" dirty="0"/>
              <a:t>、</a:t>
            </a:r>
            <a:r>
              <a:rPr lang="en-US" altLang="ja-JP" sz="2400" dirty="0"/>
              <a:t>Well-being</a:t>
            </a:r>
            <a:r>
              <a:rPr lang="ja-JP" altLang="en-US" sz="2400" dirty="0"/>
              <a:t>、</a:t>
            </a:r>
            <a:r>
              <a:rPr lang="en-US" altLang="ja-JP" sz="2400" dirty="0"/>
              <a:t>Circular economy</a:t>
            </a:r>
            <a:r>
              <a:rPr lang="ja-JP" altLang="en-US" sz="2400" dirty="0"/>
              <a:t>の実現を目指します。</a:t>
            </a:r>
            <a:endParaRPr lang="en-US" altLang="ja-JP" sz="2400" dirty="0"/>
          </a:p>
          <a:p>
            <a:pPr>
              <a:spcBef>
                <a:spcPts val="600"/>
              </a:spcBef>
            </a:pPr>
            <a:endParaRPr lang="en-US" altLang="ja-JP" sz="2400" dirty="0"/>
          </a:p>
          <a:p>
            <a:pPr>
              <a:spcBef>
                <a:spcPts val="600"/>
              </a:spcBef>
            </a:pPr>
            <a:r>
              <a:rPr lang="ja-JP" altLang="en-US" sz="2800" b="1" u="sng" dirty="0"/>
              <a:t>６つの貢献分野</a:t>
            </a:r>
            <a:endParaRPr lang="en-US" altLang="ja-JP" sz="2800" b="1" u="sng" dirty="0"/>
          </a:p>
          <a:p>
            <a:pPr>
              <a:lnSpc>
                <a:spcPct val="100000"/>
              </a:lnSpc>
              <a:spcBef>
                <a:spcPts val="1200"/>
              </a:spcBef>
            </a:pPr>
            <a:r>
              <a:rPr lang="en-US" altLang="ja-JP" sz="2400" dirty="0"/>
              <a:t>YOKOGAWA</a:t>
            </a:r>
            <a:r>
              <a:rPr lang="ja-JP" altLang="en-US" sz="2400" dirty="0"/>
              <a:t>は、</a:t>
            </a:r>
            <a:r>
              <a:rPr lang="en-US" altLang="ja-JP" sz="2400" dirty="0"/>
              <a:t>Three goals</a:t>
            </a:r>
            <a:r>
              <a:rPr lang="ja-JP" altLang="en-US" sz="2400" dirty="0"/>
              <a:t>の実現に向け、</a:t>
            </a:r>
            <a:br>
              <a:rPr lang="en-US" altLang="ja-JP" sz="2400" dirty="0"/>
            </a:br>
            <a:r>
              <a:rPr lang="ja-JP" altLang="en-US" sz="2400" dirty="0"/>
              <a:t>６つの分野を通じて貢献を拡大していきます。</a:t>
            </a:r>
          </a:p>
        </p:txBody>
      </p:sp>
      <p:sp>
        <p:nvSpPr>
          <p:cNvPr id="6" name="正方形/長方形 5">
            <a:extLst>
              <a:ext uri="{FF2B5EF4-FFF2-40B4-BE49-F238E27FC236}">
                <a16:creationId xmlns:a16="http://schemas.microsoft.com/office/drawing/2014/main" id="{A1A018B0-A8AC-4B1C-8EA8-63FAF4EEF3C4}"/>
              </a:ext>
            </a:extLst>
          </p:cNvPr>
          <p:cNvSpPr/>
          <p:nvPr/>
        </p:nvSpPr>
        <p:spPr>
          <a:xfrm>
            <a:off x="286843" y="4815546"/>
            <a:ext cx="2717598"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カーボンニュートラルの達成</a:t>
            </a:r>
          </a:p>
        </p:txBody>
      </p:sp>
      <p:sp>
        <p:nvSpPr>
          <p:cNvPr id="7" name="正方形/長方形 6">
            <a:extLst>
              <a:ext uri="{FF2B5EF4-FFF2-40B4-BE49-F238E27FC236}">
                <a16:creationId xmlns:a16="http://schemas.microsoft.com/office/drawing/2014/main" id="{D6F993A2-5835-4C09-B0FE-ABE2F1B72934}"/>
              </a:ext>
            </a:extLst>
          </p:cNvPr>
          <p:cNvSpPr/>
          <p:nvPr/>
        </p:nvSpPr>
        <p:spPr>
          <a:xfrm>
            <a:off x="3127628" y="4815545"/>
            <a:ext cx="2717597"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企業や社会の効率化</a:t>
            </a:r>
          </a:p>
        </p:txBody>
      </p:sp>
      <p:sp>
        <p:nvSpPr>
          <p:cNvPr id="8" name="正方形/長方形 7">
            <a:extLst>
              <a:ext uri="{FF2B5EF4-FFF2-40B4-BE49-F238E27FC236}">
                <a16:creationId xmlns:a16="http://schemas.microsoft.com/office/drawing/2014/main" id="{A35B8A2D-DDAE-4023-AE1F-23269C3BB166}"/>
              </a:ext>
            </a:extLst>
          </p:cNvPr>
          <p:cNvSpPr/>
          <p:nvPr/>
        </p:nvSpPr>
        <p:spPr>
          <a:xfrm>
            <a:off x="286842" y="5241254"/>
            <a:ext cx="2717597"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ライフサイクル最適と環境保全</a:t>
            </a:r>
          </a:p>
        </p:txBody>
      </p:sp>
      <p:sp>
        <p:nvSpPr>
          <p:cNvPr id="9" name="正方形/長方形 8">
            <a:extLst>
              <a:ext uri="{FF2B5EF4-FFF2-40B4-BE49-F238E27FC236}">
                <a16:creationId xmlns:a16="http://schemas.microsoft.com/office/drawing/2014/main" id="{4525870A-2144-4E19-BCE6-F5AC2C2D1947}"/>
              </a:ext>
            </a:extLst>
          </p:cNvPr>
          <p:cNvSpPr/>
          <p:nvPr/>
        </p:nvSpPr>
        <p:spPr>
          <a:xfrm>
            <a:off x="3127627" y="5241254"/>
            <a:ext cx="2717598"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安全と健康の向上</a:t>
            </a:r>
          </a:p>
        </p:txBody>
      </p:sp>
      <p:sp>
        <p:nvSpPr>
          <p:cNvPr id="10" name="正方形/長方形 9">
            <a:extLst>
              <a:ext uri="{FF2B5EF4-FFF2-40B4-BE49-F238E27FC236}">
                <a16:creationId xmlns:a16="http://schemas.microsoft.com/office/drawing/2014/main" id="{1B490984-A623-4B4E-B767-49F9D41A0B86}"/>
              </a:ext>
            </a:extLst>
          </p:cNvPr>
          <p:cNvSpPr/>
          <p:nvPr/>
        </p:nvSpPr>
        <p:spPr>
          <a:xfrm>
            <a:off x="286841" y="5669824"/>
            <a:ext cx="2717598"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資源循環型エコシステムの創造</a:t>
            </a:r>
          </a:p>
        </p:txBody>
      </p:sp>
      <p:sp>
        <p:nvSpPr>
          <p:cNvPr id="11" name="正方形/長方形 10">
            <a:extLst>
              <a:ext uri="{FF2B5EF4-FFF2-40B4-BE49-F238E27FC236}">
                <a16:creationId xmlns:a16="http://schemas.microsoft.com/office/drawing/2014/main" id="{FEF6BDA7-B23A-4612-936E-A3166BF72298}"/>
              </a:ext>
            </a:extLst>
          </p:cNvPr>
          <p:cNvSpPr/>
          <p:nvPr/>
        </p:nvSpPr>
        <p:spPr>
          <a:xfrm>
            <a:off x="3127627" y="5669824"/>
            <a:ext cx="2717598" cy="3245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rgbClr val="002060"/>
                </a:solidFill>
              </a:rPr>
              <a:t>能力を発揮できる環境の実現</a:t>
            </a:r>
          </a:p>
        </p:txBody>
      </p:sp>
      <p:pic>
        <p:nvPicPr>
          <p:cNvPr id="13" name="図 12" descr="グラフ, サンバースト図&#10;&#10;自動的に生成された説明">
            <a:extLst>
              <a:ext uri="{FF2B5EF4-FFF2-40B4-BE49-F238E27FC236}">
                <a16:creationId xmlns:a16="http://schemas.microsoft.com/office/drawing/2014/main" id="{83011B18-F616-4544-88BB-081624948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939" y="1073577"/>
            <a:ext cx="4920842" cy="4920842"/>
          </a:xfrm>
          <a:prstGeom prst="rect">
            <a:avLst/>
          </a:prstGeom>
        </p:spPr>
      </p:pic>
    </p:spTree>
    <p:extLst>
      <p:ext uri="{BB962C8B-B14F-4D97-AF65-F5344CB8AC3E}">
        <p14:creationId xmlns:p14="http://schemas.microsoft.com/office/powerpoint/2010/main" val="344298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101ED149-8CA2-4382-8C6F-55F9A1379BBD}"/>
              </a:ext>
            </a:extLst>
          </p:cNvPr>
          <p:cNvSpPr/>
          <p:nvPr/>
        </p:nvSpPr>
        <p:spPr>
          <a:xfrm>
            <a:off x="6216000" y="908050"/>
            <a:ext cx="5976000" cy="5314526"/>
          </a:xfrm>
          <a:prstGeom prst="rect">
            <a:avLst/>
          </a:prstGeom>
          <a:gradFill>
            <a:gsLst>
              <a:gs pos="0">
                <a:schemeClr val="accent5">
                  <a:lumMod val="60000"/>
                  <a:lumOff val="40000"/>
                </a:schemeClr>
              </a:gs>
              <a:gs pos="100000">
                <a:srgbClr val="E5EBDF">
                  <a:alpha val="25000"/>
                </a:srgbClr>
              </a:gs>
              <a:gs pos="46000">
                <a:srgbClr val="D7E8E5"/>
              </a:gs>
              <a:gs pos="70000">
                <a:srgbClr val="EBF2EB">
                  <a:alpha val="80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76000" tIns="216000" rtlCol="0" anchor="t"/>
          <a:lstStyle/>
          <a:p>
            <a:r>
              <a:rPr kumimoji="1" lang="ja-JP" altLang="en-US" b="1" dirty="0">
                <a:solidFill>
                  <a:schemeClr val="tx1">
                    <a:lumMod val="75000"/>
                    <a:lumOff val="25000"/>
                  </a:schemeClr>
                </a:solidFill>
              </a:rPr>
              <a:t>変革の方向性</a:t>
            </a:r>
          </a:p>
        </p:txBody>
      </p:sp>
      <p:sp>
        <p:nvSpPr>
          <p:cNvPr id="40" name="正方形/長方形 39">
            <a:extLst>
              <a:ext uri="{FF2B5EF4-FFF2-40B4-BE49-F238E27FC236}">
                <a16:creationId xmlns:a16="http://schemas.microsoft.com/office/drawing/2014/main" id="{B3A84789-18F4-46BA-8A16-A53A7E15A407}"/>
              </a:ext>
            </a:extLst>
          </p:cNvPr>
          <p:cNvSpPr/>
          <p:nvPr/>
        </p:nvSpPr>
        <p:spPr>
          <a:xfrm>
            <a:off x="-1" y="908050"/>
            <a:ext cx="5976000" cy="5314525"/>
          </a:xfrm>
          <a:prstGeom prst="rect">
            <a:avLst/>
          </a:prstGeom>
          <a:gradFill>
            <a:gsLst>
              <a:gs pos="0">
                <a:schemeClr val="accent5">
                  <a:lumMod val="60000"/>
                  <a:lumOff val="40000"/>
                </a:schemeClr>
              </a:gs>
              <a:gs pos="100000">
                <a:srgbClr val="E5EBDF">
                  <a:alpha val="25000"/>
                </a:srgbClr>
              </a:gs>
              <a:gs pos="46000">
                <a:srgbClr val="D7E8E5"/>
              </a:gs>
              <a:gs pos="70000">
                <a:srgbClr val="EBF2EB">
                  <a:alpha val="80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216000" rtlCol="0" anchor="t"/>
          <a:lstStyle/>
          <a:p>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Three goals</a:t>
            </a:r>
            <a:r>
              <a:rPr kumimoji="1" lang="ja-JP" altLang="en-US" b="1" dirty="0">
                <a:solidFill>
                  <a:schemeClr val="tx1">
                    <a:lumMod val="75000"/>
                    <a:lumOff val="25000"/>
                  </a:schemeClr>
                </a:solidFill>
              </a:rPr>
              <a:t>への取り組みの概要</a:t>
            </a:r>
          </a:p>
        </p:txBody>
      </p:sp>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kumimoji="1" lang="en-US" altLang="ja-JP" dirty="0"/>
              <a:t>Three</a:t>
            </a:r>
            <a:r>
              <a:rPr kumimoji="1" lang="ja-JP" altLang="en-US" dirty="0"/>
              <a:t> </a:t>
            </a:r>
            <a:r>
              <a:rPr kumimoji="1" lang="en-US" altLang="ja-JP" dirty="0"/>
              <a:t>goals</a:t>
            </a:r>
            <a:r>
              <a:rPr kumimoji="1" lang="ja-JP" altLang="en-US" dirty="0"/>
              <a:t>で目指す活動と方向性（</a:t>
            </a:r>
            <a:r>
              <a:rPr kumimoji="1" lang="en-US" altLang="ja-JP" dirty="0"/>
              <a:t>for 2050</a:t>
            </a:r>
            <a:r>
              <a:rPr kumimoji="1" lang="ja-JP" altLang="en-US" dirty="0"/>
              <a:t>年）</a:t>
            </a:r>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正方形/長方形 3">
            <a:extLst>
              <a:ext uri="{FF2B5EF4-FFF2-40B4-BE49-F238E27FC236}">
                <a16:creationId xmlns:a16="http://schemas.microsoft.com/office/drawing/2014/main" id="{8BCDABE6-E2A8-43B1-AAAA-1F63750BCB64}"/>
              </a:ext>
            </a:extLst>
          </p:cNvPr>
          <p:cNvSpPr/>
          <p:nvPr/>
        </p:nvSpPr>
        <p:spPr>
          <a:xfrm>
            <a:off x="524805" y="1988178"/>
            <a:ext cx="4860000" cy="123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216000" rtlCol="0" anchor="t"/>
          <a:lstStyle/>
          <a:p>
            <a:pPr algn="ctr">
              <a:lnSpc>
                <a:spcPct val="120000"/>
              </a:lnSpc>
            </a:pPr>
            <a:r>
              <a:rPr kumimoji="1" lang="en-US" altLang="ja-JP" sz="2400" b="1" dirty="0">
                <a:solidFill>
                  <a:srgbClr val="00CC99"/>
                </a:solidFill>
              </a:rPr>
              <a:t>Net-zero</a:t>
            </a:r>
            <a:r>
              <a:rPr kumimoji="1" lang="ja-JP" altLang="en-US" sz="2400" b="1" dirty="0">
                <a:solidFill>
                  <a:srgbClr val="00CC99"/>
                </a:solidFill>
              </a:rPr>
              <a:t> </a:t>
            </a:r>
            <a:r>
              <a:rPr kumimoji="1" lang="en-US" altLang="ja-JP" sz="2400" b="1" dirty="0">
                <a:solidFill>
                  <a:srgbClr val="00CC99"/>
                </a:solidFill>
              </a:rPr>
              <a:t>emissions</a:t>
            </a:r>
          </a:p>
          <a:p>
            <a:pPr algn="just">
              <a:lnSpc>
                <a:spcPct val="120000"/>
              </a:lnSpc>
              <a:spcBef>
                <a:spcPts val="600"/>
              </a:spcBef>
            </a:pPr>
            <a:r>
              <a:rPr kumimoji="1" lang="ja-JP" altLang="en-US" sz="1200" dirty="0">
                <a:solidFill>
                  <a:schemeClr val="tx1">
                    <a:lumMod val="75000"/>
                    <a:lumOff val="25000"/>
                  </a:schemeClr>
                </a:solidFill>
              </a:rPr>
              <a:t>再生可能エネルギーの導入やエネルギー利用の効率化に貢献することで、温室効果ガス（</a:t>
            </a: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）の排出と吸収の均衡が保たれ、大気中の</a:t>
            </a:r>
            <a:r>
              <a:rPr kumimoji="1" lang="en-US" altLang="ja-JP" sz="1200" dirty="0">
                <a:solidFill>
                  <a:schemeClr val="tx1">
                    <a:lumMod val="75000"/>
                    <a:lumOff val="25000"/>
                  </a:schemeClr>
                </a:solidFill>
              </a:rPr>
              <a:t>GHG</a:t>
            </a:r>
            <a:r>
              <a:rPr kumimoji="1" lang="ja-JP" altLang="en-US" sz="1200" dirty="0">
                <a:solidFill>
                  <a:schemeClr val="tx1">
                    <a:lumMod val="75000"/>
                    <a:lumOff val="25000"/>
                  </a:schemeClr>
                </a:solidFill>
              </a:rPr>
              <a:t>濃度が上がらない状態、</a:t>
            </a:r>
            <a:r>
              <a:rPr kumimoji="1" lang="en-US" altLang="ja-JP" sz="1200" dirty="0">
                <a:solidFill>
                  <a:schemeClr val="tx1">
                    <a:lumMod val="75000"/>
                    <a:lumOff val="25000"/>
                  </a:schemeClr>
                </a:solidFill>
              </a:rPr>
              <a:t>Net-zero</a:t>
            </a:r>
            <a:r>
              <a:rPr kumimoji="1" lang="ja-JP" altLang="en-US" sz="1200" dirty="0">
                <a:solidFill>
                  <a:schemeClr val="tx1">
                    <a:lumMod val="75000"/>
                    <a:lumOff val="25000"/>
                  </a:schemeClr>
                </a:solidFill>
              </a:rPr>
              <a:t> </a:t>
            </a:r>
            <a:r>
              <a:rPr kumimoji="1" lang="en-US" altLang="ja-JP" sz="1200" dirty="0">
                <a:solidFill>
                  <a:schemeClr val="tx1">
                    <a:lumMod val="75000"/>
                    <a:lumOff val="25000"/>
                  </a:schemeClr>
                </a:solidFill>
              </a:rPr>
              <a:t>emissions</a:t>
            </a:r>
            <a:r>
              <a:rPr kumimoji="1" lang="ja-JP" altLang="en-US" sz="1200" dirty="0">
                <a:solidFill>
                  <a:schemeClr val="tx1">
                    <a:lumMod val="75000"/>
                    <a:lumOff val="25000"/>
                  </a:schemeClr>
                </a:solidFill>
              </a:rPr>
              <a:t>を目指します。</a:t>
            </a:r>
          </a:p>
        </p:txBody>
      </p:sp>
      <p:sp>
        <p:nvSpPr>
          <p:cNvPr id="11" name="正方形/長方形 10">
            <a:extLst>
              <a:ext uri="{FF2B5EF4-FFF2-40B4-BE49-F238E27FC236}">
                <a16:creationId xmlns:a16="http://schemas.microsoft.com/office/drawing/2014/main" id="{14E2C817-F635-4238-9B56-E430736B8351}"/>
              </a:ext>
            </a:extLst>
          </p:cNvPr>
          <p:cNvSpPr/>
          <p:nvPr/>
        </p:nvSpPr>
        <p:spPr>
          <a:xfrm>
            <a:off x="514905" y="3338968"/>
            <a:ext cx="4860000" cy="123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216000" rtlCol="0" anchor="t"/>
          <a:lstStyle/>
          <a:p>
            <a:pPr algn="ctr">
              <a:lnSpc>
                <a:spcPct val="120000"/>
              </a:lnSpc>
            </a:pPr>
            <a:r>
              <a:rPr kumimoji="1" lang="en-US" altLang="ja-JP" sz="2400" b="1" dirty="0">
                <a:solidFill>
                  <a:srgbClr val="92D050"/>
                </a:solidFill>
              </a:rPr>
              <a:t>Well-being</a:t>
            </a:r>
          </a:p>
          <a:p>
            <a:pPr algn="just">
              <a:lnSpc>
                <a:spcPct val="120000"/>
              </a:lnSpc>
              <a:spcBef>
                <a:spcPts val="600"/>
              </a:spcBef>
            </a:pPr>
            <a:r>
              <a:rPr kumimoji="1" lang="ja-JP" altLang="en-US" sz="1200" dirty="0">
                <a:solidFill>
                  <a:schemeClr val="tx1">
                    <a:lumMod val="75000"/>
                    <a:lumOff val="25000"/>
                  </a:schemeClr>
                </a:solidFill>
              </a:rPr>
              <a:t>安全で快適なワークプレース、生命科学、創薬など、幅広い分野で人々の健康と豊かな暮らしを支援します。また、地域社会における人財育成や雇用の創出、ダイバーシティ、エクイティ＆インクルージョンを推進します。</a:t>
            </a:r>
          </a:p>
        </p:txBody>
      </p:sp>
      <p:sp>
        <p:nvSpPr>
          <p:cNvPr id="12" name="正方形/長方形 11">
            <a:extLst>
              <a:ext uri="{FF2B5EF4-FFF2-40B4-BE49-F238E27FC236}">
                <a16:creationId xmlns:a16="http://schemas.microsoft.com/office/drawing/2014/main" id="{309A4E46-92D8-4746-BC50-744B14FEF229}"/>
              </a:ext>
            </a:extLst>
          </p:cNvPr>
          <p:cNvSpPr/>
          <p:nvPr/>
        </p:nvSpPr>
        <p:spPr>
          <a:xfrm>
            <a:off x="524805" y="4689758"/>
            <a:ext cx="48600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216000" rtlCol="0" anchor="t"/>
          <a:lstStyle/>
          <a:p>
            <a:pPr algn="ctr">
              <a:lnSpc>
                <a:spcPct val="120000"/>
              </a:lnSpc>
            </a:pPr>
            <a:r>
              <a:rPr kumimoji="1" lang="en-US" altLang="ja-JP" sz="2400" b="1" dirty="0">
                <a:solidFill>
                  <a:srgbClr val="00B050"/>
                </a:solidFill>
              </a:rPr>
              <a:t>Circular economy</a:t>
            </a:r>
          </a:p>
          <a:p>
            <a:pPr algn="just">
              <a:lnSpc>
                <a:spcPct val="120000"/>
              </a:lnSpc>
              <a:spcBef>
                <a:spcPts val="600"/>
              </a:spcBef>
            </a:pPr>
            <a:r>
              <a:rPr kumimoji="1" lang="ja-JP" altLang="en-US" sz="1200" dirty="0">
                <a:solidFill>
                  <a:schemeClr val="tx1">
                    <a:lumMod val="75000"/>
                    <a:lumOff val="25000"/>
                  </a:schemeClr>
                </a:solidFill>
              </a:rPr>
              <a:t>さまざまな資源が無駄なく循環し、資産が有効に活用される社会の枠組み、エコシステムの実現を目指すとともに、地球を循環する水資源の効率的な利用や安全な飲水の確保にも貢献します。</a:t>
            </a:r>
          </a:p>
        </p:txBody>
      </p:sp>
      <p:grpSp>
        <p:nvGrpSpPr>
          <p:cNvPr id="58" name="グループ化 57">
            <a:extLst>
              <a:ext uri="{FF2B5EF4-FFF2-40B4-BE49-F238E27FC236}">
                <a16:creationId xmlns:a16="http://schemas.microsoft.com/office/drawing/2014/main" id="{93ADD4B0-881B-43CD-994D-D104CFA90895}"/>
              </a:ext>
            </a:extLst>
          </p:cNvPr>
          <p:cNvGrpSpPr/>
          <p:nvPr/>
        </p:nvGrpSpPr>
        <p:grpSpPr>
          <a:xfrm>
            <a:off x="6817095" y="1653827"/>
            <a:ext cx="4860000" cy="1358056"/>
            <a:chOff x="6817095" y="1576337"/>
            <a:chExt cx="4860000" cy="1358056"/>
          </a:xfrm>
        </p:grpSpPr>
        <p:sp>
          <p:nvSpPr>
            <p:cNvPr id="47" name="正方形/長方形 46">
              <a:extLst>
                <a:ext uri="{FF2B5EF4-FFF2-40B4-BE49-F238E27FC236}">
                  <a16:creationId xmlns:a16="http://schemas.microsoft.com/office/drawing/2014/main" id="{AE35E95E-08DB-49DD-8EE0-49F42236D9D5}"/>
                </a:ext>
              </a:extLst>
            </p:cNvPr>
            <p:cNvSpPr/>
            <p:nvPr/>
          </p:nvSpPr>
          <p:spPr>
            <a:xfrm>
              <a:off x="6817095" y="1998393"/>
              <a:ext cx="1548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ctr"/>
            <a:lstStyle/>
            <a:p>
              <a:pPr algn="ctr"/>
              <a:r>
                <a:rPr kumimoji="1" lang="en-US" altLang="ja-JP" sz="2400" b="1" dirty="0">
                  <a:solidFill>
                    <a:schemeClr val="tx1">
                      <a:lumMod val="75000"/>
                      <a:lumOff val="25000"/>
                    </a:schemeClr>
                  </a:solidFill>
                </a:rPr>
                <a:t>Quality</a:t>
              </a:r>
            </a:p>
            <a:p>
              <a:pPr algn="ctr">
                <a:spcBef>
                  <a:spcPts val="600"/>
                </a:spcBef>
              </a:pPr>
              <a:r>
                <a:rPr kumimoji="1" lang="ja-JP" altLang="en-US" sz="1300" dirty="0">
                  <a:solidFill>
                    <a:schemeClr val="tx1">
                      <a:lumMod val="75000"/>
                      <a:lumOff val="25000"/>
                    </a:schemeClr>
                  </a:solidFill>
                </a:rPr>
                <a:t>品質</a:t>
              </a:r>
            </a:p>
          </p:txBody>
        </p:sp>
        <p:sp>
          <p:nvSpPr>
            <p:cNvPr id="48" name="正方形/長方形 47">
              <a:extLst>
                <a:ext uri="{FF2B5EF4-FFF2-40B4-BE49-F238E27FC236}">
                  <a16:creationId xmlns:a16="http://schemas.microsoft.com/office/drawing/2014/main" id="{6383E9FE-6A21-4B1E-905F-10B5A39D062B}"/>
                </a:ext>
              </a:extLst>
            </p:cNvPr>
            <p:cNvSpPr/>
            <p:nvPr/>
          </p:nvSpPr>
          <p:spPr>
            <a:xfrm>
              <a:off x="8473095" y="1998393"/>
              <a:ext cx="1548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ctr"/>
            <a:lstStyle/>
            <a:p>
              <a:pPr algn="ctr"/>
              <a:r>
                <a:rPr kumimoji="1" lang="en-US" altLang="ja-JP" sz="2400" b="1" dirty="0">
                  <a:solidFill>
                    <a:schemeClr val="tx1">
                      <a:lumMod val="75000"/>
                      <a:lumOff val="25000"/>
                    </a:schemeClr>
                  </a:solidFill>
                </a:rPr>
                <a:t>Trust</a:t>
              </a:r>
            </a:p>
            <a:p>
              <a:pPr algn="ctr">
                <a:spcBef>
                  <a:spcPts val="600"/>
                </a:spcBef>
              </a:pPr>
              <a:r>
                <a:rPr kumimoji="1" lang="ja-JP" altLang="en-US" sz="1300" dirty="0">
                  <a:solidFill>
                    <a:schemeClr val="tx1">
                      <a:lumMod val="75000"/>
                      <a:lumOff val="25000"/>
                    </a:schemeClr>
                  </a:solidFill>
                </a:rPr>
                <a:t>信頼</a:t>
              </a:r>
            </a:p>
          </p:txBody>
        </p:sp>
        <p:sp>
          <p:nvSpPr>
            <p:cNvPr id="49" name="正方形/長方形 48">
              <a:extLst>
                <a:ext uri="{FF2B5EF4-FFF2-40B4-BE49-F238E27FC236}">
                  <a16:creationId xmlns:a16="http://schemas.microsoft.com/office/drawing/2014/main" id="{4D48E3D7-80CF-45CF-AF9D-F4016894507F}"/>
                </a:ext>
              </a:extLst>
            </p:cNvPr>
            <p:cNvSpPr/>
            <p:nvPr/>
          </p:nvSpPr>
          <p:spPr>
            <a:xfrm>
              <a:off x="10129095" y="1992282"/>
              <a:ext cx="1548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ctr"/>
            <a:lstStyle/>
            <a:p>
              <a:pPr algn="ctr"/>
              <a:r>
                <a:rPr kumimoji="1" lang="en-US" altLang="ja-JP" sz="2400" b="1" dirty="0">
                  <a:solidFill>
                    <a:schemeClr val="tx1">
                      <a:lumMod val="75000"/>
                      <a:lumOff val="25000"/>
                    </a:schemeClr>
                  </a:solidFill>
                </a:rPr>
                <a:t>Integrity</a:t>
              </a:r>
            </a:p>
            <a:p>
              <a:pPr algn="ctr">
                <a:spcBef>
                  <a:spcPts val="600"/>
                </a:spcBef>
              </a:pPr>
              <a:r>
                <a:rPr kumimoji="1" lang="ja-JP" altLang="en-US" sz="1300" dirty="0">
                  <a:solidFill>
                    <a:schemeClr val="tx1">
                      <a:lumMod val="75000"/>
                      <a:lumOff val="25000"/>
                    </a:schemeClr>
                  </a:solidFill>
                </a:rPr>
                <a:t>誠実</a:t>
              </a:r>
            </a:p>
          </p:txBody>
        </p:sp>
        <p:sp>
          <p:nvSpPr>
            <p:cNvPr id="50" name="正方形/長方形 49">
              <a:extLst>
                <a:ext uri="{FF2B5EF4-FFF2-40B4-BE49-F238E27FC236}">
                  <a16:creationId xmlns:a16="http://schemas.microsoft.com/office/drawing/2014/main" id="{7A61B7AF-29FA-4FEF-AA19-BAB4EC3F7F41}"/>
                </a:ext>
              </a:extLst>
            </p:cNvPr>
            <p:cNvSpPr/>
            <p:nvPr/>
          </p:nvSpPr>
          <p:spPr>
            <a:xfrm>
              <a:off x="6817095" y="1576337"/>
              <a:ext cx="4860000" cy="3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YOKOGAWA</a:t>
              </a:r>
              <a:r>
                <a:rPr kumimoji="1" lang="ja-JP" altLang="en-US" sz="1600" b="1" dirty="0">
                  <a:solidFill>
                    <a:schemeClr val="bg1"/>
                  </a:solidFill>
                </a:rPr>
                <a:t>の強み</a:t>
              </a:r>
            </a:p>
          </p:txBody>
        </p:sp>
      </p:grpSp>
      <p:grpSp>
        <p:nvGrpSpPr>
          <p:cNvPr id="59" name="グループ化 58">
            <a:extLst>
              <a:ext uri="{FF2B5EF4-FFF2-40B4-BE49-F238E27FC236}">
                <a16:creationId xmlns:a16="http://schemas.microsoft.com/office/drawing/2014/main" id="{5F490FA6-07D9-4E2A-9115-06B10C460625}"/>
              </a:ext>
            </a:extLst>
          </p:cNvPr>
          <p:cNvGrpSpPr/>
          <p:nvPr/>
        </p:nvGrpSpPr>
        <p:grpSpPr>
          <a:xfrm>
            <a:off x="6817095" y="3495572"/>
            <a:ext cx="4860000" cy="2567676"/>
            <a:chOff x="6817095" y="3495572"/>
            <a:chExt cx="4860000" cy="2567676"/>
          </a:xfrm>
        </p:grpSpPr>
        <p:sp>
          <p:nvSpPr>
            <p:cNvPr id="53" name="正方形/長方形 52">
              <a:extLst>
                <a:ext uri="{FF2B5EF4-FFF2-40B4-BE49-F238E27FC236}">
                  <a16:creationId xmlns:a16="http://schemas.microsoft.com/office/drawing/2014/main" id="{D3EB2298-5AEF-48C9-A87B-DF0B1D9E51C6}"/>
                </a:ext>
              </a:extLst>
            </p:cNvPr>
            <p:cNvSpPr/>
            <p:nvPr/>
          </p:nvSpPr>
          <p:spPr>
            <a:xfrm>
              <a:off x="6817095" y="3919464"/>
              <a:ext cx="4860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algn="ctr">
                <a:lnSpc>
                  <a:spcPct val="80000"/>
                </a:lnSpc>
              </a:pPr>
              <a:r>
                <a:rPr kumimoji="1" lang="en-US" altLang="ja-JP" sz="2400" b="1" dirty="0">
                  <a:solidFill>
                    <a:schemeClr val="tx1">
                      <a:lumMod val="75000"/>
                      <a:lumOff val="25000"/>
                    </a:schemeClr>
                  </a:solidFill>
                </a:rPr>
                <a:t>Resilience</a:t>
              </a:r>
            </a:p>
            <a:p>
              <a:pPr algn="ctr"/>
              <a:r>
                <a:rPr kumimoji="1" lang="ja-JP" altLang="en-US" sz="1300" dirty="0">
                  <a:solidFill>
                    <a:schemeClr val="tx1">
                      <a:lumMod val="75000"/>
                      <a:lumOff val="25000"/>
                    </a:schemeClr>
                  </a:solidFill>
                </a:rPr>
                <a:t>変化に柔軟に対応できる適応力・回復力の強化</a:t>
              </a:r>
            </a:p>
          </p:txBody>
        </p:sp>
        <p:sp>
          <p:nvSpPr>
            <p:cNvPr id="52" name="正方形/長方形 51">
              <a:extLst>
                <a:ext uri="{FF2B5EF4-FFF2-40B4-BE49-F238E27FC236}">
                  <a16:creationId xmlns:a16="http://schemas.microsoft.com/office/drawing/2014/main" id="{BEE0BDB1-4211-4B29-883F-EFD0C59FCBCE}"/>
                </a:ext>
              </a:extLst>
            </p:cNvPr>
            <p:cNvSpPr/>
            <p:nvPr/>
          </p:nvSpPr>
          <p:spPr>
            <a:xfrm>
              <a:off x="6817095" y="3495572"/>
              <a:ext cx="4860000" cy="3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rPr>
                <a:t>変革の方向性</a:t>
              </a:r>
            </a:p>
          </p:txBody>
        </p:sp>
        <p:sp>
          <p:nvSpPr>
            <p:cNvPr id="56" name="正方形/長方形 55">
              <a:extLst>
                <a:ext uri="{FF2B5EF4-FFF2-40B4-BE49-F238E27FC236}">
                  <a16:creationId xmlns:a16="http://schemas.microsoft.com/office/drawing/2014/main" id="{E70D3A36-EE5D-42EA-844F-5BBAB6F9D70D}"/>
                </a:ext>
              </a:extLst>
            </p:cNvPr>
            <p:cNvSpPr/>
            <p:nvPr/>
          </p:nvSpPr>
          <p:spPr>
            <a:xfrm>
              <a:off x="6817095" y="4667356"/>
              <a:ext cx="4860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algn="ctr">
                <a:lnSpc>
                  <a:spcPct val="80000"/>
                </a:lnSpc>
              </a:pPr>
              <a:r>
                <a:rPr kumimoji="1" lang="en-US" altLang="ja-JP" sz="2400" b="1" dirty="0">
                  <a:solidFill>
                    <a:schemeClr val="tx1">
                      <a:lumMod val="75000"/>
                      <a:lumOff val="25000"/>
                    </a:schemeClr>
                  </a:solidFill>
                </a:rPr>
                <a:t>Regenerative value creation</a:t>
              </a:r>
            </a:p>
            <a:p>
              <a:pPr algn="ctr"/>
              <a:r>
                <a:rPr kumimoji="1" lang="ja-JP" altLang="en-US" sz="1300" dirty="0">
                  <a:solidFill>
                    <a:schemeClr val="tx1">
                      <a:lumMod val="75000"/>
                      <a:lumOff val="25000"/>
                    </a:schemeClr>
                  </a:solidFill>
                </a:rPr>
                <a:t>循環型社会に適した価値の創造</a:t>
              </a:r>
            </a:p>
          </p:txBody>
        </p:sp>
        <p:sp>
          <p:nvSpPr>
            <p:cNvPr id="57" name="正方形/長方形 56">
              <a:extLst>
                <a:ext uri="{FF2B5EF4-FFF2-40B4-BE49-F238E27FC236}">
                  <a16:creationId xmlns:a16="http://schemas.microsoft.com/office/drawing/2014/main" id="{DAC7E0D1-502E-4489-B58C-DE1EC813ED76}"/>
                </a:ext>
              </a:extLst>
            </p:cNvPr>
            <p:cNvSpPr/>
            <p:nvPr/>
          </p:nvSpPr>
          <p:spPr>
            <a:xfrm>
              <a:off x="6817095" y="5415248"/>
              <a:ext cx="4860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algn="ctr">
                <a:lnSpc>
                  <a:spcPct val="80000"/>
                </a:lnSpc>
              </a:pPr>
              <a:r>
                <a:rPr kumimoji="1" lang="en-US" altLang="ja-JP" sz="2400" b="1" dirty="0">
                  <a:solidFill>
                    <a:schemeClr val="tx1">
                      <a:lumMod val="75000"/>
                      <a:lumOff val="25000"/>
                    </a:schemeClr>
                  </a:solidFill>
                </a:rPr>
                <a:t>Co-innovation</a:t>
              </a:r>
            </a:p>
            <a:p>
              <a:pPr algn="ctr"/>
              <a:r>
                <a:rPr kumimoji="1" lang="ja-JP" altLang="en-US" sz="1300" dirty="0">
                  <a:solidFill>
                    <a:schemeClr val="tx1">
                      <a:lumMod val="75000"/>
                      <a:lumOff val="25000"/>
                    </a:schemeClr>
                  </a:solidFill>
                </a:rPr>
                <a:t>ステークホルダーとの価値共創</a:t>
              </a:r>
            </a:p>
          </p:txBody>
        </p:sp>
      </p:grpSp>
      <p:sp>
        <p:nvSpPr>
          <p:cNvPr id="62" name="フリーフォーム: 図形 61">
            <a:extLst>
              <a:ext uri="{FF2B5EF4-FFF2-40B4-BE49-F238E27FC236}">
                <a16:creationId xmlns:a16="http://schemas.microsoft.com/office/drawing/2014/main" id="{B0D2A5E8-1F6B-4E7B-9601-C35E9C38E95B}"/>
              </a:ext>
            </a:extLst>
          </p:cNvPr>
          <p:cNvSpPr>
            <a:spLocks noChangeAspect="1"/>
          </p:cNvSpPr>
          <p:nvPr/>
        </p:nvSpPr>
        <p:spPr>
          <a:xfrm>
            <a:off x="9067095" y="3073728"/>
            <a:ext cx="360000" cy="360000"/>
          </a:xfrm>
          <a:custGeom>
            <a:avLst/>
            <a:gdLst>
              <a:gd name="connsiteX0" fmla="*/ 185785 w 466979"/>
              <a:gd name="connsiteY0" fmla="*/ 0 h 466979"/>
              <a:gd name="connsiteX1" fmla="*/ 281194 w 466979"/>
              <a:gd name="connsiteY1" fmla="*/ 0 h 466979"/>
              <a:gd name="connsiteX2" fmla="*/ 281194 w 466979"/>
              <a:gd name="connsiteY2" fmla="*/ 185785 h 466979"/>
              <a:gd name="connsiteX3" fmla="*/ 466979 w 466979"/>
              <a:gd name="connsiteY3" fmla="*/ 185785 h 466979"/>
              <a:gd name="connsiteX4" fmla="*/ 466979 w 466979"/>
              <a:gd name="connsiteY4" fmla="*/ 281194 h 466979"/>
              <a:gd name="connsiteX5" fmla="*/ 281194 w 466979"/>
              <a:gd name="connsiteY5" fmla="*/ 281194 h 466979"/>
              <a:gd name="connsiteX6" fmla="*/ 281194 w 466979"/>
              <a:gd name="connsiteY6" fmla="*/ 466979 h 466979"/>
              <a:gd name="connsiteX7" fmla="*/ 185785 w 466979"/>
              <a:gd name="connsiteY7" fmla="*/ 466979 h 466979"/>
              <a:gd name="connsiteX8" fmla="*/ 185785 w 466979"/>
              <a:gd name="connsiteY8" fmla="*/ 281194 h 466979"/>
              <a:gd name="connsiteX9" fmla="*/ 0 w 466979"/>
              <a:gd name="connsiteY9" fmla="*/ 281194 h 466979"/>
              <a:gd name="connsiteX10" fmla="*/ 0 w 466979"/>
              <a:gd name="connsiteY10" fmla="*/ 185785 h 466979"/>
              <a:gd name="connsiteX11" fmla="*/ 185785 w 466979"/>
              <a:gd name="connsiteY11" fmla="*/ 185785 h 46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979" h="466979">
                <a:moveTo>
                  <a:pt x="185785" y="0"/>
                </a:moveTo>
                <a:lnTo>
                  <a:pt x="281194" y="0"/>
                </a:lnTo>
                <a:lnTo>
                  <a:pt x="281194" y="185785"/>
                </a:lnTo>
                <a:lnTo>
                  <a:pt x="466979" y="185785"/>
                </a:lnTo>
                <a:lnTo>
                  <a:pt x="466979" y="281194"/>
                </a:lnTo>
                <a:lnTo>
                  <a:pt x="281194" y="281194"/>
                </a:lnTo>
                <a:lnTo>
                  <a:pt x="281194" y="466979"/>
                </a:lnTo>
                <a:lnTo>
                  <a:pt x="185785" y="466979"/>
                </a:lnTo>
                <a:lnTo>
                  <a:pt x="185785" y="281194"/>
                </a:lnTo>
                <a:lnTo>
                  <a:pt x="0" y="281194"/>
                </a:lnTo>
                <a:lnTo>
                  <a:pt x="0" y="185785"/>
                </a:lnTo>
                <a:lnTo>
                  <a:pt x="185785" y="1857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pic>
        <p:nvPicPr>
          <p:cNvPr id="21" name="図 20" descr="グラフ, ダイアグラム, サンバースト図&#10;&#10;自動的に生成された説明">
            <a:extLst>
              <a:ext uri="{FF2B5EF4-FFF2-40B4-BE49-F238E27FC236}">
                <a16:creationId xmlns:a16="http://schemas.microsoft.com/office/drawing/2014/main" id="{32BD77AB-A39B-4316-ABD0-EAB22A5AB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949407"/>
            <a:ext cx="982719" cy="982719"/>
          </a:xfrm>
          <a:prstGeom prst="rect">
            <a:avLst/>
          </a:prstGeom>
        </p:spPr>
      </p:pic>
    </p:spTree>
    <p:extLst>
      <p:ext uri="{BB962C8B-B14F-4D97-AF65-F5344CB8AC3E}">
        <p14:creationId xmlns:p14="http://schemas.microsoft.com/office/powerpoint/2010/main" val="38358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DD28CF5A-5BB0-4A43-9BB2-C0A21D22201C}"/>
              </a:ext>
            </a:extLst>
          </p:cNvPr>
          <p:cNvSpPr/>
          <p:nvPr/>
        </p:nvSpPr>
        <p:spPr>
          <a:xfrm>
            <a:off x="-6000" y="1627637"/>
            <a:ext cx="12192000" cy="46268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tIns="108000" rtlCol="0" anchor="t"/>
          <a:lstStyle/>
          <a:p>
            <a:r>
              <a:rPr kumimoji="1" lang="en-US" altLang="ja-JP" sz="2000" b="1" dirty="0">
                <a:solidFill>
                  <a:schemeClr val="accent1"/>
                </a:solidFill>
              </a:rPr>
              <a:t>Yokogawa’s Purpose </a:t>
            </a:r>
            <a:r>
              <a:rPr kumimoji="1" lang="en-US" altLang="ja-JP" b="1" dirty="0">
                <a:solidFill>
                  <a:schemeClr val="accent1"/>
                </a:solidFill>
              </a:rPr>
              <a:t>/ </a:t>
            </a:r>
            <a:r>
              <a:rPr kumimoji="1" lang="ja-JP" altLang="en-US" b="1" dirty="0">
                <a:solidFill>
                  <a:schemeClr val="accent1"/>
                </a:solidFill>
              </a:rPr>
              <a:t>企業理念</a:t>
            </a:r>
          </a:p>
        </p:txBody>
      </p:sp>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lang="en-US" altLang="ja-JP" dirty="0"/>
              <a:t>Three</a:t>
            </a:r>
            <a:r>
              <a:rPr lang="ja-JP" altLang="en-US" dirty="0"/>
              <a:t> </a:t>
            </a:r>
            <a:r>
              <a:rPr lang="en-US" altLang="ja-JP" dirty="0"/>
              <a:t>goals</a:t>
            </a:r>
            <a:r>
              <a:rPr lang="ja-JP" altLang="en-US" dirty="0"/>
              <a:t>に向けたロードマップ</a:t>
            </a:r>
            <a:endParaRPr kumimoji="1" lang="ja-JP" altLang="en-US" dirty="0"/>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grpSp>
        <p:nvGrpSpPr>
          <p:cNvPr id="8" name="グループ化 7">
            <a:extLst>
              <a:ext uri="{FF2B5EF4-FFF2-40B4-BE49-F238E27FC236}">
                <a16:creationId xmlns:a16="http://schemas.microsoft.com/office/drawing/2014/main" id="{9CD0D8AA-B5F1-4A0F-92AB-04A54E3E666D}"/>
              </a:ext>
            </a:extLst>
          </p:cNvPr>
          <p:cNvGrpSpPr/>
          <p:nvPr/>
        </p:nvGrpSpPr>
        <p:grpSpPr>
          <a:xfrm>
            <a:off x="0" y="914151"/>
            <a:ext cx="12192000" cy="540000"/>
            <a:chOff x="0" y="914151"/>
            <a:chExt cx="12192000" cy="540000"/>
          </a:xfrm>
        </p:grpSpPr>
        <p:cxnSp>
          <p:nvCxnSpPr>
            <p:cNvPr id="6" name="直線コネクタ 5">
              <a:extLst>
                <a:ext uri="{FF2B5EF4-FFF2-40B4-BE49-F238E27FC236}">
                  <a16:creationId xmlns:a16="http://schemas.microsoft.com/office/drawing/2014/main" id="{8A26D03F-62A1-45E4-9923-D3908194FF84}"/>
                </a:ext>
              </a:extLst>
            </p:cNvPr>
            <p:cNvCxnSpPr>
              <a:cxnSpLocks/>
            </p:cNvCxnSpPr>
            <p:nvPr/>
          </p:nvCxnSpPr>
          <p:spPr>
            <a:xfrm>
              <a:off x="0" y="1184151"/>
              <a:ext cx="12192000" cy="0"/>
            </a:xfrm>
            <a:prstGeom prst="line">
              <a:avLst/>
            </a:prstGeom>
            <a:ln w="254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69047EC0-CADC-405B-90C7-03A26834E06F}"/>
                </a:ext>
              </a:extLst>
            </p:cNvPr>
            <p:cNvSpPr>
              <a:spLocks noChangeAspect="1"/>
            </p:cNvSpPr>
            <p:nvPr/>
          </p:nvSpPr>
          <p:spPr>
            <a:xfrm>
              <a:off x="521208" y="91415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400" dirty="0">
                  <a:solidFill>
                    <a:schemeClr val="bg1"/>
                  </a:solidFill>
                </a:rPr>
                <a:t>2021</a:t>
              </a:r>
              <a:endParaRPr kumimoji="1" lang="ja-JP" altLang="en-US" sz="1400" dirty="0">
                <a:solidFill>
                  <a:schemeClr val="bg1"/>
                </a:solidFill>
              </a:endParaRPr>
            </a:p>
          </p:txBody>
        </p:sp>
        <p:sp>
          <p:nvSpPr>
            <p:cNvPr id="47" name="楕円 46">
              <a:extLst>
                <a:ext uri="{FF2B5EF4-FFF2-40B4-BE49-F238E27FC236}">
                  <a16:creationId xmlns:a16="http://schemas.microsoft.com/office/drawing/2014/main" id="{A2A86B49-A04C-4108-A95B-0BCD29CCB3F3}"/>
                </a:ext>
              </a:extLst>
            </p:cNvPr>
            <p:cNvSpPr>
              <a:spLocks noChangeAspect="1"/>
            </p:cNvSpPr>
            <p:nvPr/>
          </p:nvSpPr>
          <p:spPr>
            <a:xfrm>
              <a:off x="4107307" y="91415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400" dirty="0">
                  <a:solidFill>
                    <a:schemeClr val="bg1"/>
                  </a:solidFill>
                </a:rPr>
                <a:t>2023</a:t>
              </a:r>
              <a:endParaRPr kumimoji="1" lang="ja-JP" altLang="en-US" sz="1400" dirty="0">
                <a:solidFill>
                  <a:schemeClr val="bg1"/>
                </a:solidFill>
              </a:endParaRPr>
            </a:p>
          </p:txBody>
        </p:sp>
        <p:sp>
          <p:nvSpPr>
            <p:cNvPr id="48" name="楕円 47">
              <a:extLst>
                <a:ext uri="{FF2B5EF4-FFF2-40B4-BE49-F238E27FC236}">
                  <a16:creationId xmlns:a16="http://schemas.microsoft.com/office/drawing/2014/main" id="{5F81F976-151D-4742-A7F7-75E2553C0B81}"/>
                </a:ext>
              </a:extLst>
            </p:cNvPr>
            <p:cNvSpPr>
              <a:spLocks noChangeAspect="1"/>
            </p:cNvSpPr>
            <p:nvPr/>
          </p:nvSpPr>
          <p:spPr>
            <a:xfrm>
              <a:off x="8667115" y="91415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400" dirty="0">
                  <a:solidFill>
                    <a:schemeClr val="bg1"/>
                  </a:solidFill>
                </a:rPr>
                <a:t>2030</a:t>
              </a:r>
              <a:endParaRPr kumimoji="1" lang="ja-JP" altLang="en-US" sz="1400" dirty="0">
                <a:solidFill>
                  <a:schemeClr val="bg1"/>
                </a:solidFill>
              </a:endParaRPr>
            </a:p>
          </p:txBody>
        </p:sp>
        <p:sp>
          <p:nvSpPr>
            <p:cNvPr id="49" name="楕円 48">
              <a:extLst>
                <a:ext uri="{FF2B5EF4-FFF2-40B4-BE49-F238E27FC236}">
                  <a16:creationId xmlns:a16="http://schemas.microsoft.com/office/drawing/2014/main" id="{3FA351D2-B500-4E3A-977B-0B4FE36D55D1}"/>
                </a:ext>
              </a:extLst>
            </p:cNvPr>
            <p:cNvSpPr>
              <a:spLocks noChangeAspect="1"/>
            </p:cNvSpPr>
            <p:nvPr/>
          </p:nvSpPr>
          <p:spPr>
            <a:xfrm>
              <a:off x="10299411" y="91415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400" dirty="0">
                  <a:solidFill>
                    <a:schemeClr val="bg1"/>
                  </a:solidFill>
                </a:rPr>
                <a:t>2050</a:t>
              </a:r>
              <a:endParaRPr kumimoji="1" lang="ja-JP" altLang="en-US" sz="1400" dirty="0">
                <a:solidFill>
                  <a:schemeClr val="bg1"/>
                </a:solidFill>
              </a:endParaRPr>
            </a:p>
          </p:txBody>
        </p:sp>
      </p:grpSp>
      <p:sp>
        <p:nvSpPr>
          <p:cNvPr id="12" name="矢印: 五方向 11">
            <a:extLst>
              <a:ext uri="{FF2B5EF4-FFF2-40B4-BE49-F238E27FC236}">
                <a16:creationId xmlns:a16="http://schemas.microsoft.com/office/drawing/2014/main" id="{A609891E-FD32-438F-B3B6-5B0B1AAEE332}"/>
              </a:ext>
            </a:extLst>
          </p:cNvPr>
          <p:cNvSpPr/>
          <p:nvPr/>
        </p:nvSpPr>
        <p:spPr>
          <a:xfrm>
            <a:off x="-6000" y="2186453"/>
            <a:ext cx="10576464" cy="4068000"/>
          </a:xfrm>
          <a:prstGeom prst="homePlate">
            <a:avLst>
              <a:gd name="adj" fmla="val 2885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0" tIns="360000" rtlCol="0" anchor="t"/>
          <a:lstStyle/>
          <a:p>
            <a:r>
              <a:rPr kumimoji="1" lang="ja-JP" altLang="en-US" sz="2400" b="1" dirty="0">
                <a:solidFill>
                  <a:schemeClr val="accent1"/>
                </a:solidFill>
              </a:rPr>
              <a:t>サステナビリティ目標</a:t>
            </a:r>
            <a:endParaRPr kumimoji="1" lang="en-US" altLang="ja-JP" sz="2400" b="1" dirty="0">
              <a:solidFill>
                <a:schemeClr val="accent1"/>
              </a:solidFill>
            </a:endParaRPr>
          </a:p>
          <a:p>
            <a:r>
              <a:rPr kumimoji="1" lang="en-US" altLang="ja-JP" sz="2400" b="1" dirty="0">
                <a:solidFill>
                  <a:schemeClr val="accent1"/>
                </a:solidFill>
              </a:rPr>
              <a:t>Three</a:t>
            </a:r>
            <a:r>
              <a:rPr kumimoji="1" lang="ja-JP" altLang="en-US" sz="2400" b="1" dirty="0">
                <a:solidFill>
                  <a:schemeClr val="accent1"/>
                </a:solidFill>
              </a:rPr>
              <a:t> </a:t>
            </a:r>
            <a:r>
              <a:rPr kumimoji="1" lang="en-US" altLang="ja-JP" sz="2400" b="1" dirty="0">
                <a:solidFill>
                  <a:schemeClr val="accent1"/>
                </a:solidFill>
              </a:rPr>
              <a:t>goals</a:t>
            </a:r>
            <a:endParaRPr kumimoji="1" lang="ja-JP" altLang="en-US" sz="2400" b="1" dirty="0">
              <a:solidFill>
                <a:schemeClr val="accent1"/>
              </a:solidFill>
            </a:endParaRPr>
          </a:p>
        </p:txBody>
      </p:sp>
      <p:grpSp>
        <p:nvGrpSpPr>
          <p:cNvPr id="18" name="グループ化 17">
            <a:extLst>
              <a:ext uri="{FF2B5EF4-FFF2-40B4-BE49-F238E27FC236}">
                <a16:creationId xmlns:a16="http://schemas.microsoft.com/office/drawing/2014/main" id="{D0757833-18D6-4692-8088-E24C6384FD8C}"/>
              </a:ext>
            </a:extLst>
          </p:cNvPr>
          <p:cNvGrpSpPr/>
          <p:nvPr/>
        </p:nvGrpSpPr>
        <p:grpSpPr>
          <a:xfrm>
            <a:off x="786384" y="3482967"/>
            <a:ext cx="8165592" cy="1260000"/>
            <a:chOff x="804672" y="3446391"/>
            <a:chExt cx="8136000" cy="1260000"/>
          </a:xfrm>
        </p:grpSpPr>
        <p:sp>
          <p:nvSpPr>
            <p:cNvPr id="79" name="正方形/長方形 78">
              <a:extLst>
                <a:ext uri="{FF2B5EF4-FFF2-40B4-BE49-F238E27FC236}">
                  <a16:creationId xmlns:a16="http://schemas.microsoft.com/office/drawing/2014/main" id="{8A43C728-119E-4816-AAB0-B5314AE001E5}"/>
                </a:ext>
              </a:extLst>
            </p:cNvPr>
            <p:cNvSpPr/>
            <p:nvPr/>
          </p:nvSpPr>
          <p:spPr>
            <a:xfrm>
              <a:off x="804672" y="3446391"/>
              <a:ext cx="8136000" cy="1260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endParaRPr kumimoji="1" lang="en-US" altLang="ja-JP" sz="1600" dirty="0">
                <a:solidFill>
                  <a:schemeClr val="bg1"/>
                </a:solidFill>
              </a:endParaRPr>
            </a:p>
          </p:txBody>
        </p:sp>
        <p:sp>
          <p:nvSpPr>
            <p:cNvPr id="74" name="矢印: 五方向 73">
              <a:extLst>
                <a:ext uri="{FF2B5EF4-FFF2-40B4-BE49-F238E27FC236}">
                  <a16:creationId xmlns:a16="http://schemas.microsoft.com/office/drawing/2014/main" id="{2EFF2AF2-3E96-4138-B80E-4584EEA5206C}"/>
                </a:ext>
              </a:extLst>
            </p:cNvPr>
            <p:cNvSpPr/>
            <p:nvPr/>
          </p:nvSpPr>
          <p:spPr>
            <a:xfrm>
              <a:off x="804672" y="3446391"/>
              <a:ext cx="8136000" cy="1260000"/>
            </a:xfrm>
            <a:prstGeom prst="homePlate">
              <a:avLst>
                <a:gd name="adj" fmla="val 28854"/>
              </a:avLst>
            </a:prstGeom>
            <a:gradFill flip="none" rotWithShape="1">
              <a:gsLst>
                <a:gs pos="0">
                  <a:srgbClr val="937AAA"/>
                </a:gs>
                <a:gs pos="70000">
                  <a:srgbClr val="9E88B2"/>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r>
                <a:rPr kumimoji="1" lang="ja-JP" altLang="en-US" sz="2400" b="1" dirty="0">
                  <a:solidFill>
                    <a:schemeClr val="bg1"/>
                  </a:solidFill>
                </a:rPr>
                <a:t>長期経営構想</a:t>
              </a:r>
              <a:endParaRPr kumimoji="1" lang="en-US" altLang="ja-JP" sz="2400" dirty="0">
                <a:solidFill>
                  <a:schemeClr val="bg1"/>
                </a:solidFill>
              </a:endParaRPr>
            </a:p>
            <a:p>
              <a:pPr>
                <a:spcBef>
                  <a:spcPts val="600"/>
                </a:spcBef>
              </a:pPr>
              <a:r>
                <a:rPr kumimoji="1" lang="ja-JP" altLang="en-US" b="1" dirty="0">
                  <a:solidFill>
                    <a:schemeClr val="bg1"/>
                  </a:solidFill>
                </a:rPr>
                <a:t>社会共通価値の提供</a:t>
              </a:r>
              <a:r>
                <a:rPr kumimoji="1" lang="ja-JP" altLang="en-US" sz="1600" dirty="0">
                  <a:solidFill>
                    <a:schemeClr val="bg1"/>
                  </a:solidFill>
                </a:rPr>
                <a:t>を通じて</a:t>
              </a:r>
              <a:r>
                <a:rPr kumimoji="1" lang="ja-JP" altLang="en-US" b="1" dirty="0">
                  <a:solidFill>
                    <a:schemeClr val="bg1"/>
                  </a:solidFill>
                </a:rPr>
                <a:t>成長を目指す</a:t>
              </a:r>
              <a:r>
                <a:rPr kumimoji="1" lang="ja-JP" altLang="en-US" sz="1600" dirty="0">
                  <a:solidFill>
                    <a:schemeClr val="bg1"/>
                  </a:solidFill>
                </a:rPr>
                <a:t>ための長期経営構想</a:t>
              </a:r>
              <a:endParaRPr kumimoji="1" lang="en-US" altLang="ja-JP" sz="1600" dirty="0">
                <a:solidFill>
                  <a:schemeClr val="bg1"/>
                </a:solidFill>
              </a:endParaRPr>
            </a:p>
          </p:txBody>
        </p:sp>
      </p:grpSp>
      <p:grpSp>
        <p:nvGrpSpPr>
          <p:cNvPr id="20" name="グループ化 19">
            <a:extLst>
              <a:ext uri="{FF2B5EF4-FFF2-40B4-BE49-F238E27FC236}">
                <a16:creationId xmlns:a16="http://schemas.microsoft.com/office/drawing/2014/main" id="{7D9F8776-7EB5-40E8-8832-AC7B84268EA4}"/>
              </a:ext>
            </a:extLst>
          </p:cNvPr>
          <p:cNvGrpSpPr/>
          <p:nvPr/>
        </p:nvGrpSpPr>
        <p:grpSpPr>
          <a:xfrm>
            <a:off x="4356792" y="4802911"/>
            <a:ext cx="4595184" cy="1260000"/>
            <a:chOff x="4367214" y="4802911"/>
            <a:chExt cx="4536000" cy="1260000"/>
          </a:xfrm>
        </p:grpSpPr>
        <p:sp>
          <p:nvSpPr>
            <p:cNvPr id="81" name="正方形/長方形 80">
              <a:extLst>
                <a:ext uri="{FF2B5EF4-FFF2-40B4-BE49-F238E27FC236}">
                  <a16:creationId xmlns:a16="http://schemas.microsoft.com/office/drawing/2014/main" id="{9D523507-C0EF-4909-BEAB-DB29CE2D4207}"/>
                </a:ext>
              </a:extLst>
            </p:cNvPr>
            <p:cNvSpPr/>
            <p:nvPr/>
          </p:nvSpPr>
          <p:spPr>
            <a:xfrm>
              <a:off x="4367214" y="4802911"/>
              <a:ext cx="4536000" cy="12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endParaRPr kumimoji="1" lang="en-US" altLang="ja-JP" sz="1600" dirty="0">
                <a:solidFill>
                  <a:schemeClr val="bg1"/>
                </a:solidFill>
              </a:endParaRPr>
            </a:p>
          </p:txBody>
        </p:sp>
        <p:sp>
          <p:nvSpPr>
            <p:cNvPr id="78" name="矢印: 五方向 77">
              <a:extLst>
                <a:ext uri="{FF2B5EF4-FFF2-40B4-BE49-F238E27FC236}">
                  <a16:creationId xmlns:a16="http://schemas.microsoft.com/office/drawing/2014/main" id="{4E55EF89-BBEA-4D4A-BA37-F830D2051994}"/>
                </a:ext>
              </a:extLst>
            </p:cNvPr>
            <p:cNvSpPr/>
            <p:nvPr/>
          </p:nvSpPr>
          <p:spPr>
            <a:xfrm>
              <a:off x="6961128" y="4802911"/>
              <a:ext cx="1692000" cy="1260000"/>
            </a:xfrm>
            <a:prstGeom prst="homePlate">
              <a:avLst>
                <a:gd name="adj" fmla="val 28854"/>
              </a:avLst>
            </a:prstGeom>
            <a:gradFill flip="none" rotWithShape="1">
              <a:gsLst>
                <a:gs pos="30000">
                  <a:srgbClr val="AEB6B9"/>
                </a:gs>
                <a:gs pos="0">
                  <a:schemeClr val="bg2"/>
                </a:gs>
                <a:gs pos="100000">
                  <a:schemeClr val="bg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72000" rtlCol="0" anchor="t"/>
            <a:lstStyle/>
            <a:p>
              <a:endParaRPr kumimoji="1" lang="ja-JP" altLang="en-US" sz="1400" i="1" dirty="0">
                <a:solidFill>
                  <a:schemeClr val="bg1"/>
                </a:solidFill>
              </a:endParaRPr>
            </a:p>
          </p:txBody>
        </p:sp>
        <p:sp>
          <p:nvSpPr>
            <p:cNvPr id="77" name="矢印: 五方向 76">
              <a:extLst>
                <a:ext uri="{FF2B5EF4-FFF2-40B4-BE49-F238E27FC236}">
                  <a16:creationId xmlns:a16="http://schemas.microsoft.com/office/drawing/2014/main" id="{0D224892-EAB4-49C1-A1B1-502BB05F4976}"/>
                </a:ext>
              </a:extLst>
            </p:cNvPr>
            <p:cNvSpPr/>
            <p:nvPr/>
          </p:nvSpPr>
          <p:spPr>
            <a:xfrm>
              <a:off x="5664171" y="4802911"/>
              <a:ext cx="1692000" cy="1260000"/>
            </a:xfrm>
            <a:prstGeom prst="homePlate">
              <a:avLst>
                <a:gd name="adj" fmla="val 28854"/>
              </a:avLst>
            </a:prstGeom>
            <a:gradFill flip="none" rotWithShape="1">
              <a:gsLst>
                <a:gs pos="30000">
                  <a:srgbClr val="AEB6B9"/>
                </a:gs>
                <a:gs pos="0">
                  <a:schemeClr val="bg2"/>
                </a:gs>
                <a:gs pos="100000">
                  <a:schemeClr val="bg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72000" rtlCol="0" anchor="t"/>
            <a:lstStyle/>
            <a:p>
              <a:endParaRPr kumimoji="1" lang="ja-JP" altLang="en-US" sz="1400" i="1" dirty="0">
                <a:solidFill>
                  <a:schemeClr val="bg1"/>
                </a:solidFill>
              </a:endParaRPr>
            </a:p>
          </p:txBody>
        </p:sp>
        <p:sp>
          <p:nvSpPr>
            <p:cNvPr id="76" name="矢印: 五方向 75">
              <a:extLst>
                <a:ext uri="{FF2B5EF4-FFF2-40B4-BE49-F238E27FC236}">
                  <a16:creationId xmlns:a16="http://schemas.microsoft.com/office/drawing/2014/main" id="{806EDAAD-3D04-40FD-9D2A-CCAC333D0910}"/>
                </a:ext>
              </a:extLst>
            </p:cNvPr>
            <p:cNvSpPr/>
            <p:nvPr/>
          </p:nvSpPr>
          <p:spPr>
            <a:xfrm>
              <a:off x="4367214" y="4802911"/>
              <a:ext cx="1692000" cy="1260000"/>
            </a:xfrm>
            <a:prstGeom prst="homePlate">
              <a:avLst>
                <a:gd name="adj" fmla="val 28854"/>
              </a:avLst>
            </a:prstGeom>
            <a:gradFill flip="none" rotWithShape="1">
              <a:gsLst>
                <a:gs pos="30000">
                  <a:srgbClr val="AEB6B9"/>
                </a:gs>
                <a:gs pos="0">
                  <a:schemeClr val="bg2"/>
                </a:gs>
                <a:gs pos="100000">
                  <a:schemeClr val="bg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108000" rtlCol="0" anchor="t"/>
            <a:lstStyle/>
            <a:p>
              <a:r>
                <a:rPr kumimoji="1" lang="ja-JP" altLang="en-US" sz="2000" b="1" dirty="0">
                  <a:solidFill>
                    <a:schemeClr val="bg1"/>
                  </a:solidFill>
                </a:rPr>
                <a:t>中期経営計画</a:t>
              </a:r>
              <a:endParaRPr kumimoji="1" lang="en-US" altLang="ja-JP" sz="2000" b="1" dirty="0">
                <a:solidFill>
                  <a:schemeClr val="bg1"/>
                </a:solidFill>
              </a:endParaRPr>
            </a:p>
            <a:p>
              <a:r>
                <a:rPr kumimoji="1" lang="ja-JP" altLang="en-US" sz="1600" dirty="0">
                  <a:solidFill>
                    <a:schemeClr val="bg1"/>
                  </a:solidFill>
                </a:rPr>
                <a:t>（</a:t>
              </a:r>
              <a:r>
                <a:rPr kumimoji="1" lang="en-US" altLang="ja-JP" sz="1600" dirty="0">
                  <a:solidFill>
                    <a:schemeClr val="bg1"/>
                  </a:solidFill>
                </a:rPr>
                <a:t>FY24</a:t>
              </a:r>
              <a:r>
                <a:rPr kumimoji="1" lang="ja-JP" altLang="en-US" sz="1600" dirty="0">
                  <a:solidFill>
                    <a:schemeClr val="bg1"/>
                  </a:solidFill>
                </a:rPr>
                <a:t>以降、</a:t>
              </a:r>
              <a:r>
                <a:rPr kumimoji="1" lang="en-US" altLang="ja-JP" sz="1600" dirty="0">
                  <a:solidFill>
                    <a:schemeClr val="bg1"/>
                  </a:solidFill>
                </a:rPr>
                <a:t>3</a:t>
              </a:r>
              <a:r>
                <a:rPr kumimoji="1" lang="ja-JP" altLang="en-US" sz="1600" dirty="0">
                  <a:solidFill>
                    <a:schemeClr val="bg1"/>
                  </a:solidFill>
                </a:rPr>
                <a:t>年程度を目処に策定）</a:t>
              </a:r>
              <a:endParaRPr kumimoji="1" lang="ja-JP" altLang="en-US" sz="1400" i="1" dirty="0">
                <a:solidFill>
                  <a:schemeClr val="bg1"/>
                </a:solidFill>
              </a:endParaRPr>
            </a:p>
          </p:txBody>
        </p:sp>
      </p:grpSp>
      <p:grpSp>
        <p:nvGrpSpPr>
          <p:cNvPr id="21" name="グループ化 20">
            <a:extLst>
              <a:ext uri="{FF2B5EF4-FFF2-40B4-BE49-F238E27FC236}">
                <a16:creationId xmlns:a16="http://schemas.microsoft.com/office/drawing/2014/main" id="{6069952B-AAD9-466F-814A-0F89CF123FCC}"/>
              </a:ext>
            </a:extLst>
          </p:cNvPr>
          <p:cNvGrpSpPr/>
          <p:nvPr/>
        </p:nvGrpSpPr>
        <p:grpSpPr>
          <a:xfrm>
            <a:off x="786383" y="4802911"/>
            <a:ext cx="3600000" cy="1260000"/>
            <a:chOff x="804671" y="4802911"/>
            <a:chExt cx="3600000" cy="1260000"/>
          </a:xfrm>
        </p:grpSpPr>
        <p:sp>
          <p:nvSpPr>
            <p:cNvPr id="80" name="正方形/長方形 79">
              <a:extLst>
                <a:ext uri="{FF2B5EF4-FFF2-40B4-BE49-F238E27FC236}">
                  <a16:creationId xmlns:a16="http://schemas.microsoft.com/office/drawing/2014/main" id="{FAD4A59F-7F89-4104-AD37-4F7785212A17}"/>
                </a:ext>
              </a:extLst>
            </p:cNvPr>
            <p:cNvSpPr/>
            <p:nvPr/>
          </p:nvSpPr>
          <p:spPr>
            <a:xfrm>
              <a:off x="804671" y="4802911"/>
              <a:ext cx="3600000" cy="12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endParaRPr kumimoji="1" lang="en-US" altLang="ja-JP" sz="1600" dirty="0">
                <a:solidFill>
                  <a:schemeClr val="bg1"/>
                </a:solidFill>
              </a:endParaRPr>
            </a:p>
          </p:txBody>
        </p:sp>
        <p:sp>
          <p:nvSpPr>
            <p:cNvPr id="75" name="矢印: 五方向 74">
              <a:extLst>
                <a:ext uri="{FF2B5EF4-FFF2-40B4-BE49-F238E27FC236}">
                  <a16:creationId xmlns:a16="http://schemas.microsoft.com/office/drawing/2014/main" id="{F3EB98AB-6B99-400F-88F1-E1EA9327F4E9}"/>
                </a:ext>
              </a:extLst>
            </p:cNvPr>
            <p:cNvSpPr/>
            <p:nvPr/>
          </p:nvSpPr>
          <p:spPr>
            <a:xfrm>
              <a:off x="804672" y="4802911"/>
              <a:ext cx="3562541" cy="1260000"/>
            </a:xfrm>
            <a:prstGeom prst="homePlate">
              <a:avLst>
                <a:gd name="adj" fmla="val 28854"/>
              </a:avLst>
            </a:prstGeom>
            <a:gradFill flip="none" rotWithShape="1">
              <a:gsLst>
                <a:gs pos="0">
                  <a:schemeClr val="accent1"/>
                </a:gs>
                <a:gs pos="60000">
                  <a:schemeClr val="accent1"/>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52000" tIns="108000" rtlCol="0" anchor="t"/>
            <a:lstStyle/>
            <a:p>
              <a:r>
                <a:rPr kumimoji="1" lang="ja-JP" altLang="en-US" sz="2000" b="1" dirty="0">
                  <a:solidFill>
                    <a:schemeClr val="bg1"/>
                  </a:solidFill>
                </a:rPr>
                <a:t>中期経営計画</a:t>
              </a:r>
              <a:r>
                <a:rPr kumimoji="1" lang="ja-JP" altLang="en-US" sz="1600" dirty="0">
                  <a:solidFill>
                    <a:schemeClr val="bg1"/>
                  </a:solidFill>
                </a:rPr>
                <a:t>（</a:t>
              </a:r>
              <a:r>
                <a:rPr kumimoji="1" lang="en-US" altLang="ja-JP" sz="1600" dirty="0">
                  <a:solidFill>
                    <a:schemeClr val="bg1"/>
                  </a:solidFill>
                </a:rPr>
                <a:t>FY21</a:t>
              </a:r>
              <a:r>
                <a:rPr kumimoji="1" lang="ja-JP" altLang="en-US" sz="1600" dirty="0">
                  <a:solidFill>
                    <a:schemeClr val="bg1"/>
                  </a:solidFill>
                </a:rPr>
                <a:t>～</a:t>
              </a:r>
              <a:r>
                <a:rPr kumimoji="1" lang="en-US" altLang="ja-JP" sz="1600" dirty="0">
                  <a:solidFill>
                    <a:schemeClr val="bg1"/>
                  </a:solidFill>
                </a:rPr>
                <a:t>FY23</a:t>
              </a:r>
              <a:r>
                <a:rPr kumimoji="1" lang="ja-JP" altLang="en-US" sz="1600" dirty="0">
                  <a:solidFill>
                    <a:schemeClr val="bg1"/>
                  </a:solidFill>
                </a:rPr>
                <a:t>）</a:t>
              </a:r>
              <a:endParaRPr kumimoji="1" lang="en-US" altLang="ja-JP" sz="1600" dirty="0">
                <a:solidFill>
                  <a:schemeClr val="bg1"/>
                </a:solidFill>
              </a:endParaRPr>
            </a:p>
            <a:p>
              <a:r>
                <a:rPr kumimoji="1" lang="en-US" altLang="ja-JP" sz="2000" b="1" i="1" dirty="0">
                  <a:solidFill>
                    <a:schemeClr val="bg1"/>
                  </a:solidFill>
                </a:rPr>
                <a:t>Accelerate Growth 2023</a:t>
              </a:r>
            </a:p>
            <a:p>
              <a:pPr>
                <a:spcBef>
                  <a:spcPts val="600"/>
                </a:spcBef>
              </a:pPr>
              <a:r>
                <a:rPr kumimoji="1" lang="ja-JP" altLang="en-US" sz="1200" i="1" dirty="0">
                  <a:solidFill>
                    <a:schemeClr val="bg1"/>
                  </a:solidFill>
                </a:rPr>
                <a:t>成長に向けて社会共通課題を軸とした</a:t>
              </a:r>
              <a:endParaRPr kumimoji="1" lang="en-US" altLang="ja-JP" sz="1200" i="1" dirty="0">
                <a:solidFill>
                  <a:schemeClr val="bg1"/>
                </a:solidFill>
              </a:endParaRPr>
            </a:p>
            <a:p>
              <a:r>
                <a:rPr kumimoji="1" lang="ja-JP" altLang="en-US" sz="1200" i="1" dirty="0">
                  <a:solidFill>
                    <a:schemeClr val="bg1"/>
                  </a:solidFill>
                </a:rPr>
                <a:t>事業構造を確立するための中期経営計画</a:t>
              </a:r>
              <a:endParaRPr kumimoji="1" lang="ja-JP" altLang="en-US" sz="1400" i="1" dirty="0">
                <a:solidFill>
                  <a:schemeClr val="bg1"/>
                </a:solidFill>
              </a:endParaRPr>
            </a:p>
          </p:txBody>
        </p:sp>
      </p:grpSp>
      <p:graphicFrame>
        <p:nvGraphicFramePr>
          <p:cNvPr id="11" name="表 11">
            <a:extLst>
              <a:ext uri="{FF2B5EF4-FFF2-40B4-BE49-F238E27FC236}">
                <a16:creationId xmlns:a16="http://schemas.microsoft.com/office/drawing/2014/main" id="{8E2D600D-786A-4E77-A1AB-CCF8ED501A7C}"/>
              </a:ext>
            </a:extLst>
          </p:cNvPr>
          <p:cNvGraphicFramePr>
            <a:graphicFrameLocks noGrp="1"/>
          </p:cNvGraphicFramePr>
          <p:nvPr>
            <p:extLst>
              <p:ext uri="{D42A27DB-BD31-4B8C-83A1-F6EECF244321}">
                <p14:modId xmlns:p14="http://schemas.microsoft.com/office/powerpoint/2010/main" val="4014143869"/>
              </p:ext>
            </p:extLst>
          </p:nvPr>
        </p:nvGraphicFramePr>
        <p:xfrm>
          <a:off x="-4064" y="1644820"/>
          <a:ext cx="12198001" cy="4609634"/>
        </p:xfrm>
        <a:graphic>
          <a:graphicData uri="http://schemas.openxmlformats.org/drawingml/2006/table">
            <a:tbl>
              <a:tblPr firstRow="1" bandRow="1">
                <a:tableStyleId>{5C22544A-7EE6-4342-B048-85BDC9FD1C3A}</a:tableStyleId>
              </a:tblPr>
              <a:tblGrid>
                <a:gridCol w="791611">
                  <a:extLst>
                    <a:ext uri="{9D8B030D-6E8A-4147-A177-3AD203B41FA5}">
                      <a16:colId xmlns:a16="http://schemas.microsoft.com/office/drawing/2014/main" val="132662041"/>
                    </a:ext>
                  </a:extLst>
                </a:gridCol>
                <a:gridCol w="8167982">
                  <a:extLst>
                    <a:ext uri="{9D8B030D-6E8A-4147-A177-3AD203B41FA5}">
                      <a16:colId xmlns:a16="http://schemas.microsoft.com/office/drawing/2014/main" val="2529557378"/>
                    </a:ext>
                  </a:extLst>
                </a:gridCol>
                <a:gridCol w="1619204">
                  <a:extLst>
                    <a:ext uri="{9D8B030D-6E8A-4147-A177-3AD203B41FA5}">
                      <a16:colId xmlns:a16="http://schemas.microsoft.com/office/drawing/2014/main" val="2431840173"/>
                    </a:ext>
                  </a:extLst>
                </a:gridCol>
                <a:gridCol w="1619204">
                  <a:extLst>
                    <a:ext uri="{9D8B030D-6E8A-4147-A177-3AD203B41FA5}">
                      <a16:colId xmlns:a16="http://schemas.microsoft.com/office/drawing/2014/main" val="2343526979"/>
                    </a:ext>
                  </a:extLst>
                </a:gridCol>
              </a:tblGrid>
              <a:tr h="536004">
                <a:tc gridSpan="3">
                  <a:txBody>
                    <a:bodyPr/>
                    <a:lstStyle/>
                    <a:p>
                      <a:endParaRPr kumimoji="1" lang="ja-JP" altLang="en-US" dirty="0"/>
                    </a:p>
                  </a:txBody>
                  <a:tcPr>
                    <a:lnL w="12700" cmpd="sng">
                      <a:noFill/>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dirty="0"/>
                    </a:p>
                  </a:txBody>
                  <a:tcPr>
                    <a:lnL w="19050" cap="flat" cmpd="sng" algn="ctr">
                      <a:solidFill>
                        <a:schemeClr val="bg1">
                          <a:lumMod val="95000"/>
                        </a:schemeClr>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2307846"/>
                  </a:ext>
                </a:extLst>
              </a:tr>
              <a:tr h="1608012">
                <a:tc gridSpan="3">
                  <a:txBody>
                    <a:bodyPr/>
                    <a:lstStyle/>
                    <a:p>
                      <a:endParaRPr kumimoji="1" lang="ja-JP" altLang="en-US" dirty="0"/>
                    </a:p>
                  </a:txBody>
                  <a:tcPr>
                    <a:lnL w="12700" cmpd="sng">
                      <a:noFill/>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75000"/>
                        </a:schemeClr>
                      </a:solidFill>
                      <a:prstDash val="solid"/>
                      <a:round/>
                      <a:headEnd type="none" w="med" len="med"/>
                      <a:tailEnd type="none" w="med" len="med"/>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dirty="0"/>
                    </a:p>
                  </a:txBody>
                  <a:tcPr>
                    <a:lnL w="19050" cap="flat" cmpd="sng" algn="ctr">
                      <a:solidFill>
                        <a:schemeClr val="bg1">
                          <a:lumMod val="95000"/>
                        </a:schemeClr>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7099775"/>
                  </a:ext>
                </a:extLst>
              </a:tr>
              <a:tr h="678938">
                <a:tc>
                  <a:txBody>
                    <a:bodyPr/>
                    <a:lstStyle/>
                    <a:p>
                      <a:endParaRPr lang="ja-JP" altLang="en-US" dirty="0"/>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ja-JP" altLang="en-US" dirty="0"/>
                    </a:p>
                  </a:txBody>
                  <a:tcPr>
                    <a:lnL w="12700" cap="flat" cmpd="sng" algn="ctr">
                      <a:noFill/>
                      <a:prstDash val="solid"/>
                      <a:round/>
                      <a:headEnd type="none" w="med" len="med"/>
                      <a:tailEnd type="none" w="med" len="med"/>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dirty="0"/>
                    </a:p>
                  </a:txBody>
                  <a:tcPr>
                    <a:lnL w="19050" cap="flat" cmpd="sng" algn="ctr">
                      <a:solidFill>
                        <a:schemeClr val="bg1">
                          <a:lumMod val="95000"/>
                        </a:schemeClr>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0754046"/>
                  </a:ext>
                </a:extLst>
              </a:tr>
              <a:tr h="1786680">
                <a:tc gridSpan="3">
                  <a:txBody>
                    <a:bodyPr/>
                    <a:lstStyle/>
                    <a:p>
                      <a:endParaRPr kumimoji="1" lang="ja-JP" altLang="en-US" dirty="0"/>
                    </a:p>
                  </a:txBody>
                  <a:tcPr>
                    <a:lnL w="12700" cmpd="sng">
                      <a:noFill/>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75000"/>
                        </a:schemeClr>
                      </a:solidFill>
                      <a:prstDash val="solid"/>
                      <a:round/>
                      <a:headEnd type="none" w="med" len="med"/>
                      <a:tailEnd type="none" w="med" len="med"/>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bg1">
                          <a:lumMod val="75000"/>
                        </a:schemeClr>
                      </a:solidFill>
                      <a:prstDash val="solid"/>
                      <a:round/>
                      <a:headEnd type="none" w="med" len="med"/>
                      <a:tailEnd type="none" w="med" len="med"/>
                    </a:lnL>
                    <a:lnR w="19050" cap="flat" cmpd="sng" algn="ctr">
                      <a:solidFill>
                        <a:schemeClr val="bg1">
                          <a:lumMod val="95000"/>
                        </a:schemeClr>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dirty="0"/>
                    </a:p>
                  </a:txBody>
                  <a:tcPr>
                    <a:lnL w="19050" cap="flat" cmpd="sng" algn="ctr">
                      <a:solidFill>
                        <a:schemeClr val="bg1">
                          <a:lumMod val="95000"/>
                        </a:schemeClr>
                      </a:solidFill>
                      <a:prstDash val="dash"/>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7303872"/>
                  </a:ext>
                </a:extLst>
              </a:tr>
            </a:tbl>
          </a:graphicData>
        </a:graphic>
      </p:graphicFrame>
      <p:sp>
        <p:nvSpPr>
          <p:cNvPr id="4" name="四角形: 角を丸くする 3">
            <a:extLst>
              <a:ext uri="{FF2B5EF4-FFF2-40B4-BE49-F238E27FC236}">
                <a16:creationId xmlns:a16="http://schemas.microsoft.com/office/drawing/2014/main" id="{88E93FDD-FEB5-4816-B721-3115952B2934}"/>
              </a:ext>
            </a:extLst>
          </p:cNvPr>
          <p:cNvSpPr/>
          <p:nvPr/>
        </p:nvSpPr>
        <p:spPr>
          <a:xfrm>
            <a:off x="4504976" y="2674858"/>
            <a:ext cx="1342977" cy="514669"/>
          </a:xfrm>
          <a:prstGeom prst="round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Net-zero</a:t>
            </a:r>
          </a:p>
          <a:p>
            <a:pPr algn="ctr"/>
            <a:r>
              <a:rPr kumimoji="1" lang="en-US" altLang="ja-JP" dirty="0">
                <a:solidFill>
                  <a:schemeClr val="bg1"/>
                </a:solidFill>
              </a:rPr>
              <a:t>Emissions</a:t>
            </a:r>
            <a:endParaRPr kumimoji="1" lang="ja-JP" altLang="en-US" dirty="0">
              <a:solidFill>
                <a:schemeClr val="bg1"/>
              </a:solidFill>
            </a:endParaRPr>
          </a:p>
        </p:txBody>
      </p:sp>
      <p:sp>
        <p:nvSpPr>
          <p:cNvPr id="45" name="四角形: 角を丸くする 44">
            <a:extLst>
              <a:ext uri="{FF2B5EF4-FFF2-40B4-BE49-F238E27FC236}">
                <a16:creationId xmlns:a16="http://schemas.microsoft.com/office/drawing/2014/main" id="{105FD062-5AF6-4FFE-9F55-383E8ABD5A7D}"/>
              </a:ext>
            </a:extLst>
          </p:cNvPr>
          <p:cNvSpPr/>
          <p:nvPr/>
        </p:nvSpPr>
        <p:spPr>
          <a:xfrm>
            <a:off x="5966461" y="2674858"/>
            <a:ext cx="1337513" cy="514669"/>
          </a:xfrm>
          <a:prstGeom prst="round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Well-being</a:t>
            </a:r>
            <a:endParaRPr kumimoji="1" lang="ja-JP" altLang="en-US" dirty="0">
              <a:solidFill>
                <a:schemeClr val="bg1"/>
              </a:solidFill>
            </a:endParaRPr>
          </a:p>
        </p:txBody>
      </p:sp>
      <p:sp>
        <p:nvSpPr>
          <p:cNvPr id="46" name="四角形: 角を丸くする 45">
            <a:extLst>
              <a:ext uri="{FF2B5EF4-FFF2-40B4-BE49-F238E27FC236}">
                <a16:creationId xmlns:a16="http://schemas.microsoft.com/office/drawing/2014/main" id="{FDA8DFCC-B188-49C4-A4C1-B0EC03592F1A}"/>
              </a:ext>
            </a:extLst>
          </p:cNvPr>
          <p:cNvSpPr/>
          <p:nvPr/>
        </p:nvSpPr>
        <p:spPr>
          <a:xfrm>
            <a:off x="7422482" y="2674858"/>
            <a:ext cx="1337513" cy="514669"/>
          </a:xfrm>
          <a:prstGeom prst="round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Circular</a:t>
            </a:r>
          </a:p>
          <a:p>
            <a:pPr algn="ctr"/>
            <a:r>
              <a:rPr kumimoji="1" lang="en-US" altLang="ja-JP" dirty="0">
                <a:solidFill>
                  <a:schemeClr val="bg1"/>
                </a:solidFill>
              </a:rPr>
              <a:t>Economy</a:t>
            </a:r>
            <a:endParaRPr kumimoji="1" lang="ja-JP" altLang="en-US" dirty="0">
              <a:solidFill>
                <a:schemeClr val="bg1"/>
              </a:solidFill>
            </a:endParaRPr>
          </a:p>
        </p:txBody>
      </p:sp>
      <p:pic>
        <p:nvPicPr>
          <p:cNvPr id="10" name="図 9" descr="グラフ, ダイアグラム, サンバースト図&#10;&#10;自動的に生成された説明">
            <a:extLst>
              <a:ext uri="{FF2B5EF4-FFF2-40B4-BE49-F238E27FC236}">
                <a16:creationId xmlns:a16="http://schemas.microsoft.com/office/drawing/2014/main" id="{7147D1C9-7EFF-4B96-8F28-96AFBDCED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119" y="2499919"/>
            <a:ext cx="850447" cy="850447"/>
          </a:xfrm>
          <a:prstGeom prst="rect">
            <a:avLst/>
          </a:prstGeom>
        </p:spPr>
      </p:pic>
      <p:cxnSp>
        <p:nvCxnSpPr>
          <p:cNvPr id="15" name="直線コネクタ 14">
            <a:extLst>
              <a:ext uri="{FF2B5EF4-FFF2-40B4-BE49-F238E27FC236}">
                <a16:creationId xmlns:a16="http://schemas.microsoft.com/office/drawing/2014/main" id="{777C103A-6154-44FB-8BB8-1E77AD7278E7}"/>
              </a:ext>
            </a:extLst>
          </p:cNvPr>
          <p:cNvCxnSpPr>
            <a:cxnSpLocks/>
            <a:stCxn id="7" idx="4"/>
          </p:cNvCxnSpPr>
          <p:nvPr/>
        </p:nvCxnSpPr>
        <p:spPr>
          <a:xfrm>
            <a:off x="791208" y="1454151"/>
            <a:ext cx="0" cy="2016000"/>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2115436-41AD-491B-9F6C-6745097370E8}"/>
              </a:ext>
            </a:extLst>
          </p:cNvPr>
          <p:cNvCxnSpPr>
            <a:cxnSpLocks/>
            <a:stCxn id="47" idx="4"/>
          </p:cNvCxnSpPr>
          <p:nvPr/>
        </p:nvCxnSpPr>
        <p:spPr>
          <a:xfrm flipH="1">
            <a:off x="4368166" y="1454151"/>
            <a:ext cx="0" cy="2016000"/>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8C2D643-7B57-4B65-9194-A7DF9FE3FA68}"/>
              </a:ext>
            </a:extLst>
          </p:cNvPr>
          <p:cNvCxnSpPr>
            <a:cxnSpLocks/>
            <a:stCxn id="48" idx="4"/>
          </p:cNvCxnSpPr>
          <p:nvPr/>
        </p:nvCxnSpPr>
        <p:spPr>
          <a:xfrm>
            <a:off x="8937115" y="1454151"/>
            <a:ext cx="0" cy="2016000"/>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226157"/>
      </p:ext>
    </p:extLst>
  </p:cSld>
  <p:clrMapOvr>
    <a:masterClrMapping/>
  </p:clrMapOvr>
</p:sld>
</file>

<file path=ppt/theme/theme1.xml><?xml version="1.0" encoding="utf-8"?>
<a:theme xmlns:a="http://schemas.openxmlformats.org/drawingml/2006/main" name="YOKOGAWA Theme">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Yokogawa_template_theme04.pptx" id="{95CE8635-F64C-4237-B9D8-792D3A03AAA5}" vid="{772D68E4-F2A2-40B4-9DD8-3B062A790BC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B4200D7C4E97374095FF325E752C5671" ma:contentTypeVersion="14" ma:contentTypeDescription="新しいドキュメントを作成します。" ma:contentTypeScope="" ma:versionID="9672ce91ab1b3b3bcd13d92fb319ab9e">
  <xsd:schema xmlns:xsd="http://www.w3.org/2001/XMLSchema" xmlns:xs="http://www.w3.org/2001/XMLSchema" xmlns:p="http://schemas.microsoft.com/office/2006/metadata/properties" xmlns:ns2="0124416f-f842-4a9e-82d8-fca7fbf67f39" xmlns:ns3="0c892ab8-8f86-4f10-9e70-0c3f16b2bac7" targetNamespace="http://schemas.microsoft.com/office/2006/metadata/properties" ma:root="true" ma:fieldsID="829488912e4aa6560f8b61d0a9fc2821" ns2:_="" ns3:_="">
    <xsd:import namespace="0124416f-f842-4a9e-82d8-fca7fbf67f39"/>
    <xsd:import namespace="0c892ab8-8f86-4f10-9e70-0c3f16b2bac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24416f-f842-4a9e-82d8-fca7fbf67f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1544ce0e-bc4d-44dc-a621-d15e15badbe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892ab8-8f86-4f10-9e70-0c3f16b2bac7"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7" nillable="true" ma:displayName="Taxonomy Catch All Column" ma:hidden="true" ma:list="{878ef568-0b30-425c-b7b9-59c1483ca942}" ma:internalName="TaxCatchAll" ma:showField="CatchAllData" ma:web="0c892ab8-8f86-4f10-9e70-0c3f16b2ba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124416f-f842-4a9e-82d8-fca7fbf67f39">
      <Terms xmlns="http://schemas.microsoft.com/office/infopath/2007/PartnerControls"/>
    </lcf76f155ced4ddcb4097134ff3c332f>
    <TaxCatchAll xmlns="0c892ab8-8f86-4f10-9e70-0c3f16b2bac7" xsi:nil="true"/>
  </documentManagement>
</p:properties>
</file>

<file path=customXml/itemProps1.xml><?xml version="1.0" encoding="utf-8"?>
<ds:datastoreItem xmlns:ds="http://schemas.openxmlformats.org/officeDocument/2006/customXml" ds:itemID="{44727E20-F750-45DD-9A68-1DD36A1ACBC3}">
  <ds:schemaRefs>
    <ds:schemaRef ds:uri="http://schemas.microsoft.com/sharepoint/v3/contenttype/forms"/>
  </ds:schemaRefs>
</ds:datastoreItem>
</file>

<file path=customXml/itemProps2.xml><?xml version="1.0" encoding="utf-8"?>
<ds:datastoreItem xmlns:ds="http://schemas.openxmlformats.org/officeDocument/2006/customXml" ds:itemID="{8CA012D6-2445-4E6D-9602-FE63D487F808}"/>
</file>

<file path=customXml/itemProps3.xml><?xml version="1.0" encoding="utf-8"?>
<ds:datastoreItem xmlns:ds="http://schemas.openxmlformats.org/officeDocument/2006/customXml" ds:itemID="{A3FB4AC0-3767-4CB5-B0F9-D3845F896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c65a86ba-739b-4e64-a0e9-b8bea21faa8a"/>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Yokogawa_template_theme04_20210721</Template>
  <TotalTime>6333</TotalTime>
  <Words>9717</Words>
  <Application>Microsoft Office PowerPoint</Application>
  <PresentationFormat>ワイド画面</PresentationFormat>
  <Paragraphs>725</Paragraphs>
  <Slides>44</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Meiryo UI</vt:lpstr>
      <vt:lpstr>游ゴシック</vt:lpstr>
      <vt:lpstr>Arial</vt:lpstr>
      <vt:lpstr>Wingdings</vt:lpstr>
      <vt:lpstr>YOKOGAWA Theme</vt:lpstr>
      <vt:lpstr>持続可能な社会に向かって  -YOKOGAWAのサステナビリティへの取り組み-</vt:lpstr>
      <vt:lpstr>測る力とつなぐ力で、地球の未来に責任を果たす。 －Yokogawa’s Purpose</vt:lpstr>
      <vt:lpstr>お客様とともに社会課題を解決します</vt:lpstr>
      <vt:lpstr>グローバルに事業を展開</vt:lpstr>
      <vt:lpstr>国際イニシアチブ参加とESG評価</vt:lpstr>
      <vt:lpstr>深刻化するサステナビリティ課題とSDGs</vt:lpstr>
      <vt:lpstr>サステナビリティ目標「Three goals」と６つの貢献分野</vt:lpstr>
      <vt:lpstr>Three goalsで目指す活動と方向性（for 2050年）</vt:lpstr>
      <vt:lpstr>Three goalsに向けたロードマップ</vt:lpstr>
      <vt:lpstr>事業セグメントとあるべき姿</vt:lpstr>
      <vt:lpstr>YOKOGAWAの６つの貢献分野（for 2030年）</vt:lpstr>
      <vt:lpstr>サステナビリティ指標</vt:lpstr>
      <vt:lpstr>社会インパクト指標</vt:lpstr>
      <vt:lpstr>サステナビリティ貢献事例</vt:lpstr>
      <vt:lpstr>サステナビリティ貢献事例 カーボンニュートラルの達成</vt:lpstr>
      <vt:lpstr>#01 インドネシアの地熱発電エネルギー発展に貢献</vt:lpstr>
      <vt:lpstr>#02 モーダルシフトによる物流の環境負荷低減</vt:lpstr>
      <vt:lpstr>#03 カーボンニュートラルなコンビナートの実現に向けた産業間連携調査</vt:lpstr>
      <vt:lpstr>#04 ケニア共和国の地熱発電発展に貢献</vt:lpstr>
      <vt:lpstr>#05 カーボンマネジメントソリューション</vt:lpstr>
      <vt:lpstr>サステナビリティ貢献事例 企業や社会の効率化</vt:lpstr>
      <vt:lpstr>#06 ビッグデータ解析で製造プロセス間の連携最適化を実現</vt:lpstr>
      <vt:lpstr>#07 世界初、AIによる自律制御で化学プラントを35日間連続運転</vt:lpstr>
      <vt:lpstr>#08 効果的かつ効率的なリモートFATの実現</vt:lpstr>
      <vt:lpstr>サステナビリティ貢献事例 ライフサイクル最適と環境保全</vt:lpstr>
      <vt:lpstr>#09 プラント設備全体の健全性をオンラインで診断</vt:lpstr>
      <vt:lpstr>#10 現場作業支援のDXソリューション</vt:lpstr>
      <vt:lpstr>#11 Sushi Sensorによる設備監視の変革への貢献</vt:lpstr>
      <vt:lpstr>サステナビリティ貢献事例 安全と健康の向上</vt:lpstr>
      <vt:lpstr>#12 自動ナノデリバリーによる新たな治療法や医薬品開発への貢献</vt:lpstr>
      <vt:lpstr>#13 COVID-19のワクチンや治療薬に関する研究を支援</vt:lpstr>
      <vt:lpstr>#14 米国下水再生水の飲用化に向けた実証事業</vt:lpstr>
      <vt:lpstr>#15 細胞内サンプリングシステムによる創薬研究や再生医療への貢献</vt:lpstr>
      <vt:lpstr>#16 セネガルの安全な水の供給改善に貢献</vt:lpstr>
      <vt:lpstr>サステナビリティ貢献事例 資源循環型エコシステムの創造</vt:lpstr>
      <vt:lpstr>#17 バイオマスマテリアル普及と炭素循環社会形成への貢献</vt:lpstr>
      <vt:lpstr>#18 DPIとワークショップの提供による課題解決への貢献</vt:lpstr>
      <vt:lpstr>#19 サステナブルな製品設計の実現に向けた社内タスクフォース</vt:lpstr>
      <vt:lpstr>サステナビリティ貢献事例 能力を発揮できる環境の実現</vt:lpstr>
      <vt:lpstr>#20 働く場所を自律的に選択できる働き方への転換</vt:lpstr>
      <vt:lpstr>#21 人財育成に注力するための施設</vt:lpstr>
      <vt:lpstr>#22 Co-!nによる社員エンゲージメント向上の取り組み</vt:lpstr>
      <vt:lpstr>#23 ボトムアップネットワークによるSDGs推進活動</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sato miho</dc:creator>
  <cp:lastModifiedBy>Suzuki, Takahiro (Takahiro.S@yokogawa.com)</cp:lastModifiedBy>
  <cp:revision>258</cp:revision>
  <cp:lastPrinted>2023-06-15T02:08:01Z</cp:lastPrinted>
  <dcterms:created xsi:type="dcterms:W3CDTF">2021-08-03T02:14:59Z</dcterms:created>
  <dcterms:modified xsi:type="dcterms:W3CDTF">2023-08-16T02:30:07Z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0x010100B4200D7C4E97374095FF325E752C5671</vt:lpwstr>
  </property>
  <property fmtid="{D5CDD505-2E9C-101B-9397-08002B2CF9AE}" pid="3" name="MSIP_Label_df067ec5-adcd-48b8-8aad-49d9f8b90cf4_Enabled">
    <vt:lpwstr>true</vt:lpwstr>
  </property>
  <property fmtid="{D5CDD505-2E9C-101B-9397-08002B2CF9AE}" pid="4" name="MSIP_Label_df067ec5-adcd-48b8-8aad-49d9f8b90cf4_SetDate">
    <vt:lpwstr>2022-04-05T09:18:52Z</vt:lpwstr>
  </property>
  <property fmtid="{D5CDD505-2E9C-101B-9397-08002B2CF9AE}" pid="5" name="MSIP_Label_df067ec5-adcd-48b8-8aad-49d9f8b90cf4_Method">
    <vt:lpwstr>Privileged</vt:lpwstr>
  </property>
  <property fmtid="{D5CDD505-2E9C-101B-9397-08002B2CF9AE}" pid="6" name="MSIP_Label_df067ec5-adcd-48b8-8aad-49d9f8b90cf4_Name">
    <vt:lpwstr>Unrestricted</vt:lpwstr>
  </property>
  <property fmtid="{D5CDD505-2E9C-101B-9397-08002B2CF9AE}" pid="7" name="MSIP_Label_df067ec5-adcd-48b8-8aad-49d9f8b90cf4_SiteId">
    <vt:lpwstr>0da2a83b-13d9-4a35-965f-ec53a220ed9d</vt:lpwstr>
  </property>
  <property fmtid="{D5CDD505-2E9C-101B-9397-08002B2CF9AE}" pid="8" name="MSIP_Label_df067ec5-adcd-48b8-8aad-49d9f8b90cf4_ActionId">
    <vt:lpwstr>edd5a839-6995-4e29-87aa-1cae01c43d71</vt:lpwstr>
  </property>
  <property fmtid="{D5CDD505-2E9C-101B-9397-08002B2CF9AE}" pid="9" name="MSIP_Label_df067ec5-adcd-48b8-8aad-49d9f8b90cf4_ContentBits">
    <vt:lpwstr>0</vt:lpwstr>
  </property>
</Properties>
</file>